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73" r:id="rId4"/>
    <p:sldId id="274" r:id="rId5"/>
    <p:sldId id="256" r:id="rId6"/>
    <p:sldId id="257" r:id="rId7"/>
    <p:sldId id="278" r:id="rId8"/>
    <p:sldId id="272" r:id="rId9"/>
    <p:sldId id="270" r:id="rId10"/>
    <p:sldId id="271" r:id="rId11"/>
    <p:sldId id="267" r:id="rId12"/>
    <p:sldId id="269" r:id="rId13"/>
    <p:sldId id="266" r:id="rId14"/>
    <p:sldId id="265" r:id="rId15"/>
    <p:sldId id="264" r:id="rId16"/>
    <p:sldId id="260" r:id="rId17"/>
    <p:sldId id="262" r:id="rId18"/>
    <p:sldId id="261" r:id="rId19"/>
    <p:sldId id="258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7117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490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7817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5405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849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3187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609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136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4867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1524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80817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F2CD1F5-0CFB-4460-AF2F-DAE93284ECD0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A902B2C-EC69-4E39-816D-E2F3441B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6786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FC951C1-B987-4E79-84AF-B5DF9A3B4411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1394187-CF2F-43CB-8DF3-4C7BAEECD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1561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C5A60D4-3E6A-46BA-BED6-5B62BEFD7007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7D7A88F-6259-4593-836E-B18D9CFD6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7780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44DAE67-159A-4421-BF47-96868FC17213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7EE2D1-59D1-4284-BBB1-B41A041D1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592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2436D26-A38D-4DC7-B366-7F41C8BA8648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87CFFD-7330-4A8B-A849-05BDA7D1C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8939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C8DEDFD-1CF8-4510-A2D0-3789BBB90E91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B818A93-B980-434E-BAD6-4E051BD2E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0407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3A5E88D-0570-491F-B588-08281D7A6C7C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FD07D51-7D56-49A8-A28E-D6F98036F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29572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BE21C3-28AA-42DD-B0E8-C145A67D89DB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E91503-2ABD-403A-B7B3-7515B82C3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43852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483836C-9722-4270-94A9-120FFB58D429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9D5BCC0-46DC-49EB-99F7-B7D80E551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69285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D98501C-B3BF-44EB-9D00-11B5A2C4095F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CAD77B4-E66E-440F-8D35-097FD3678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25611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82FD49-2D5B-4E12-BC29-D4E1D845C3B3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3BC0082-F992-45F1-94C7-2269A4609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12246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321AC9E-F49E-4F04-9FF4-8BA80FDBBA78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3B9DFE3-A538-49D4-A82A-9E8C91EDE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47599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DCE0093-EFC1-482A-B0F2-6BEC5EB7B6D8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25B2AB8-34FA-4D24-94FC-220D3A38D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50632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B0D4CD7-2942-4E5A-A30F-E665FFCD79C5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38A3795-FB9E-495B-802D-FC7C0C506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80373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CDDD261-C06B-458A-ADD1-E09AE732013D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815892F-6868-42C3-90F5-EC6B37983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6310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79E1E8E-A9DD-4B2D-9051-BEA2EDE9B0EB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97A492-51BD-447A-B5E6-966AEAD0F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61946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FA9196-2F22-4517-B602-20E04883F095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10F77E1-95F7-48A3-9612-42DCBEB92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9062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61FADE-D007-447A-AB40-84B8A5F6C0FA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6E420E0-7802-4753-8721-13B8A4F6C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29838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17B0CB1-9F3F-4CEA-8299-737A005A62E3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9B60E33-92C4-4611-9BFB-94502E952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4533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66BD9BE-96BC-42C3-91FF-158957207B60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83C98F7-25CA-41C7-B3E9-7037901DC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767528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08CB337-44A1-4AE4-977A-130F4DD8D422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5F7D7AC-3000-42DA-94A1-6AB260895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2663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B32B11F-0B2D-4323-A0BC-FE0E3DEF4BAB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5D39B87-98B4-4E9F-9A6F-0F40282D3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39315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52CDDB-66C4-44DA-A1EA-D358DB9874AE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DCEB34F-F883-43DB-B64E-038EA32D6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72559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218FCF9-5454-44A7-B556-0D41BA75A0B5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1836562-CC58-4ADE-8745-B080363F0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21972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33433E1-2311-420F-9FCE-B1A63C0F771B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DB3D744-29A5-44B0-9A44-B85D72948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51269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C8A4F3A-DD86-461B-9023-F73E2A4576FD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2E1C32-D8AD-4916-B928-90EB5D43B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94175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6BB34F2-CFC6-4CE9-B2D5-BD171366423F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30CB17E-5C6A-4EA8-ADA5-284AA4E68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6617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6F6F3F8-1996-4BF2-B45F-C9C0148874D8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43B96CF-5F24-40D0-9367-7C00527DC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6955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63116-6E87-4075-BDA1-DD1CF7A4D968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B8AEBD-4BA3-4C6C-956F-963943CD4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409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A689B465-5050-48CF-9571-8127EFC444E1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BA09BF9A-2D11-42AD-83E6-9B7EFAD6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637432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09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89889F91-E9A7-4506-8085-91C17E337C1E}" type="datetimeFigureOut">
              <a:rPr lang="cs-CZ"/>
              <a:pPr>
                <a:defRPr/>
              </a:pPr>
              <a:t>27.5.2014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462FE155-4DDF-468D-A003-1EFF17EA1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105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4106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2163637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Prezident ČR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1274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915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VY_32_INOVACE_6.SV.18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Vytvořeno: 	</a:t>
            </a:r>
            <a:r>
              <a:rPr lang="cs-CZ" sz="1200" dirty="0" err="1" smtClean="0"/>
              <a:t>listopadr</a:t>
            </a:r>
            <a:r>
              <a:rPr lang="cs-CZ" sz="1200" dirty="0" smtClean="0"/>
              <a:t> 2013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Ročník: 	</a:t>
            </a:r>
            <a:r>
              <a:rPr lang="cs-CZ" sz="1200" dirty="0" smtClean="0"/>
              <a:t>Vyšší stupeň osmiletého gymnázia a čtyřleté gymnázium (RVP-G)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algn="just"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Anotace: 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algn="just" eaLnBrk="1" hangingPunct="1">
              <a:buFont typeface="+mj-lt"/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25" y="2816225"/>
          <a:ext cx="7429500" cy="1112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2"/>
              </a:tblGrid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fungování </a:t>
            </a:r>
            <a:r>
              <a:rPr lang="cs-CZ" sz="1100" smtClean="0">
                <a:solidFill>
                  <a:prstClr val="black"/>
                </a:solidFill>
              </a:rPr>
              <a:t>úřadu prezidenta ČR.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245430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Prezident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3392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hlavou ČR</a:t>
            </a:r>
          </a:p>
          <a:p>
            <a:r>
              <a:rPr lang="cs-CZ" dirty="0" smtClean="0"/>
              <a:t>Do roku 2013 byl volen oběma komorami Parlamentu ČR (Poslanecká sněmovna a Senát)</a:t>
            </a:r>
          </a:p>
          <a:p>
            <a:r>
              <a:rPr lang="cs-CZ" dirty="0" smtClean="0"/>
              <a:t>Od roku 2013 zavedena přímá volba</a:t>
            </a:r>
          </a:p>
          <a:p>
            <a:r>
              <a:rPr lang="cs-CZ" dirty="0" smtClean="0"/>
              <a:t>Z výkonu své funkce není odpovědný s výjimkou velezrady a hrubého porušení ústavy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435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Tomáš Garrigue Masaryk </a:t>
            </a:r>
            <a:r>
              <a:rPr lang="cs-CZ" sz="2700" dirty="0" smtClean="0"/>
              <a:t>(1850 – 1937)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rezident Osvoboditel</a:t>
            </a:r>
          </a:p>
          <a:p>
            <a:r>
              <a:rPr lang="cs-CZ" dirty="0"/>
              <a:t>p</a:t>
            </a:r>
            <a:r>
              <a:rPr lang="cs-CZ" dirty="0" smtClean="0"/>
              <a:t>rezidentem v letech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1918 – 1935</a:t>
            </a:r>
          </a:p>
          <a:p>
            <a:r>
              <a:rPr lang="cs-CZ" dirty="0"/>
              <a:t>z</a:t>
            </a:r>
            <a:r>
              <a:rPr lang="cs-CZ" dirty="0" smtClean="0"/>
              <a:t>volen 4x (1918, 1920,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1927, 1934)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5010"/>
            <a:ext cx="3995936" cy="5662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4548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Emil Hácha </a:t>
            </a:r>
            <a:r>
              <a:rPr lang="cs-CZ" sz="2400" dirty="0" smtClean="0"/>
              <a:t>(1872 – 1945)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JUDr. Emil Hácha</a:t>
            </a:r>
          </a:p>
          <a:p>
            <a:r>
              <a:rPr lang="cs-CZ" sz="2400" dirty="0" smtClean="0"/>
              <a:t>soudce, překladatel, politik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rezident Československa 1938 – 1939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tátní prezident Protektorátu Čechy a Morava 1939 – 1945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rezident Nejvyššího správního soudu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90901"/>
            <a:ext cx="2880320" cy="464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59778"/>
            <a:ext cx="2664296" cy="199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03811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 </a:t>
            </a:r>
            <a:r>
              <a:rPr lang="cs-CZ" sz="2400" dirty="0" smtClean="0"/>
              <a:t>(1884 – 1948)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ociolog a politik</a:t>
            </a:r>
          </a:p>
          <a:p>
            <a:r>
              <a:rPr lang="cs-CZ" dirty="0"/>
              <a:t>p</a:t>
            </a:r>
            <a:r>
              <a:rPr lang="cs-CZ" dirty="0" smtClean="0"/>
              <a:t>rezidentem ČSR v letech 1935 – 1938, 1945 – 1948</a:t>
            </a:r>
          </a:p>
          <a:p>
            <a:r>
              <a:rPr lang="cs-CZ" dirty="0"/>
              <a:t>p</a:t>
            </a:r>
            <a:r>
              <a:rPr lang="cs-CZ" dirty="0" smtClean="0"/>
              <a:t>rezidentem v exilu 1940 – 1945</a:t>
            </a:r>
          </a:p>
          <a:p>
            <a:r>
              <a:rPr lang="cs-CZ" dirty="0"/>
              <a:t>p</a:t>
            </a:r>
            <a:r>
              <a:rPr lang="cs-CZ" dirty="0" smtClean="0"/>
              <a:t>ředseda československé vlády 1921 – 1922</a:t>
            </a:r>
          </a:p>
          <a:p>
            <a:r>
              <a:rPr lang="cs-CZ" dirty="0"/>
              <a:t>m</a:t>
            </a:r>
            <a:r>
              <a:rPr lang="cs-CZ" dirty="0" smtClean="0"/>
              <a:t>inistr zahraničních věcí ČSR 1918 – 1935</a:t>
            </a:r>
          </a:p>
          <a:p>
            <a:r>
              <a:rPr lang="cs-CZ" dirty="0"/>
              <a:t>d</a:t>
            </a:r>
            <a:r>
              <a:rPr lang="cs-CZ" dirty="0" smtClean="0"/>
              <a:t>ílo: Světová válka a naše revoluce; Paměti. Od Mnichova k nové válce a k novému vítězství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777475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58812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Edvard Beneš, rozhovor v srpnu 1948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 smtClean="0">
                <a:effectLst/>
              </a:rPr>
              <a:t>„Dlouho jsem věřil, že alespoň Gottwald mi nelže, ale nyní vidím, že lžou všichni bez výjimky, kdo je komunista, je lhář - je to společný rys všech komunistů, a zejména ruských. Mou největší chybou bylo, že jsem </a:t>
            </a:r>
            <a:r>
              <a:rPr lang="cs-CZ" i="1" dirty="0" err="1" smtClean="0">
                <a:effectLst/>
              </a:rPr>
              <a:t>doposledka</a:t>
            </a:r>
            <a:r>
              <a:rPr lang="cs-CZ" i="1" dirty="0" smtClean="0">
                <a:effectLst/>
              </a:rPr>
              <a:t> odmítal věřit, že mne i Stalin chladnokrevně a cynicky obelhával, jak v r. 1935, tak i později, a že jeho ujišťování mně i Masaryka bylo úmyslným a cílevědomým podvodem.“</a:t>
            </a:r>
            <a:br>
              <a:rPr lang="cs-CZ" i="1" dirty="0" smtClean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5227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 Gottwald (1896 – 1953)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ůvodní povolání truhlář, politik</a:t>
            </a:r>
          </a:p>
          <a:p>
            <a:r>
              <a:rPr lang="cs-CZ" dirty="0"/>
              <a:t>p</a:t>
            </a:r>
            <a:r>
              <a:rPr lang="cs-CZ" dirty="0" smtClean="0"/>
              <a:t>rezidentem ČSR v letech 1948 – 1953</a:t>
            </a:r>
          </a:p>
          <a:p>
            <a:r>
              <a:rPr lang="cs-CZ" dirty="0"/>
              <a:t>v</a:t>
            </a:r>
            <a:r>
              <a:rPr lang="cs-CZ" dirty="0" smtClean="0"/>
              <a:t> letech 1945 – 1948 předsedou vlády ČSR</a:t>
            </a:r>
          </a:p>
          <a:p>
            <a:r>
              <a:rPr lang="cs-CZ" dirty="0"/>
              <a:t>v</a:t>
            </a:r>
            <a:r>
              <a:rPr lang="cs-CZ" dirty="0" smtClean="0"/>
              <a:t> letech 1929 – 1953 předseda ÚV KSČ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8004" y="1556791"/>
            <a:ext cx="4140460" cy="496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8083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Klement Gottwald – první projev v Národním shromáždění r. 1929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 smtClean="0">
                <a:effectLst/>
              </a:rPr>
              <a:t>Říkáte konečně, že jsme pod komandem Moskvy a že si tam chodíme pro rozum. Vy jste pod komandem Živnobanky, </a:t>
            </a:r>
            <a:r>
              <a:rPr lang="cs-CZ" i="1" dirty="0" err="1" smtClean="0">
                <a:effectLst/>
              </a:rPr>
              <a:t>Petschka</a:t>
            </a:r>
            <a:r>
              <a:rPr lang="cs-CZ" i="1" dirty="0" smtClean="0">
                <a:effectLst/>
              </a:rPr>
              <a:t>, </a:t>
            </a:r>
            <a:r>
              <a:rPr lang="cs-CZ" i="1" dirty="0" err="1" smtClean="0">
                <a:effectLst/>
              </a:rPr>
              <a:t>Weimanna</a:t>
            </a:r>
            <a:r>
              <a:rPr lang="cs-CZ" i="1" dirty="0" smtClean="0">
                <a:effectLst/>
              </a:rPr>
              <a:t>, </a:t>
            </a:r>
            <a:r>
              <a:rPr lang="cs-CZ" i="1" dirty="0" err="1" smtClean="0">
                <a:effectLst/>
              </a:rPr>
              <a:t>Preise</a:t>
            </a:r>
            <a:r>
              <a:rPr lang="cs-CZ" i="1" dirty="0" smtClean="0">
                <a:effectLst/>
              </a:rPr>
              <a:t>, vy jste pod komandem Společnosti národů, to jest společnosti imperialistických dravců, a vy si chodíte pro rozum k </a:t>
            </a:r>
            <a:r>
              <a:rPr lang="cs-CZ" i="1" dirty="0" err="1" smtClean="0">
                <a:effectLst/>
              </a:rPr>
              <a:t>Petschkům</a:t>
            </a:r>
            <a:r>
              <a:rPr lang="cs-CZ" i="1" dirty="0" smtClean="0">
                <a:effectLst/>
              </a:rPr>
              <a:t>, </a:t>
            </a:r>
            <a:r>
              <a:rPr lang="cs-CZ" i="1" dirty="0" err="1" smtClean="0">
                <a:effectLst/>
              </a:rPr>
              <a:t>Weimannům</a:t>
            </a:r>
            <a:r>
              <a:rPr lang="cs-CZ" i="1" dirty="0" smtClean="0">
                <a:effectLst/>
              </a:rPr>
              <a:t>, </a:t>
            </a:r>
            <a:r>
              <a:rPr lang="cs-CZ" i="1" dirty="0" err="1" smtClean="0">
                <a:effectLst/>
              </a:rPr>
              <a:t>Rotschildům</a:t>
            </a:r>
            <a:r>
              <a:rPr lang="cs-CZ" i="1" dirty="0" smtClean="0">
                <a:effectLst/>
              </a:rPr>
              <a:t> a </a:t>
            </a:r>
            <a:r>
              <a:rPr lang="cs-CZ" i="1" dirty="0" err="1" smtClean="0">
                <a:effectLst/>
              </a:rPr>
              <a:t>Preisům</a:t>
            </a:r>
            <a:r>
              <a:rPr lang="cs-CZ" i="1" dirty="0" smtClean="0">
                <a:effectLst/>
              </a:rPr>
              <a:t>, abyste se naučili vydírat pracující lid ještě lépe než dosud. A my, my jsme stranou československého proletariátu a naším nejvyšším revolučním štábem je skutečně Moskva. A my se chodíme do Moskvy učit, víte co? My se od ruských bolševiků do Moskvy chodíme učit, jak vám zakroutiti krk. A vy víte, že ruští bolševici jsou v tom mistry!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3236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Zápotocký </a:t>
            </a:r>
            <a:r>
              <a:rPr lang="cs-CZ" sz="2400" dirty="0" smtClean="0"/>
              <a:t>(1884 – 1957)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ělník, spisovatel, politik</a:t>
            </a:r>
          </a:p>
          <a:p>
            <a:r>
              <a:rPr lang="cs-CZ" dirty="0"/>
              <a:t>p</a:t>
            </a:r>
            <a:r>
              <a:rPr lang="cs-CZ" dirty="0" smtClean="0"/>
              <a:t>rezidentem v letech 1953 – 1957</a:t>
            </a:r>
          </a:p>
          <a:p>
            <a:r>
              <a:rPr lang="cs-CZ" dirty="0"/>
              <a:t>v</a:t>
            </a:r>
            <a:r>
              <a:rPr lang="cs-CZ" dirty="0" smtClean="0"/>
              <a:t> letech 1948 – 1953 předsedou vlády ČSR</a:t>
            </a:r>
          </a:p>
          <a:p>
            <a:r>
              <a:rPr lang="cs-CZ" dirty="0"/>
              <a:t>o</a:t>
            </a:r>
            <a:r>
              <a:rPr lang="cs-CZ" dirty="0" smtClean="0"/>
              <a:t>dborový předák</a:t>
            </a:r>
          </a:p>
          <a:p>
            <a:r>
              <a:rPr lang="cs-CZ" dirty="0"/>
              <a:t>d</a:t>
            </a:r>
            <a:r>
              <a:rPr lang="cs-CZ" dirty="0" smtClean="0"/>
              <a:t>ílo: </a:t>
            </a:r>
            <a:r>
              <a:rPr lang="cs-CZ" i="1" dirty="0" smtClean="0"/>
              <a:t>Rudá záře nad Kladnem, Vstanou noví bojovníci, Barunka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7855" y="1340768"/>
            <a:ext cx="3937266" cy="4853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00751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Novotný </a:t>
            </a:r>
            <a:r>
              <a:rPr lang="cs-CZ" sz="2400" dirty="0" smtClean="0"/>
              <a:t>(1904 – 1975)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ůvodní profese strojní zámečník</a:t>
            </a:r>
          </a:p>
          <a:p>
            <a:r>
              <a:rPr lang="cs-CZ" sz="2400" dirty="0" smtClean="0"/>
              <a:t>prezidentem v letech 1957 – 1968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rvní tajemník ÚV KSČ (1953 – 1968)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72816"/>
            <a:ext cx="4420452" cy="387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36758"/>
            <a:ext cx="3761656" cy="2821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404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Ludvík Svoboda </a:t>
            </a:r>
            <a:r>
              <a:rPr lang="cs-CZ" sz="2400" dirty="0" smtClean="0"/>
              <a:t>(1875 – 1979)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rm. generál Ludvík Svoboda</a:t>
            </a:r>
          </a:p>
          <a:p>
            <a:r>
              <a:rPr lang="cs-CZ" dirty="0"/>
              <a:t>v</a:t>
            </a:r>
            <a:r>
              <a:rPr lang="cs-CZ" dirty="0" smtClean="0"/>
              <a:t>oják a politik</a:t>
            </a:r>
          </a:p>
          <a:p>
            <a:r>
              <a:rPr lang="cs-CZ" dirty="0"/>
              <a:t>p</a:t>
            </a:r>
            <a:r>
              <a:rPr lang="cs-CZ" dirty="0" smtClean="0"/>
              <a:t>rezidentem ČSSR v letech 1968 – 1975</a:t>
            </a:r>
          </a:p>
          <a:p>
            <a:r>
              <a:rPr lang="cs-CZ" dirty="0"/>
              <a:t>d</a:t>
            </a:r>
            <a:r>
              <a:rPr lang="cs-CZ" dirty="0" smtClean="0"/>
              <a:t>vě funkční období (druhé bylo předčasně ukončeno)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7002" y="1628800"/>
            <a:ext cx="408836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7936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Gustáv Husák </a:t>
            </a:r>
            <a:r>
              <a:rPr lang="cs-CZ" sz="2400" dirty="0" smtClean="0"/>
              <a:t>(1913 – 1991)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JUDr. Gustáv Husák, CSc.</a:t>
            </a:r>
          </a:p>
          <a:p>
            <a:r>
              <a:rPr lang="cs-CZ" dirty="0"/>
              <a:t>p</a:t>
            </a:r>
            <a:r>
              <a:rPr lang="cs-CZ" dirty="0" smtClean="0"/>
              <a:t>rávník, politik</a:t>
            </a:r>
          </a:p>
          <a:p>
            <a:r>
              <a:rPr lang="cs-CZ" dirty="0"/>
              <a:t>p</a:t>
            </a:r>
            <a:r>
              <a:rPr lang="cs-CZ" dirty="0" smtClean="0"/>
              <a:t>rezidentem ČSSR v letech 1975 – 1989 </a:t>
            </a:r>
          </a:p>
          <a:p>
            <a:r>
              <a:rPr lang="cs-CZ" dirty="0"/>
              <a:t>g</a:t>
            </a:r>
            <a:r>
              <a:rPr lang="cs-CZ" dirty="0" smtClean="0"/>
              <a:t>enerální tajemník ÚV KSČ (1969 – 1987)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675881" cy="4790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918602"/>
            <a:ext cx="2585864" cy="193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9455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Václav Havel </a:t>
            </a:r>
            <a:r>
              <a:rPr lang="cs-CZ" sz="2700" dirty="0" smtClean="0"/>
              <a:t>(5. 10. 1936 – 18. 12. 2011)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olitik, spisovatel, dramatik</a:t>
            </a:r>
          </a:p>
          <a:p>
            <a:r>
              <a:rPr lang="cs-CZ" dirty="0"/>
              <a:t>p</a:t>
            </a:r>
            <a:r>
              <a:rPr lang="cs-CZ" dirty="0" smtClean="0"/>
              <a:t>rezidentem Československa (29. 12. 1989 – 20. 7. 1992)</a:t>
            </a:r>
          </a:p>
          <a:p>
            <a:r>
              <a:rPr lang="cs-CZ" dirty="0"/>
              <a:t>p</a:t>
            </a:r>
            <a:r>
              <a:rPr lang="cs-CZ" dirty="0" smtClean="0"/>
              <a:t>rezident ČR (1993 – 2003)</a:t>
            </a:r>
          </a:p>
          <a:p>
            <a:r>
              <a:rPr lang="cs-CZ" dirty="0"/>
              <a:t>d</a:t>
            </a:r>
            <a:r>
              <a:rPr lang="cs-CZ" dirty="0" smtClean="0"/>
              <a:t>vě funkční období</a:t>
            </a:r>
          </a:p>
          <a:p>
            <a:r>
              <a:rPr lang="cs-CZ" dirty="0"/>
              <a:t>č</a:t>
            </a:r>
            <a:r>
              <a:rPr lang="cs-CZ" dirty="0" smtClean="0"/>
              <a:t>lenství v politických stranách (OF)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9215"/>
            <a:ext cx="4113457" cy="4701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3031" y="6038850"/>
            <a:ext cx="362902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13229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Klaus </a:t>
            </a:r>
            <a:r>
              <a:rPr lang="cs-CZ" sz="2400" dirty="0" smtClean="0"/>
              <a:t>nar. 19. 6. 1941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Prof. Ing. Václav Klaus, CSc., dr. h. c. </a:t>
            </a:r>
            <a:r>
              <a:rPr lang="cs-CZ" dirty="0" err="1" smtClean="0"/>
              <a:t>mult</a:t>
            </a:r>
            <a:r>
              <a:rPr lang="cs-CZ" dirty="0" smtClean="0"/>
              <a:t>.</a:t>
            </a:r>
          </a:p>
          <a:p>
            <a:r>
              <a:rPr lang="cs-CZ" dirty="0"/>
              <a:t>p</a:t>
            </a:r>
            <a:r>
              <a:rPr lang="cs-CZ" dirty="0" smtClean="0"/>
              <a:t>rezidentem 2003 – 2013</a:t>
            </a:r>
          </a:p>
          <a:p>
            <a:r>
              <a:rPr lang="cs-CZ" dirty="0"/>
              <a:t>p</a:t>
            </a:r>
            <a:r>
              <a:rPr lang="cs-CZ" dirty="0" smtClean="0"/>
              <a:t>olitik, ekonom, prognostik, bankovní úředník</a:t>
            </a:r>
          </a:p>
          <a:p>
            <a:r>
              <a:rPr lang="cs-CZ" dirty="0" smtClean="0"/>
              <a:t>V letech 1992 – 1998 předseda </a:t>
            </a:r>
            <a:r>
              <a:rPr lang="cs-CZ" dirty="0"/>
              <a:t>v</a:t>
            </a:r>
            <a:r>
              <a:rPr lang="cs-CZ" dirty="0" smtClean="0"/>
              <a:t>lády ČR</a:t>
            </a:r>
          </a:p>
          <a:p>
            <a:r>
              <a:rPr lang="cs-CZ" dirty="0" smtClean="0"/>
              <a:t>V letech 1998 - 2002 předseda Poslanecké sněmovny PČR</a:t>
            </a:r>
          </a:p>
          <a:p>
            <a:r>
              <a:rPr lang="cs-CZ" dirty="0" smtClean="0"/>
              <a:t>Členství v politických stranách (OF, ODS – do roku 2009)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4951" y="1280327"/>
            <a:ext cx="3353569" cy="4959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4951" y="6338747"/>
            <a:ext cx="154305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87723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Miloš Zeman </a:t>
            </a:r>
            <a:r>
              <a:rPr lang="cs-CZ" sz="2400" dirty="0" smtClean="0"/>
              <a:t>(nar. 28. 9. 1944)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prezidentem od 8. března 2013 </a:t>
            </a:r>
          </a:p>
          <a:p>
            <a:r>
              <a:rPr lang="cs-CZ" dirty="0"/>
              <a:t>p</a:t>
            </a:r>
            <a:r>
              <a:rPr lang="cs-CZ" dirty="0" smtClean="0"/>
              <a:t>olitik, ekonom, prognostik</a:t>
            </a:r>
          </a:p>
          <a:p>
            <a:r>
              <a:rPr lang="cs-CZ" dirty="0"/>
              <a:t>p</a:t>
            </a:r>
            <a:r>
              <a:rPr lang="cs-CZ" dirty="0" smtClean="0"/>
              <a:t>rvní funkční období</a:t>
            </a:r>
          </a:p>
          <a:p>
            <a:r>
              <a:rPr lang="cs-CZ" dirty="0"/>
              <a:t>v</a:t>
            </a:r>
            <a:r>
              <a:rPr lang="cs-CZ" dirty="0" smtClean="0"/>
              <a:t> letech 1996 – 1998 předsedou Poslanecké sněmovny PČR</a:t>
            </a:r>
          </a:p>
          <a:p>
            <a:r>
              <a:rPr lang="cs-CZ" dirty="0"/>
              <a:t>v</a:t>
            </a:r>
            <a:r>
              <a:rPr lang="cs-CZ" dirty="0" smtClean="0"/>
              <a:t> letech 1998 – 2002 předsedou vlády ČR</a:t>
            </a:r>
          </a:p>
          <a:p>
            <a:r>
              <a:rPr lang="cs-CZ" dirty="0"/>
              <a:t>č</a:t>
            </a:r>
            <a:r>
              <a:rPr lang="cs-CZ" dirty="0" smtClean="0"/>
              <a:t>lenství v politických stranách (KSČ, OF, OH, ČSSD, SPOZ)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4139952" cy="512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51095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pl-PL" dirty="0"/>
              <a:t>BEZ AUTORA. </a:t>
            </a:r>
            <a:r>
              <a:rPr lang="pl-PL" i="1" dirty="0"/>
              <a:t>Wikipedia.cz</a:t>
            </a:r>
            <a:r>
              <a:rPr lang="pl-PL" dirty="0"/>
              <a:t> [online]. [cit. 30.4.2014]. Dostupný na WWW: http://cs.wikipedia.org/wiki/Tom%C3%A1%C5%A1_Garrigue_Masaryk#mediaviewer/Soubor:Tom%C3%A1%C5%A1_Garrigue_Masaryk_1925.PNG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BUNDESARCHIV_BILD_121-1354</a:t>
            </a:r>
            <a:r>
              <a:rPr lang="cs-CZ" dirty="0"/>
              <a:t>,_KURT_DALUEGE_IN_PRAG.JPG. </a:t>
            </a:r>
            <a:r>
              <a:rPr lang="cs-CZ" dirty="0" err="1"/>
              <a:t>Soubor:Hácha.jpg</a:t>
            </a:r>
            <a:r>
              <a:rPr lang="cs-CZ" dirty="0"/>
              <a:t> [online]. [cit. 18.11.2013]. Dostupný na WWW: http://cs.wikipedia.org/wiki/Soubor:H%C3%A1cha.jpg  (Emil Hácha)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Soubor:Emil</a:t>
            </a:r>
            <a:r>
              <a:rPr lang="cs-CZ" dirty="0"/>
              <a:t> </a:t>
            </a:r>
            <a:r>
              <a:rPr lang="cs-CZ" dirty="0" err="1"/>
              <a:t>Hacha</a:t>
            </a:r>
            <a:r>
              <a:rPr lang="cs-CZ" dirty="0"/>
              <a:t> </a:t>
            </a:r>
            <a:r>
              <a:rPr lang="cs-CZ" dirty="0" err="1"/>
              <a:t>grave</a:t>
            </a:r>
            <a:r>
              <a:rPr lang="cs-CZ" dirty="0"/>
              <a:t> Vinohrady </a:t>
            </a:r>
            <a:r>
              <a:rPr lang="cs-CZ" dirty="0" err="1"/>
              <a:t>Cemetery</a:t>
            </a:r>
            <a:r>
              <a:rPr lang="cs-CZ" dirty="0"/>
              <a:t> Prague.JPG [online]. [cit. 18.11.2013]. Dostupný na WWW: http://cs.wikipedia.org/wiki/Soubor:Emil_Hacha_grave_Vinohrady_Cemetery_Prague.JPG (náhrobek Emila Háchy)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Soubor:Edvard</a:t>
            </a:r>
            <a:r>
              <a:rPr lang="cs-CZ" dirty="0"/>
              <a:t> Beneš.jpg [online]. [cit. 18.11.2013]. Dostupný na WWW: http://cs.wikipedia.org/wiki/Soubor:Edvard_Bene%C5%A1.jpg (Edvard Beneš)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BUNDESARCHIV, BILD 183-R90009 / CC-BY-SA. </a:t>
            </a:r>
            <a:r>
              <a:rPr lang="cs-CZ" dirty="0" err="1"/>
              <a:t>Soubor:Bundesarchiv</a:t>
            </a:r>
            <a:r>
              <a:rPr lang="cs-CZ" dirty="0"/>
              <a:t> </a:t>
            </a:r>
            <a:r>
              <a:rPr lang="cs-CZ" dirty="0" err="1"/>
              <a:t>Bild</a:t>
            </a:r>
            <a:r>
              <a:rPr lang="cs-CZ" dirty="0"/>
              <a:t> 183-R90009, </a:t>
            </a:r>
            <a:r>
              <a:rPr lang="cs-CZ" dirty="0" err="1"/>
              <a:t>Budapest</a:t>
            </a:r>
            <a:r>
              <a:rPr lang="cs-CZ" dirty="0"/>
              <a:t>, II. </a:t>
            </a:r>
            <a:r>
              <a:rPr lang="cs-CZ" dirty="0" err="1"/>
              <a:t>Weltfestspiele</a:t>
            </a:r>
            <a:r>
              <a:rPr lang="cs-CZ" dirty="0"/>
              <a:t>, </a:t>
            </a:r>
            <a:r>
              <a:rPr lang="cs-CZ" dirty="0" err="1"/>
              <a:t>Festumzug</a:t>
            </a:r>
            <a:r>
              <a:rPr lang="cs-CZ" dirty="0"/>
              <a:t>, </a:t>
            </a:r>
            <a:r>
              <a:rPr lang="cs-CZ" dirty="0" err="1"/>
              <a:t>tschechische</a:t>
            </a:r>
            <a:r>
              <a:rPr lang="cs-CZ" dirty="0"/>
              <a:t> </a:t>
            </a:r>
            <a:r>
              <a:rPr lang="cs-CZ" dirty="0" err="1"/>
              <a:t>Delegation</a:t>
            </a:r>
            <a:r>
              <a:rPr lang="cs-CZ" dirty="0"/>
              <a:t> (</a:t>
            </a:r>
            <a:r>
              <a:rPr lang="cs-CZ" dirty="0" err="1"/>
              <a:t>cropped</a:t>
            </a:r>
            <a:r>
              <a:rPr lang="cs-CZ" dirty="0"/>
              <a:t> KG).jpg [online]. [cit. 18.11.2013]. Dostupný na WWW: http://cs.wikipedia.org/wiki/Soubor:Bundesarchiv_Bild_183-R90009,_Budapest,_II._Weltfestspiele,_Festumzug,_tschechische_Delegation_(cropped_KG).jpg  (Klement Gottwald)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22583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Soubor:Antonín</a:t>
            </a:r>
            <a:r>
              <a:rPr lang="cs-CZ" dirty="0"/>
              <a:t> Zápotocký.JPG [online]. [cit. 18.11.2013]. Dostupný na WWW: http://cs.wikipedia.org/wiki/Soubor:Anton%C3%ADn_Z%C3%A1potock%C3%BD.JPG  (Antonín Zápotocký)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UNIVERSAL STUDIOS. </a:t>
            </a:r>
            <a:r>
              <a:rPr lang="cs-CZ" dirty="0" err="1"/>
              <a:t>Soubor:Antonin</a:t>
            </a:r>
            <a:r>
              <a:rPr lang="cs-CZ" dirty="0"/>
              <a:t> </a:t>
            </a:r>
            <a:r>
              <a:rPr lang="cs-CZ" dirty="0" err="1"/>
              <a:t>Novotny</a:t>
            </a:r>
            <a:r>
              <a:rPr lang="cs-CZ" dirty="0"/>
              <a:t> v New Yorku - 1960 A.jpg [online]. [cit. 18.11.2013]. Dostupný na WWW: http://cs.wikipedia.org/wiki/Soubor:Antonin_Novotny_v_New_Yorku_-_1960_A.jpg  (Antonín Novotný)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UNIVERSAL STUDIO. </a:t>
            </a:r>
            <a:r>
              <a:rPr lang="cs-CZ" dirty="0" err="1"/>
              <a:t>Soubor:Antonin</a:t>
            </a:r>
            <a:r>
              <a:rPr lang="cs-CZ" dirty="0"/>
              <a:t> </a:t>
            </a:r>
            <a:r>
              <a:rPr lang="cs-CZ" dirty="0" err="1"/>
              <a:t>Novotny</a:t>
            </a:r>
            <a:r>
              <a:rPr lang="cs-CZ" dirty="0"/>
              <a:t> na </a:t>
            </a:r>
            <a:r>
              <a:rPr lang="cs-CZ" dirty="0" err="1"/>
              <a:t>zasedani</a:t>
            </a:r>
            <a:r>
              <a:rPr lang="cs-CZ" dirty="0"/>
              <a:t> OSN.jpg [online]. [cit. 18.11.2013]. Dostupný na WWW: http://cs.wikipedia.org/wiki/Soubor:Antonin_Novotny_na_zasedani_OSN.jpg  (Antonín Novotný)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TEREBA, Stanislav. </a:t>
            </a:r>
            <a:r>
              <a:rPr lang="cs-CZ" dirty="0" err="1"/>
              <a:t>Soubor:Ludvík</a:t>
            </a:r>
            <a:r>
              <a:rPr lang="cs-CZ" dirty="0"/>
              <a:t> Svoboda (</a:t>
            </a:r>
            <a:r>
              <a:rPr lang="cs-CZ" dirty="0" err="1"/>
              <a:t>Author</a:t>
            </a:r>
            <a:r>
              <a:rPr lang="cs-CZ" dirty="0"/>
              <a:t> - Stanislav Tereba).JPG [online]. [cit. 18.11.2013]. Dostupný na WWW: http://cs.wikipedia.org/wiki/Soubor:Ludv%C3%ADk_Svoboda_(Author_-_Stanislav_Tereba).JPG (Ludvík Svoboda)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HTTP://KALENDARAKCII.BRATISLAVA.SK/VISMO/AKCE.ASP?ID_ORG=700021&amp;ID=4789&amp;P1=7765 HTTP://ZPRAVY.IDNES.CZ/FOTO.ASPX?FOTO1=BOS2AD273_HUSAK_DIV.JPG. </a:t>
            </a:r>
            <a:r>
              <a:rPr lang="cs-CZ" dirty="0" err="1"/>
              <a:t>Soubor:Gustáv</a:t>
            </a:r>
            <a:r>
              <a:rPr lang="cs-CZ" dirty="0"/>
              <a:t> Husák - oříznuto.JPG [online]. [cit. 18.11.2013]. Dostupný na WWW: http://cs.wikipedia.org/wiki/Soubor:Gust%C3%A1v_Hus%C3%A1k_-_o%C5%99%C3%ADznuto.JPG (Gustáv Husák)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THIEME, Wolfgang. </a:t>
            </a:r>
            <a:r>
              <a:rPr lang="cs-CZ" dirty="0" err="1"/>
              <a:t>Soubor:Bundesarchiv</a:t>
            </a:r>
            <a:r>
              <a:rPr lang="cs-CZ" dirty="0"/>
              <a:t> </a:t>
            </a:r>
            <a:r>
              <a:rPr lang="cs-CZ" dirty="0" err="1"/>
              <a:t>Bild</a:t>
            </a:r>
            <a:r>
              <a:rPr lang="cs-CZ" dirty="0"/>
              <a:t> 183-K0614-0006-003, </a:t>
            </a:r>
            <a:r>
              <a:rPr lang="cs-CZ" dirty="0" err="1"/>
              <a:t>Berlin</a:t>
            </a:r>
            <a:r>
              <a:rPr lang="cs-CZ" dirty="0"/>
              <a:t>, VIII. SED-</a:t>
            </a:r>
            <a:r>
              <a:rPr lang="cs-CZ" dirty="0" err="1"/>
              <a:t>Parteitag</a:t>
            </a:r>
            <a:r>
              <a:rPr lang="cs-CZ" dirty="0"/>
              <a:t>, </a:t>
            </a:r>
            <a:r>
              <a:rPr lang="cs-CZ" dirty="0" err="1"/>
              <a:t>Honecker</a:t>
            </a:r>
            <a:r>
              <a:rPr lang="cs-CZ" dirty="0"/>
              <a:t>, </a:t>
            </a:r>
            <a:r>
              <a:rPr lang="cs-CZ" dirty="0" err="1"/>
              <a:t>Husak</a:t>
            </a:r>
            <a:r>
              <a:rPr lang="cs-CZ" dirty="0"/>
              <a:t>, Ulbricht.jpg [online]. [cit. 18.11.2013]. Dostupný na WWW: http://cs.wikipedia.org/wiki/Soubor:Bundesarchiv_Bild_183-K0614-0006-003,_Berlin,_VIII._SED-Parteitag,_Honecker,_Husak,_Ulbricht.jpg (Gustáv Husák – malé foto)</a:t>
            </a:r>
          </a:p>
        </p:txBody>
      </p:sp>
    </p:spTree>
    <p:extLst>
      <p:ext uri="{BB962C8B-B14F-4D97-AF65-F5344CB8AC3E}">
        <p14:creationId xmlns:p14="http://schemas.microsoft.com/office/powerpoint/2010/main" xmlns="" val="1737835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SLÁMA, Ondřej. </a:t>
            </a:r>
            <a:r>
              <a:rPr lang="cs-CZ" dirty="0" err="1"/>
              <a:t>Soubor:Václav</a:t>
            </a:r>
            <a:r>
              <a:rPr lang="cs-CZ" dirty="0"/>
              <a:t> Havel </a:t>
            </a:r>
            <a:r>
              <a:rPr lang="cs-CZ" dirty="0" err="1"/>
              <a:t>cut</a:t>
            </a:r>
            <a:r>
              <a:rPr lang="cs-CZ" dirty="0"/>
              <a:t> out.jpg [online]. [cit. 18.11.2013]. Dostupný na WWW: http://cs.wikipedia.org/wiki/Soubor:V%C3%A1clav_Havel_cut_out.jpg (Václav Havel)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CONNORMAH, VÁCLAV HAVEL. </a:t>
            </a:r>
            <a:r>
              <a:rPr lang="cs-CZ" dirty="0" err="1"/>
              <a:t>Soubor:Vaclav</a:t>
            </a:r>
            <a:r>
              <a:rPr lang="cs-CZ" dirty="0"/>
              <a:t> Havel </a:t>
            </a:r>
            <a:r>
              <a:rPr lang="cs-CZ" dirty="0" err="1"/>
              <a:t>Signature.svg</a:t>
            </a:r>
            <a:r>
              <a:rPr lang="cs-CZ" dirty="0"/>
              <a:t> [online]. [cit. 18.11.2013]. Dostupný na WWW: http://cs.wikipedia.org/wiki/Soubor:Vaclav_Havel_Signature.svg  (signatura Václava Havla)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NOVÁK, WIKIPEDIE, Petr. </a:t>
            </a:r>
            <a:r>
              <a:rPr lang="cs-CZ" dirty="0" err="1"/>
              <a:t>Soubor:Vaclav</a:t>
            </a:r>
            <a:r>
              <a:rPr lang="cs-CZ" dirty="0"/>
              <a:t> Klaus headshot.jpg [online]. [cit. 18.11.2013]. Dostupný na WWW: http://cs.wikipedia.org/wiki/Soubor:Vaclav_Klaus_headshot.jpg  (Václav Klaus)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CONNORMAH, VÁCLAV KLAUS. </a:t>
            </a:r>
            <a:r>
              <a:rPr lang="cs-CZ" dirty="0" err="1"/>
              <a:t>Soubor:Vaclav</a:t>
            </a:r>
            <a:r>
              <a:rPr lang="cs-CZ" dirty="0"/>
              <a:t> Klaus </a:t>
            </a:r>
            <a:r>
              <a:rPr lang="cs-CZ" dirty="0" err="1"/>
              <a:t>Signature.svg</a:t>
            </a:r>
            <a:r>
              <a:rPr lang="cs-CZ" dirty="0"/>
              <a:t> [online]. [cit. 18.11.2013]. Dostupný na WWW: http://cs.wikipedia.org/wiki/Soubor:Vaclav_Klaus_Signature.svg (signatura Václava Klause)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SEDLECKÝ, David. </a:t>
            </a:r>
            <a:r>
              <a:rPr lang="cs-CZ" dirty="0" err="1"/>
              <a:t>Soubor:Miloš</a:t>
            </a:r>
            <a:r>
              <a:rPr lang="cs-CZ" dirty="0"/>
              <a:t> Zeman 2013.JPG [online]. [cit. 18.11.2013]. Dostupný na WWW: http://cs.wikipedia.org/wiki/Soubor:Milo%C5%A1_Zeman_2013.JPG (Miloš Zeman)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563391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1324</Words>
  <Application>Microsoft Office PowerPoint</Application>
  <PresentationFormat>Předvádění na obrazovce (4:3)</PresentationFormat>
  <Paragraphs>122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systému Office</vt:lpstr>
      <vt:lpstr>projekt</vt:lpstr>
      <vt:lpstr>2_projekt</vt:lpstr>
      <vt:lpstr>Prezident ČR</vt:lpstr>
      <vt:lpstr>ANOTACE</vt:lpstr>
      <vt:lpstr>Prezident ČR</vt:lpstr>
      <vt:lpstr>Snímek 4</vt:lpstr>
      <vt:lpstr>Tomáš Garrigue Masaryk (1850 – 1937)</vt:lpstr>
      <vt:lpstr>Emil Hácha (1872 – 1945)</vt:lpstr>
      <vt:lpstr>Edvard Beneš (1884 – 1948)</vt:lpstr>
      <vt:lpstr>Edvard Beneš, rozhovor v srpnu 1948</vt:lpstr>
      <vt:lpstr>Klement Gottwald (1896 – 1953)</vt:lpstr>
      <vt:lpstr>Klement Gottwald – první projev v Národním shromáždění r. 1929</vt:lpstr>
      <vt:lpstr>Antonín Zápotocký (1884 – 1957)</vt:lpstr>
      <vt:lpstr>Antonín Novotný (1904 – 1975)</vt:lpstr>
      <vt:lpstr>Ludvík Svoboda (1875 – 1979)</vt:lpstr>
      <vt:lpstr>Gustáv Husák (1913 – 1991)</vt:lpstr>
      <vt:lpstr>Václav Havel (5. 10. 1936 – 18. 12. 2011)</vt:lpstr>
      <vt:lpstr>Václav Klaus nar. 19. 6. 1941</vt:lpstr>
      <vt:lpstr>Miloš Zeman (nar. 28. 9. 1944)</vt:lpstr>
      <vt:lpstr>Zdroje a literatura</vt:lpstr>
      <vt:lpstr>Zdroje a literatura</vt:lpstr>
      <vt:lpstr>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Prezident ČR</dc:title>
  <dc:creator>ve</dc:creator>
  <cp:lastModifiedBy>kl</cp:lastModifiedBy>
  <cp:revision>17</cp:revision>
  <dcterms:created xsi:type="dcterms:W3CDTF">2013-11-18T08:34:37Z</dcterms:created>
  <dcterms:modified xsi:type="dcterms:W3CDTF">2014-05-27T07:00:41Z</dcterms:modified>
</cp:coreProperties>
</file>