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57" r:id="rId6"/>
    <p:sldId id="263" r:id="rId7"/>
    <p:sldId id="261" r:id="rId8"/>
    <p:sldId id="260" r:id="rId9"/>
    <p:sldId id="258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717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160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715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78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688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620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978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47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340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9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754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73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193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6149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3269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9809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520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7613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9346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68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6953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1741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1124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3958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629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8FE2D-BA29-4F2B-AA95-D7F806DCEC98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9B516-964C-4A45-93F0-637EC9DD27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377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71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Česká národní banka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3565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64047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České </a:t>
            </a:r>
            <a:r>
              <a:rPr lang="cs-CZ" sz="1100" smtClean="0">
                <a:solidFill>
                  <a:prstClr val="black"/>
                </a:solidFill>
              </a:rPr>
              <a:t>národní banky.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val="389192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456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 bankovní soustavě tzv. </a:t>
            </a:r>
            <a:r>
              <a:rPr lang="cs-CZ" dirty="0" smtClean="0">
                <a:solidFill>
                  <a:srgbClr val="002060"/>
                </a:solidFill>
              </a:rPr>
              <a:t>centrální banka</a:t>
            </a:r>
          </a:p>
          <a:p>
            <a:r>
              <a:rPr lang="cs-CZ" dirty="0"/>
              <a:t>j</a:t>
            </a:r>
            <a:r>
              <a:rPr lang="cs-CZ" dirty="0" smtClean="0"/>
              <a:t>ejí postavení je vymezeno v Ústavě (hlava VI.) a zákoně o ČNB</a:t>
            </a:r>
          </a:p>
          <a:p>
            <a:r>
              <a:rPr lang="cs-CZ" dirty="0" smtClean="0"/>
              <a:t>centrální banka určuje, vymezuje a koordinuje celkovou státní měnovou a úvěrovou politiku</a:t>
            </a:r>
          </a:p>
          <a:p>
            <a:r>
              <a:rPr lang="cs-CZ" dirty="0"/>
              <a:t>h</a:t>
            </a:r>
            <a:r>
              <a:rPr lang="cs-CZ" dirty="0" smtClean="0"/>
              <a:t>ospodaří samostatně s odbornou péči s majetkem, který jí byl svěřen státem</a:t>
            </a:r>
          </a:p>
          <a:p>
            <a:r>
              <a:rPr lang="cs-CZ" dirty="0" smtClean="0"/>
              <a:t>poskytuje </a:t>
            </a:r>
            <a:r>
              <a:rPr lang="cs-CZ" dirty="0"/>
              <a:t>bankovní služby pro stát a veřejný </a:t>
            </a:r>
            <a:r>
              <a:rPr lang="cs-CZ" dirty="0" smtClean="0"/>
              <a:t>sektor; vede </a:t>
            </a:r>
            <a:r>
              <a:rPr lang="cs-CZ" dirty="0"/>
              <a:t>účty organizacím napojeným na státní rozpočet (finanční a celní úřady, Česká správa sociálního zabezpečení, úřady práce, příspěvkové organizace, státní </a:t>
            </a:r>
            <a:r>
              <a:rPr lang="cs-CZ" dirty="0" smtClean="0"/>
              <a:t>fondy)</a:t>
            </a:r>
          </a:p>
        </p:txBody>
      </p:sp>
    </p:spTree>
    <p:extLst>
      <p:ext uri="{BB962C8B-B14F-4D97-AF65-F5344CB8AC3E}">
        <p14:creationId xmlns:p14="http://schemas.microsoft.com/office/powerpoint/2010/main" val="1338455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do její činnosti lze zasahovat pouze na základě </a:t>
            </a:r>
            <a:r>
              <a:rPr lang="cs-CZ" dirty="0" smtClean="0"/>
              <a:t>zákona </a:t>
            </a:r>
          </a:p>
          <a:p>
            <a:r>
              <a:rPr lang="cs-CZ" dirty="0"/>
              <a:t>je nezávislá na vládě ČR (veřejnoprávní subjekt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sídlí v Praze v ulici Na příkopě</a:t>
            </a:r>
          </a:p>
          <a:p>
            <a:r>
              <a:rPr lang="cs-CZ" dirty="0"/>
              <a:t>sedm regionálních poboček se nachází v Praze, Českých Budějovicích, Plzni, Ústí nad Labem, Hradci Králové, Brně a Ostravě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571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64181"/>
            <a:ext cx="8211439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5711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je řízena </a:t>
            </a:r>
            <a:r>
              <a:rPr lang="cs-CZ" dirty="0" smtClean="0">
                <a:solidFill>
                  <a:srgbClr val="002060"/>
                </a:solidFill>
              </a:rPr>
              <a:t>bankovní radou </a:t>
            </a:r>
            <a:r>
              <a:rPr lang="cs-CZ" dirty="0" smtClean="0"/>
              <a:t>v čele s </a:t>
            </a:r>
            <a:r>
              <a:rPr lang="cs-CZ" dirty="0" smtClean="0">
                <a:solidFill>
                  <a:srgbClr val="002060"/>
                </a:solidFill>
              </a:rPr>
              <a:t>guvernérem; </a:t>
            </a:r>
            <a:r>
              <a:rPr lang="cs-CZ" dirty="0" smtClean="0"/>
              <a:t>má </a:t>
            </a:r>
            <a:r>
              <a:rPr lang="cs-CZ" dirty="0" smtClean="0">
                <a:solidFill>
                  <a:srgbClr val="002060"/>
                </a:solidFill>
              </a:rPr>
              <a:t>7 členů </a:t>
            </a:r>
            <a:r>
              <a:rPr lang="cs-CZ" dirty="0" smtClean="0"/>
              <a:t>– guvernér, 2 </a:t>
            </a:r>
            <a:r>
              <a:rPr lang="cs-CZ" dirty="0" err="1" smtClean="0"/>
              <a:t>víceguvernéři</a:t>
            </a:r>
            <a:r>
              <a:rPr lang="cs-CZ" dirty="0" smtClean="0"/>
              <a:t>, 4 členové) – funkci lze zastávat pouze dvakrát</a:t>
            </a:r>
          </a:p>
          <a:p>
            <a:r>
              <a:rPr lang="cs-CZ" dirty="0"/>
              <a:t>g</a:t>
            </a:r>
            <a:r>
              <a:rPr lang="cs-CZ" dirty="0" smtClean="0"/>
              <a:t>uvernér (popř. </a:t>
            </a:r>
            <a:r>
              <a:rPr lang="cs-CZ" dirty="0" err="1" smtClean="0"/>
              <a:t>víceguvernér</a:t>
            </a:r>
            <a:r>
              <a:rPr lang="cs-CZ" dirty="0" smtClean="0"/>
              <a:t>) se může zúčastnit zasedání vlády, a to s hlasem poradním</a:t>
            </a:r>
          </a:p>
          <a:p>
            <a:r>
              <a:rPr lang="cs-CZ" dirty="0"/>
              <a:t>s</a:t>
            </a:r>
            <a:r>
              <a:rPr lang="cs-CZ" dirty="0" smtClean="0"/>
              <a:t>oučasný guvernér: </a:t>
            </a:r>
            <a:r>
              <a:rPr lang="cs-CZ" dirty="0" smtClean="0">
                <a:solidFill>
                  <a:srgbClr val="C00000"/>
                </a:solidFill>
              </a:rPr>
              <a:t>Ing. Miroslav Singer, Ph.D. </a:t>
            </a:r>
            <a:r>
              <a:rPr lang="cs-CZ" dirty="0" smtClean="0"/>
              <a:t>(guvernérem od roku 2010)</a:t>
            </a:r>
          </a:p>
          <a:p>
            <a:r>
              <a:rPr lang="cs-CZ" dirty="0"/>
              <a:t>p</a:t>
            </a:r>
            <a:r>
              <a:rPr lang="cs-CZ" dirty="0" smtClean="0"/>
              <a:t>ředcházející guvernéři ČNB – doc. Ing. Zdeněk Tůma, CSc., doc. Ing. Josef Tošovský</a:t>
            </a:r>
          </a:p>
          <a:p>
            <a:r>
              <a:rPr lang="cs-CZ" dirty="0" smtClean="0"/>
              <a:t>všechny členy bankovní rady jmenuje přímo prezident republiky, a to na šestileté funkční období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069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Funkce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eguluje množství peněz v oběhu, udržuje v rovnováze poptávku po penězích a jejich nabídku</a:t>
            </a:r>
          </a:p>
          <a:p>
            <a:r>
              <a:rPr lang="cs-CZ" dirty="0"/>
              <a:t>k</a:t>
            </a:r>
            <a:r>
              <a:rPr lang="cs-CZ" dirty="0" smtClean="0"/>
              <a:t>origuje inflaci (tzv. </a:t>
            </a:r>
            <a:r>
              <a:rPr lang="cs-CZ" dirty="0" smtClean="0">
                <a:solidFill>
                  <a:srgbClr val="002060"/>
                </a:solidFill>
              </a:rPr>
              <a:t>monetární politika </a:t>
            </a:r>
            <a:r>
              <a:rPr lang="cs-CZ" dirty="0" smtClean="0"/>
              <a:t>centrální banky)</a:t>
            </a:r>
          </a:p>
          <a:p>
            <a:r>
              <a:rPr lang="cs-CZ" dirty="0"/>
              <a:t>v</a:t>
            </a:r>
            <a:r>
              <a:rPr lang="cs-CZ" dirty="0" smtClean="0"/>
              <a:t>ydává peníze (</a:t>
            </a:r>
            <a:r>
              <a:rPr lang="cs-CZ" dirty="0" smtClean="0">
                <a:solidFill>
                  <a:srgbClr val="002060"/>
                </a:solidFill>
              </a:rPr>
              <a:t>emisní činnost</a:t>
            </a:r>
            <a:r>
              <a:rPr lang="cs-CZ" dirty="0" smtClean="0"/>
              <a:t>), jako jediná, a to z pověření státu</a:t>
            </a:r>
          </a:p>
          <a:p>
            <a:r>
              <a:rPr lang="cs-CZ" dirty="0"/>
              <a:t>d</a:t>
            </a:r>
            <a:r>
              <a:rPr lang="cs-CZ" dirty="0" smtClean="0"/>
              <a:t>evizová činnost (devizové intervence - </a:t>
            </a:r>
            <a:r>
              <a:rPr lang="cs-CZ" dirty="0" smtClean="0">
                <a:effectLst/>
              </a:rPr>
              <a:t>případě potřeby snaží ovlivňovat výši kurzu koruny vůči ostatním měnám)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ykonává dozor nad činností komerčních bank, stanovuje výši úrokové sazby (vydává obecně platné předpisy a pokyny)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474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ČNB (centrální) 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d</a:t>
            </a:r>
            <a:r>
              <a:rPr lang="cs-CZ" dirty="0" smtClean="0"/>
              <a:t>iskontní politika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rčuje diskontní sazbu, za kterou si mohou půjčovat peníze komerční banky (snížení nebo zvýšení diskontní sazby)</a:t>
            </a:r>
          </a:p>
          <a:p>
            <a:r>
              <a:rPr lang="cs-CZ" dirty="0"/>
              <a:t>o</a:t>
            </a:r>
            <a:r>
              <a:rPr lang="cs-CZ" dirty="0" smtClean="0"/>
              <a:t>perace na volném trhu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louží k regulaci množství peněz v ekonomice (nákup či prodej státních dluhopisů)</a:t>
            </a:r>
          </a:p>
          <a:p>
            <a:r>
              <a:rPr lang="cs-CZ" dirty="0"/>
              <a:t>u</a:t>
            </a:r>
            <a:r>
              <a:rPr lang="cs-CZ" dirty="0" smtClean="0"/>
              <a:t>rčování výše minimálních povinných rezerv</a:t>
            </a:r>
          </a:p>
          <a:p>
            <a:r>
              <a:rPr lang="cs-CZ" dirty="0"/>
              <a:t>s</a:t>
            </a:r>
            <a:r>
              <a:rPr lang="cs-CZ" dirty="0" smtClean="0"/>
              <a:t>tanovená část primárních zdrojů bank, kterou musí mít banky uloženou na účtu u centrální banky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601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JKLAMO. </a:t>
            </a:r>
            <a:r>
              <a:rPr lang="cs-CZ" dirty="0" err="1"/>
              <a:t>Soubor:CBNod.JPG</a:t>
            </a:r>
            <a:r>
              <a:rPr lang="cs-CZ" dirty="0"/>
              <a:t> [online]. [cit. 13.11.2013]. Dostupný na WWW: http://cs.wikipedia.org/wiki/Soubor:CBNod.JPG (ČNB)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</a:t>
            </a:r>
          </a:p>
        </p:txBody>
      </p:sp>
    </p:spTree>
    <p:extLst>
      <p:ext uri="{BB962C8B-B14F-4D97-AF65-F5344CB8AC3E}">
        <p14:creationId xmlns:p14="http://schemas.microsoft.com/office/powerpoint/2010/main" val="387475540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494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projekt</vt:lpstr>
      <vt:lpstr>Česká národní banka</vt:lpstr>
      <vt:lpstr>ANOTACE</vt:lpstr>
      <vt:lpstr>Česká národní banka</vt:lpstr>
      <vt:lpstr>ČNB</vt:lpstr>
      <vt:lpstr>ČNB</vt:lpstr>
      <vt:lpstr>ČNB</vt:lpstr>
      <vt:lpstr>ČNB</vt:lpstr>
      <vt:lpstr>Funkce ČNB</vt:lpstr>
      <vt:lpstr>Nástroje ČNB (centrální) banky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národní banka</dc:title>
  <dc:creator>ve</dc:creator>
  <cp:lastModifiedBy>ve</cp:lastModifiedBy>
  <cp:revision>8</cp:revision>
  <dcterms:created xsi:type="dcterms:W3CDTF">2013-11-13T08:45:04Z</dcterms:created>
  <dcterms:modified xsi:type="dcterms:W3CDTF">2014-04-15T14:59:12Z</dcterms:modified>
</cp:coreProperties>
</file>