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5" r:id="rId4"/>
    <p:sldId id="266" r:id="rId5"/>
    <p:sldId id="256" r:id="rId6"/>
    <p:sldId id="257" r:id="rId7"/>
    <p:sldId id="258" r:id="rId8"/>
    <p:sldId id="261" r:id="rId9"/>
    <p:sldId id="262" r:id="rId10"/>
    <p:sldId id="263" r:id="rId11"/>
    <p:sldId id="259" r:id="rId12"/>
    <p:sldId id="260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405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379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067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15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873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354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60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660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133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651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841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8F2CD1F5-0CFB-4460-AF2F-DAE93284ECD0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A902B2C-EC69-4E39-816D-E2F3441B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8577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FC951C1-B987-4E79-84AF-B5DF9A3B4411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1394187-CF2F-43CB-8DF3-4C7BAEECD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4995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C5A60D4-3E6A-46BA-BED6-5B62BEFD7007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7D7A88F-6259-4593-836E-B18D9CFD6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815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44DAE67-159A-4421-BF47-96868FC17213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7EE2D1-59D1-4284-BBB1-B41A041D1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803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2436D26-A38D-4DC7-B366-7F41C8BA8648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87CFFD-7330-4A8B-A849-05BDA7D1C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837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C8DEDFD-1CF8-4510-A2D0-3789BBB90E91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B818A93-B980-434E-BAD6-4E051BD2E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8878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3A5E88D-0570-491F-B588-08281D7A6C7C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FD07D51-7D56-49A8-A28E-D6F98036F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1199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BE21C3-28AA-42DD-B0E8-C145A67D89DB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4CE91503-2ABD-403A-B7B3-7515B82C3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4570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483836C-9722-4270-94A9-120FFB58D429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9D5BCC0-46DC-49EB-99F7-B7D80E551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9979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D98501C-B3BF-44EB-9D00-11B5A2C4095F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CAD77B4-E66E-440F-8D35-097FD3678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273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82FD49-2D5B-4E12-BC29-D4E1D845C3B3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3BC0082-F992-45F1-94C7-2269A4609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2685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321AC9E-F49E-4F04-9FF4-8BA80FDBBA78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3B9DFE3-A538-49D4-A82A-9E8C91EDED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0999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DCE0093-EFC1-482A-B0F2-6BEC5EB7B6D8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25B2AB8-34FA-4D24-94FC-220D3A38D4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4871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B0D4CD7-2942-4E5A-A30F-E665FFCD79C5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38A3795-FB9E-495B-802D-FC7C0C5064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3890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CDDD261-C06B-458A-ADD1-E09AE732013D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815892F-6868-42C3-90F5-EC6B37983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6317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79E1E8E-A9DD-4B2D-9051-BEA2EDE9B0EB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97A492-51BD-447A-B5E6-966AEAD0F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5228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FA9196-2F22-4517-B602-20E04883F095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10F77E1-95F7-48A3-9612-42DCBEB92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416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000" smtClean="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061FADE-D007-447A-AB40-84B8A5F6C0FA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6E420E0-7802-4753-8721-13B8A4F6C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0364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17B0CB1-9F3F-4CEA-8299-737A005A62E3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9B60E33-92C4-4611-9BFB-94502E952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4929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66BD9BE-96BC-42C3-91FF-158957207B60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83C98F7-25CA-41C7-B3E9-7037901DC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8589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08CB337-44A1-4AE4-977A-130F4DD8D422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5F7D7AC-3000-42DA-94A1-6AB260895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3080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B32B11F-0B2D-4323-A0BC-FE0E3DEF4BAB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5D39B87-98B4-4E9F-9A6F-0F40282D3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86767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752CDDB-66C4-44DA-A1EA-D358DB9874AE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DCEB34F-F883-43DB-B64E-038EA32D6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4586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218FCF9-5454-44A7-B556-0D41BA75A0B5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1836562-CC58-4ADE-8745-B080363F0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36629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33433E1-2311-420F-9FCE-B1A63C0F771B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DB3D744-29A5-44B0-9A44-B85D72948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90722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C8A4F3A-DD86-461B-9023-F73E2A4576FD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2E1C32-D8AD-4916-B928-90EB5D43B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9065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6BB34F2-CFC6-4CE9-B2D5-BD171366423F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30CB17E-5C6A-4EA8-ADA5-284AA4E68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89383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6F6F3F8-1996-4BF2-B45F-C9C0148874D8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43B96CF-5F24-40D0-9367-7C00527DCF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364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4620B-BC2C-4958-ACC6-DA395885029F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4B6157-2B9D-493A-9360-57A6EF9EBD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561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A689B465-5050-48CF-9571-8127EFC444E1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BA09BF9A-2D11-42AD-83E6-9B7EFAD6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958291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09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89889F91-E9A7-4506-8085-91C17E337C1E}" type="datetimeFigureOut">
              <a:rPr lang="cs-CZ"/>
              <a:pPr>
                <a:defRPr/>
              </a:pPr>
              <a:t>15.4.2014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462FE155-4DDF-468D-A003-1EFF17EA1B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105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4106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smtClean="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060346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Primární a sekundární skupiny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034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915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VY_32_INOVACE_6.SV.15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200" dirty="0" smtClean="0"/>
          </a:p>
          <a:p>
            <a:pPr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Ročník: 	</a:t>
            </a:r>
            <a:r>
              <a:rPr lang="cs-CZ" sz="1200" dirty="0" smtClean="0"/>
              <a:t>Vyšší stupeň osmiletého gymnázia a čtyřleté gymnázium (RVP-G)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b="1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eaLnBrk="1" hangingPunct="1">
              <a:buFont typeface="Century Gothic" pitchFamily="34" charset="0"/>
              <a:buAutoNum type="arabicPeriod"/>
            </a:pPr>
            <a:endParaRPr lang="cs-CZ" sz="1600" dirty="0" smtClean="0"/>
          </a:p>
          <a:p>
            <a:pPr algn="just" eaLnBrk="1" hangingPunct="1">
              <a:buFont typeface="Century Gothic" pitchFamily="34" charset="0"/>
              <a:buAutoNum type="arabicPeriod"/>
            </a:pPr>
            <a:r>
              <a:rPr lang="cs-CZ" sz="1200" b="1" dirty="0" smtClean="0"/>
              <a:t>Anotace: </a:t>
            </a:r>
          </a:p>
          <a:p>
            <a:pPr eaLnBrk="1" hangingPunct="1">
              <a:buFont typeface="Century Gothic" pitchFamily="34" charset="0"/>
              <a:buAutoNum type="arabicPeriod"/>
            </a:pPr>
            <a:endParaRPr lang="cs-CZ" dirty="0" smtClean="0"/>
          </a:p>
          <a:p>
            <a:pPr algn="just" eaLnBrk="1" hangingPunct="1">
              <a:buFont typeface="+mj-lt"/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  <a:p>
            <a:pPr eaLnBrk="1" hangingPunct="1">
              <a:buFont typeface="+mj-lt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25" y="2816225"/>
          <a:ext cx="7429500" cy="11128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2"/>
              </a:tblGrid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  <a:tr h="37094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ve společnosti</a:t>
                      </a:r>
                      <a:endParaRPr lang="cs-CZ" sz="1200" dirty="0"/>
                    </a:p>
                  </a:txBody>
                  <a:tcPr marL="91439" marR="91439" marT="45733" marB="45733"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primárních a </a:t>
            </a:r>
            <a:r>
              <a:rPr lang="cs-CZ" sz="1100" smtClean="0">
                <a:solidFill>
                  <a:prstClr val="black"/>
                </a:solidFill>
              </a:rPr>
              <a:t>sekundárních skupin.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val="55638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Primární a sekundární skupiny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931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Primární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ojem zavedl americký sociolog </a:t>
            </a:r>
            <a:r>
              <a:rPr lang="cs-CZ" dirty="0" smtClean="0">
                <a:solidFill>
                  <a:srgbClr val="002060"/>
                </a:solidFill>
              </a:rPr>
              <a:t>Ch. H. </a:t>
            </a:r>
            <a:r>
              <a:rPr lang="cs-CZ" dirty="0" err="1" smtClean="0">
                <a:solidFill>
                  <a:srgbClr val="002060"/>
                </a:solidFill>
              </a:rPr>
              <a:t>Cooley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(1864 – 1929)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ačíná v nich socializace jedince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ají rozhodující vliv na rozvoj jedince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ú</a:t>
            </a:r>
            <a:r>
              <a:rPr lang="cs-CZ" dirty="0" smtClean="0"/>
              <a:t>častníme se v nich celou svou osobností</a:t>
            </a:r>
          </a:p>
          <a:p>
            <a:r>
              <a:rPr lang="cs-CZ" dirty="0"/>
              <a:t>d</a:t>
            </a:r>
            <a:r>
              <a:rPr lang="cs-CZ" dirty="0" smtClean="0"/>
              <a:t>ruhy primárních skupin: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solidFill>
                  <a:srgbClr val="00B050"/>
                </a:solidFill>
              </a:rPr>
              <a:t>r</a:t>
            </a:r>
            <a:r>
              <a:rPr lang="cs-CZ" dirty="0" smtClean="0">
                <a:solidFill>
                  <a:srgbClr val="00B050"/>
                </a:solidFill>
              </a:rPr>
              <a:t>odina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</a:rPr>
              <a:t>dětské herní skupiny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solidFill>
                  <a:srgbClr val="00B05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ousedství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86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primárních skupin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malé skupiny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omunikace tváří v tvář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zájemná důvěra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ntimita prostředí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r</a:t>
            </a:r>
            <a:r>
              <a:rPr lang="cs-CZ" dirty="0" smtClean="0"/>
              <a:t>elativně dlouhodobé trvání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řináší uspokojení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884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kupina jednotlivců spojených příbuzenskými a citovými vazbami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á klíčovou roli v socializaci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předobrazem dalších skupin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nstitucionalizovaná forma (rodinné právo)</a:t>
            </a:r>
          </a:p>
          <a:p>
            <a:r>
              <a:rPr lang="cs-CZ" dirty="0"/>
              <a:t>d</a:t>
            </a:r>
            <a:r>
              <a:rPr lang="cs-CZ" dirty="0" smtClean="0"/>
              <a:t>ruhy rodiny: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žší (rodiče a nezletilé děti)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š</a:t>
            </a:r>
            <a:r>
              <a:rPr lang="cs-CZ" dirty="0" smtClean="0"/>
              <a:t>irší (prarodiče, tety, strýcové…)</a:t>
            </a:r>
          </a:p>
          <a:p>
            <a:pPr lvl="2">
              <a:buFont typeface="Wingdings" pitchFamily="2" charset="2"/>
              <a:buChar char="§"/>
            </a:pPr>
            <a:r>
              <a:rPr lang="cs-CZ" dirty="0"/>
              <a:t>ú</a:t>
            </a:r>
            <a:r>
              <a:rPr lang="cs-CZ" dirty="0" smtClean="0"/>
              <a:t>plná (otec, matka, děti)</a:t>
            </a:r>
          </a:p>
          <a:p>
            <a:pPr lvl="2"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eúplná (chybí minimálně jeden z rodičů)</a:t>
            </a:r>
          </a:p>
          <a:p>
            <a:pPr lvl="2">
              <a:buFont typeface="Courier New" pitchFamily="49" charset="0"/>
              <a:buChar char="o"/>
            </a:pPr>
            <a:r>
              <a:rPr lang="cs-CZ" dirty="0"/>
              <a:t>o</a:t>
            </a:r>
            <a:r>
              <a:rPr lang="cs-CZ" dirty="0" smtClean="0"/>
              <a:t>rientační (jedinec se do ní narodí)</a:t>
            </a:r>
          </a:p>
          <a:p>
            <a:pPr lvl="2">
              <a:buFont typeface="Courier New" pitchFamily="49" charset="0"/>
              <a:buChar char="o"/>
            </a:pPr>
            <a:r>
              <a:rPr lang="cs-CZ" dirty="0" err="1" smtClean="0"/>
              <a:t>prokreační</a:t>
            </a:r>
            <a:r>
              <a:rPr lang="cs-CZ" dirty="0" smtClean="0"/>
              <a:t> (zakládá ji)</a:t>
            </a:r>
          </a:p>
          <a:p>
            <a:pPr lvl="2">
              <a:buFont typeface="Wingdings" pitchFamily="2" charset="2"/>
              <a:buChar char="v"/>
            </a:pPr>
            <a:r>
              <a:rPr lang="cs-CZ" dirty="0"/>
              <a:t>p</a:t>
            </a:r>
            <a:r>
              <a:rPr lang="cs-CZ" dirty="0" smtClean="0"/>
              <a:t>atriarchální, matriarchální, rovnostářská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94932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funkce rodiny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biologicko – reprodukční funkce</a:t>
            </a:r>
          </a:p>
          <a:p>
            <a:r>
              <a:rPr lang="cs-CZ" dirty="0" smtClean="0"/>
              <a:t>ekonomická funkce</a:t>
            </a:r>
          </a:p>
          <a:p>
            <a:r>
              <a:rPr lang="cs-CZ" dirty="0" smtClean="0"/>
              <a:t>výchovná, socializační, akulturační</a:t>
            </a:r>
          </a:p>
          <a:p>
            <a:r>
              <a:rPr lang="cs-CZ" dirty="0" smtClean="0"/>
              <a:t>citová (emocionální)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761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Krize rodiny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v</a:t>
            </a:r>
            <a:r>
              <a:rPr lang="cs-CZ" dirty="0" smtClean="0"/>
              <a:t>ysoké procento manželství se rozvádí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řibývá neúplných rodin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řibývá osaměle žijících lidí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řibývá nesezdaných partnerství</a:t>
            </a:r>
          </a:p>
          <a:p>
            <a:r>
              <a:rPr lang="cs-CZ" dirty="0"/>
              <a:t>d</a:t>
            </a:r>
            <a:r>
              <a:rPr lang="cs-CZ" dirty="0" smtClean="0"/>
              <a:t>ůvody: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emografické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měna společenského postavení ženy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řehnaná očekávání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labší sociální kontrola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e</a:t>
            </a:r>
            <a:r>
              <a:rPr lang="cs-CZ" dirty="0" smtClean="0"/>
              <a:t>konomické důvody</a:t>
            </a:r>
          </a:p>
          <a:p>
            <a:r>
              <a:rPr lang="cs-CZ" dirty="0">
                <a:solidFill>
                  <a:srgbClr val="002060"/>
                </a:solidFill>
              </a:rPr>
              <a:t>p</a:t>
            </a:r>
            <a:r>
              <a:rPr lang="cs-CZ" dirty="0" smtClean="0">
                <a:solidFill>
                  <a:srgbClr val="002060"/>
                </a:solidFill>
              </a:rPr>
              <a:t>rimární vztah </a:t>
            </a:r>
            <a:r>
              <a:rPr lang="cs-CZ" dirty="0" smtClean="0"/>
              <a:t>– založen na osobním kontaktu, intimní známosti, vzájemné pozitivní emocionální orientaci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273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Sekundární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a</a:t>
            </a:r>
            <a:r>
              <a:rPr lang="cs-CZ" dirty="0" smtClean="0"/>
              <a:t>utorem pojmu je představitel tzv. „chicagské školy“ </a:t>
            </a:r>
            <a:r>
              <a:rPr lang="cs-CZ" dirty="0" smtClean="0">
                <a:solidFill>
                  <a:srgbClr val="002060"/>
                </a:solidFill>
              </a:rPr>
              <a:t>E. </a:t>
            </a:r>
            <a:r>
              <a:rPr lang="cs-CZ" dirty="0" err="1" smtClean="0">
                <a:solidFill>
                  <a:srgbClr val="002060"/>
                </a:solidFill>
              </a:rPr>
              <a:t>Burgess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/>
              <a:t>s</a:t>
            </a:r>
            <a:r>
              <a:rPr lang="cs-CZ" dirty="0" smtClean="0"/>
              <a:t>ekundární skupiny jsou ty, které nejsou primární (pracovní skupiny, sportovní týmy)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aloženy na volnějším a méně osobním vztahu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e</a:t>
            </a:r>
            <a:r>
              <a:rPr lang="cs-CZ" dirty="0" smtClean="0"/>
              <a:t>xistují zde formálnější vazby</a:t>
            </a:r>
          </a:p>
          <a:p>
            <a:r>
              <a:rPr lang="cs-CZ" dirty="0"/>
              <a:t>d</a:t>
            </a:r>
            <a:r>
              <a:rPr lang="cs-CZ" dirty="0" smtClean="0"/>
              <a:t>ruhy sekundárních skupin: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polečenské třídy a vrstvy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e</a:t>
            </a:r>
            <a:r>
              <a:rPr lang="cs-CZ" dirty="0" smtClean="0"/>
              <a:t>tnické skupiny (moderní národ)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a</a:t>
            </a:r>
            <a:r>
              <a:rPr lang="cs-CZ" dirty="0" smtClean="0"/>
              <a:t>sociace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844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Asociace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relativně dlouhodobé seskupení lidí, více či méně organizované</a:t>
            </a:r>
          </a:p>
          <a:p>
            <a:r>
              <a:rPr lang="cs-CZ" dirty="0" smtClean="0"/>
              <a:t>rozlišujeme: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obrovolné členství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nedobrovolné členství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573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BARTONÍČKOVÁ, Klára a kol. </a:t>
            </a:r>
            <a:r>
              <a:rPr lang="cs-CZ" i="1" dirty="0"/>
              <a:t>Občanský a společenskovědní základ. Přehled středoškolského učiva</a:t>
            </a:r>
            <a:r>
              <a:rPr lang="cs-CZ" dirty="0"/>
              <a:t>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r>
              <a:rPr lang="cs-CZ" dirty="0"/>
              <a:t>EMMERT, František a kol. </a:t>
            </a:r>
            <a:r>
              <a:rPr lang="cs-CZ" i="1" dirty="0"/>
              <a:t>Odmaturuj ze společenských věd</a:t>
            </a:r>
            <a:r>
              <a:rPr lang="cs-CZ" dirty="0"/>
              <a:t>. Brno: DIDAKTIS, 2003, ISBN 80-86285-68-5.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39768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380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projekt</vt:lpstr>
      <vt:lpstr>2_projekt</vt:lpstr>
      <vt:lpstr>Primární a sekundární skupiny</vt:lpstr>
      <vt:lpstr>ANOTACE</vt:lpstr>
      <vt:lpstr>Primární a sekundární skupiny</vt:lpstr>
      <vt:lpstr>Primární skupiny</vt:lpstr>
      <vt:lpstr>Znaky primárních skupin</vt:lpstr>
      <vt:lpstr>Rodina</vt:lpstr>
      <vt:lpstr>Základní funkce rodiny</vt:lpstr>
      <vt:lpstr>Krize rodiny</vt:lpstr>
      <vt:lpstr>Sekundární skupiny</vt:lpstr>
      <vt:lpstr>Asociace</vt:lpstr>
      <vt:lpstr>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Primární a sekundární skupiny</dc:title>
  <dc:creator>ve</dc:creator>
  <cp:lastModifiedBy>ve</cp:lastModifiedBy>
  <cp:revision>7</cp:revision>
  <dcterms:created xsi:type="dcterms:W3CDTF">2013-11-12T15:35:30Z</dcterms:created>
  <dcterms:modified xsi:type="dcterms:W3CDTF">2014-04-15T14:57:51Z</dcterms:modified>
</cp:coreProperties>
</file>