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2.xml" ContentType="application/vnd.openxmlformats-officedocument.theme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5" r:id="rId3"/>
  </p:sldMasterIdLst>
  <p:sldIdLst>
    <p:sldId id="272" r:id="rId4"/>
    <p:sldId id="273" r:id="rId5"/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7" r:id="rId16"/>
    <p:sldId id="268" r:id="rId17"/>
    <p:sldId id="269" r:id="rId18"/>
    <p:sldId id="270" r:id="rId19"/>
    <p:sldId id="271" r:id="rId20"/>
    <p:sldId id="266" r:id="rId21"/>
    <p:sldId id="274" r:id="rId2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viewProps" Target="view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presProps" Target="pres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ED73DD-A3FD-4700-81A7-8D8F234A62AC}" type="datetimeFigureOut">
              <a:rPr lang="cs-CZ" smtClean="0"/>
              <a:t>15.4.2014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A9215-8F44-4BF1-B662-56834BED48F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107545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ED73DD-A3FD-4700-81A7-8D8F234A62AC}" type="datetimeFigureOut">
              <a:rPr lang="cs-CZ" smtClean="0"/>
              <a:t>15.4.2014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A9215-8F44-4BF1-B662-56834BED48F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596848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ED73DD-A3FD-4700-81A7-8D8F234A62AC}" type="datetimeFigureOut">
              <a:rPr lang="cs-CZ" smtClean="0"/>
              <a:t>15.4.2014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A9215-8F44-4BF1-B662-56834BED48F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012556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ED73DD-A3FD-4700-81A7-8D8F234A62AC}" type="datetimeFigureOut">
              <a:rPr lang="cs-CZ" smtClean="0"/>
              <a:t>15.4.2014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A9215-8F44-4BF1-B662-56834BED48F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545138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ED73DD-A3FD-4700-81A7-8D8F234A62AC}" type="datetimeFigureOut">
              <a:rPr lang="cs-CZ" smtClean="0"/>
              <a:t>15.4.2014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A9215-8F44-4BF1-B662-56834BED48F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969519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ED73DD-A3FD-4700-81A7-8D8F234A62AC}" type="datetimeFigureOut">
              <a:rPr lang="cs-CZ" smtClean="0"/>
              <a:t>15.4.2014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A9215-8F44-4BF1-B662-56834BED48F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806809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ED73DD-A3FD-4700-81A7-8D8F234A62AC}" type="datetimeFigureOut">
              <a:rPr lang="cs-CZ" smtClean="0"/>
              <a:t>15.4.2014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A9215-8F44-4BF1-B662-56834BED48F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897991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ED73DD-A3FD-4700-81A7-8D8F234A62AC}" type="datetimeFigureOut">
              <a:rPr lang="cs-CZ" smtClean="0"/>
              <a:t>15.4.2014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A9215-8F44-4BF1-B662-56834BED48F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917579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ED73DD-A3FD-4700-81A7-8D8F234A62AC}" type="datetimeFigureOut">
              <a:rPr lang="cs-CZ" smtClean="0"/>
              <a:t>15.4.2014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A9215-8F44-4BF1-B662-56834BED48F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914963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ED73DD-A3FD-4700-81A7-8D8F234A62AC}" type="datetimeFigureOut">
              <a:rPr lang="cs-CZ" smtClean="0"/>
              <a:t>15.4.2014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A9215-8F44-4BF1-B662-56834BED48F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021969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ED73DD-A3FD-4700-81A7-8D8F234A62AC}" type="datetimeFigureOut">
              <a:rPr lang="cs-CZ" smtClean="0"/>
              <a:t>15.4.2014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A9215-8F44-4BF1-B662-56834BED48F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5765990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8638" y="3267075"/>
            <a:ext cx="5761037" cy="125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Obrázek 12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8638" y="3267075"/>
            <a:ext cx="5761037" cy="125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071678"/>
            <a:ext cx="7774632" cy="997282"/>
          </a:xfrm>
        </p:spPr>
        <p:txBody>
          <a:bodyPr/>
          <a:lstStyle>
            <a:lvl1pPr>
              <a:lnSpc>
                <a:spcPct val="100000"/>
              </a:lnSpc>
              <a:defRPr sz="2800" cap="small" baseline="0"/>
            </a:lvl1pPr>
          </a:lstStyle>
          <a:p>
            <a:r>
              <a:rPr lang="cs-CZ" dirty="0" smtClean="0"/>
              <a:t>Klepnutím lze upravit styl předlohy nadpisů.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en-US" dirty="0"/>
          </a:p>
        </p:txBody>
      </p:sp>
      <p:sp>
        <p:nvSpPr>
          <p:cNvPr id="6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8F2CD1F5-0CFB-4460-AF2F-DAE93284ECD0}" type="datetimeFigureOut">
              <a:rPr lang="cs-CZ"/>
              <a:pPr>
                <a:defRPr/>
              </a:pPr>
              <a:t>15.4.2014</a:t>
            </a:fld>
            <a:endParaRPr lang="cs-CZ"/>
          </a:p>
        </p:txBody>
      </p:sp>
      <p:sp>
        <p:nvSpPr>
          <p:cNvPr id="7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BA902B2C-EC69-4E39-816D-E2F3441B1E8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8" name="Footer Placeholder 8"/>
          <p:cNvSpPr>
            <a:spLocks noGrp="1"/>
          </p:cNvSpPr>
          <p:nvPr>
            <p:ph type="ftr" sz="quarter" idx="12"/>
          </p:nvPr>
        </p:nvSpPr>
        <p:spPr>
          <a:xfrm>
            <a:off x="323850" y="6308725"/>
            <a:ext cx="5713413" cy="365125"/>
          </a:xfrm>
        </p:spPr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endParaRPr lang="cs-CZ"/>
          </a:p>
          <a:p>
            <a:pPr>
              <a:defRPr/>
            </a:pP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3750723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7563" y="6215063"/>
            <a:ext cx="2786062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2800"/>
            </a:lvl1pPr>
          </a:lstStyle>
          <a:p>
            <a:r>
              <a:rPr lang="cs-CZ" dirty="0" smtClean="0"/>
              <a:t>Klepnutím lze upravit styl předlohy nadpisů.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19256" cy="3998976"/>
          </a:xfrm>
        </p:spPr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5FC951C1-B987-4E79-84AF-B5DF9A3B4411}" type="datetimeFigureOut">
              <a:rPr lang="cs-CZ"/>
              <a:pPr>
                <a:defRPr/>
              </a:pPr>
              <a:t>15.4.2014</a:t>
            </a:fld>
            <a:endParaRPr lang="cs-CZ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58813" y="6356350"/>
            <a:ext cx="2627312" cy="365125"/>
          </a:xfrm>
        </p:spPr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21394187-CF2F-43CB-8DF3-4C7BAEECDE7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9675903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7563" y="6215063"/>
            <a:ext cx="2786062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840156"/>
          </a:xfrm>
        </p:spPr>
        <p:txBody>
          <a:bodyPr/>
          <a:lstStyle>
            <a:lvl1pPr>
              <a:defRPr sz="28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2776"/>
            <a:ext cx="8219256" cy="4186401"/>
          </a:xfrm>
        </p:spPr>
        <p:txBody>
          <a:bodyPr>
            <a:normAutofit/>
          </a:bodyPr>
          <a:lstStyle>
            <a:lvl1pPr marL="457200" indent="-457200">
              <a:buFont typeface="+mj-lt"/>
              <a:buAutoNum type="arabicPeriod"/>
              <a:defRPr sz="200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6C5A60D4-3E6A-46BA-BED6-5B62BEFD7007}" type="datetimeFigureOut">
              <a:rPr lang="cs-CZ"/>
              <a:pPr>
                <a:defRPr/>
              </a:pPr>
              <a:t>15.4.2014</a:t>
            </a:fld>
            <a:endParaRPr lang="cs-CZ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07D7A88F-6259-4593-836E-B18D9CFD689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7625890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Zdroje a literatur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7563" y="6215063"/>
            <a:ext cx="2786062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ovéPole 12"/>
          <p:cNvSpPr txBox="1">
            <a:spLocks noChangeArrowheads="1"/>
          </p:cNvSpPr>
          <p:nvPr userDrawn="1"/>
        </p:nvSpPr>
        <p:spPr bwMode="auto">
          <a:xfrm>
            <a:off x="714375" y="5715000"/>
            <a:ext cx="767238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cs-CZ" sz="1000" smtClean="0">
                <a:solidFill>
                  <a:srgbClr val="000000"/>
                </a:solidFill>
                <a:latin typeface="Bookman Old Style" pitchFamily="18" charset="0"/>
              </a:rPr>
              <a:t>Materiál je určen pro bezplatné používání pro potřeby výuky a vzdělávání na všech typech škol a školských zařízeních. </a:t>
            </a: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cs-CZ" sz="1000" smtClean="0">
                <a:solidFill>
                  <a:srgbClr val="000000"/>
                </a:solidFill>
                <a:latin typeface="Bookman Old Style" pitchFamily="18" charset="0"/>
              </a:rPr>
              <a:t>Jakékoliv další využití podléhá autorskému zákonu.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840156"/>
          </a:xfrm>
        </p:spPr>
        <p:txBody>
          <a:bodyPr/>
          <a:lstStyle>
            <a:lvl1pPr>
              <a:defRPr sz="28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2776"/>
            <a:ext cx="8219256" cy="4186401"/>
          </a:xfrm>
        </p:spPr>
        <p:txBody>
          <a:bodyPr>
            <a:normAutofit/>
          </a:bodyPr>
          <a:lstStyle>
            <a:lvl1pPr marL="457200" indent="-457200">
              <a:buFont typeface="+mj-lt"/>
              <a:buAutoNum type="arabicPeriod"/>
              <a:defRPr sz="200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444DAE67-159A-4421-BF47-96868FC17213}" type="datetimeFigureOut">
              <a:rPr lang="cs-CZ"/>
              <a:pPr>
                <a:defRPr/>
              </a:pPr>
              <a:t>15.4.2014</a:t>
            </a:fld>
            <a:endParaRPr lang="cs-CZ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347EE2D1-59D1-4284-BBB1-B41A041D191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2147985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6"/>
          <p:cNvSpPr/>
          <p:nvPr/>
        </p:nvSpPr>
        <p:spPr>
          <a:xfrm>
            <a:off x="4495800" y="3924300"/>
            <a:ext cx="84138" cy="841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Oval 7"/>
          <p:cNvSpPr/>
          <p:nvPr/>
        </p:nvSpPr>
        <p:spPr>
          <a:xfrm>
            <a:off x="4695825" y="3924300"/>
            <a:ext cx="84138" cy="841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Oval 8"/>
          <p:cNvSpPr/>
          <p:nvPr/>
        </p:nvSpPr>
        <p:spPr>
          <a:xfrm>
            <a:off x="4297363" y="3924300"/>
            <a:ext cx="84137" cy="841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7" name="Obrázek 1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7563" y="6215063"/>
            <a:ext cx="2786062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62436D26-A38D-4DC7-B366-7F41C8BA8648}" type="datetimeFigureOut">
              <a:rPr lang="cs-CZ"/>
              <a:pPr>
                <a:defRPr/>
              </a:pPr>
              <a:t>15.4.2014</a:t>
            </a:fld>
            <a:endParaRPr lang="cs-CZ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5087CFFD-7330-4A8B-A849-05BDA7D1C07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1863242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7563" y="6215063"/>
            <a:ext cx="2786062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2800"/>
            </a:lvl1pPr>
          </a:lstStyle>
          <a:p>
            <a:r>
              <a:rPr lang="cs-CZ" dirty="0" smtClean="0"/>
              <a:t>Klepnutím lze upravit styl předlohy nadpisů.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100264" cy="3998976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62224" cy="3998976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EC8DEDFD-1CF8-4510-A2D0-3789BBB90E91}" type="datetimeFigureOut">
              <a:rPr lang="cs-CZ"/>
              <a:pPr>
                <a:defRPr/>
              </a:pPr>
              <a:t>15.4.2014</a:t>
            </a:fld>
            <a:endParaRPr lang="cs-CZ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1B818A93-B980-434E-BAD6-4E051BD2EF6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2583721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7563" y="6215063"/>
            <a:ext cx="2786062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792088"/>
          </a:xfrm>
        </p:spPr>
        <p:txBody>
          <a:bodyPr/>
          <a:lstStyle>
            <a:lvl1pPr>
              <a:defRPr sz="2800"/>
            </a:lvl1pPr>
          </a:lstStyle>
          <a:p>
            <a:r>
              <a:rPr lang="cs-CZ" dirty="0" smtClean="0"/>
              <a:t>Klepnutím lze upravit styl předlohy nadpisů.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6876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1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26876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1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060848"/>
            <a:ext cx="4135586" cy="3538328"/>
          </a:xfrm>
        </p:spPr>
        <p:txBody>
          <a:bodyPr/>
          <a:lstStyle>
            <a:lvl1pPr>
              <a:defRPr sz="1800"/>
            </a:lvl1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060848"/>
            <a:ext cx="4075880" cy="3538329"/>
          </a:xfrm>
        </p:spPr>
        <p:txBody>
          <a:bodyPr/>
          <a:lstStyle>
            <a:lvl1pPr>
              <a:defRPr sz="1800"/>
            </a:lvl1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8" name="Date Placeholder 6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B3A5E88D-0570-491F-B588-08281D7A6C7C}" type="datetimeFigureOut">
              <a:rPr lang="cs-CZ"/>
              <a:pPr>
                <a:defRPr/>
              </a:pPr>
              <a:t>15.4.2014</a:t>
            </a:fld>
            <a:endParaRPr lang="cs-CZ"/>
          </a:p>
        </p:txBody>
      </p:sp>
      <p:sp>
        <p:nvSpPr>
          <p:cNvPr id="9" name="Footer Placeholder 7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" name="Slide Number Placeholder 8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FFD07D51-7D56-49A8-A28E-D6F98036F23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713418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7563" y="6215063"/>
            <a:ext cx="2786062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768148"/>
          </a:xfrm>
        </p:spPr>
        <p:txBody>
          <a:bodyPr/>
          <a:lstStyle>
            <a:lvl1pPr>
              <a:defRPr sz="2800"/>
            </a:lvl1pPr>
          </a:lstStyle>
          <a:p>
            <a:r>
              <a:rPr lang="cs-CZ" dirty="0" smtClean="0"/>
              <a:t>Klepnutím lze upravit styl předlohy nadpisů.</a:t>
            </a:r>
            <a:endParaRPr lang="en-US" dirty="0"/>
          </a:p>
        </p:txBody>
      </p:sp>
      <p:sp>
        <p:nvSpPr>
          <p:cNvPr id="4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4CBE21C3-28AA-42DD-B0E8-C145A67D89DB}" type="datetimeFigureOut">
              <a:rPr lang="cs-CZ"/>
              <a:pPr>
                <a:defRPr/>
              </a:pPr>
              <a:t>15.4.2014</a:t>
            </a:fld>
            <a:endParaRPr lang="cs-CZ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4CE91503-2ABD-403A-B7B3-7515B82C307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6904262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7563" y="6215063"/>
            <a:ext cx="2786062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B483836C-9722-4270-94A9-120FFB58D429}" type="datetimeFigureOut">
              <a:rPr lang="cs-CZ"/>
              <a:pPr>
                <a:defRPr/>
              </a:pPr>
              <a:t>15.4.2014</a:t>
            </a:fld>
            <a:endParaRPr lang="cs-CZ"/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D9D5BCC0-46DC-49EB-99F7-B7D80E55112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1600236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7563" y="6215063"/>
            <a:ext cx="2786062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428604"/>
            <a:ext cx="3008313" cy="1933596"/>
          </a:xfrm>
        </p:spPr>
        <p:txBody>
          <a:bodyPr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cs-CZ" dirty="0" smtClean="0"/>
              <a:t>Klepnutím lze upravit styl předlohy nadpisů.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500041"/>
            <a:ext cx="5004991" cy="5099135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1"/>
            <a:ext cx="2985393" cy="3160776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BD98501C-B3BF-44EB-9D00-11B5A2C4095F}" type="datetimeFigureOut">
              <a:rPr lang="cs-CZ"/>
              <a:pPr>
                <a:defRPr/>
              </a:pPr>
              <a:t>15.4.2014</a:t>
            </a:fld>
            <a:endParaRPr lang="cs-CZ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DCAD77B4-E66E-440F-8D35-097FD367891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6526172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7563" y="6215063"/>
            <a:ext cx="2786062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472" y="476672"/>
            <a:ext cx="8143932" cy="647278"/>
          </a:xfrm>
        </p:spPr>
        <p:txBody>
          <a:bodyPr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dirty="0" smtClean="0"/>
              <a:t>Klepnutím lze upravit styl předlohy nadpisů.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rtlCol="0">
            <a:normAutofit/>
          </a:bodyPr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smtClean="0"/>
              <a:t>Klepnutím na ikonu přidáte obrázek.</a:t>
            </a:r>
            <a:endParaRPr lang="en-US" noProof="0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A782FD49-2D5B-4E12-BC29-D4E1D845C3B3}" type="datetimeFigureOut">
              <a:rPr lang="cs-CZ"/>
              <a:pPr>
                <a:defRPr/>
              </a:pPr>
              <a:t>15.4.2014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03BC0082-F992-45F1-94C7-2269A460957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870682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7563" y="6215063"/>
            <a:ext cx="2786062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57166"/>
            <a:ext cx="8229600" cy="839586"/>
          </a:xfrm>
        </p:spPr>
        <p:txBody>
          <a:bodyPr/>
          <a:lstStyle>
            <a:lvl1pPr>
              <a:defRPr sz="2800"/>
            </a:lvl1pPr>
          </a:lstStyle>
          <a:p>
            <a:r>
              <a:rPr lang="cs-CZ" dirty="0" smtClean="0"/>
              <a:t>Klepnutím lze upravit styl předlohy nadpisů.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3321AC9E-F49E-4F04-9FF4-8BA80FDBBA78}" type="datetimeFigureOut">
              <a:rPr lang="cs-CZ"/>
              <a:pPr>
                <a:defRPr/>
              </a:pPr>
              <a:t>15.4.2014</a:t>
            </a:fld>
            <a:endParaRPr lang="cs-CZ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53B9DFE3-A538-49D4-A82A-9E8C91EDED4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7878180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6325" y="5961063"/>
            <a:ext cx="2384425" cy="900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428604"/>
            <a:ext cx="2057400" cy="5697559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428604"/>
            <a:ext cx="6019800" cy="5697559"/>
          </a:xfrm>
        </p:spPr>
        <p:txBody>
          <a:bodyPr vert="eaVert"/>
          <a:lstStyle/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CDCE0093-EFC1-482A-B0F2-6BEC5EB7B6D8}" type="datetimeFigureOut">
              <a:rPr lang="cs-CZ"/>
              <a:pPr>
                <a:defRPr/>
              </a:pPr>
              <a:t>15.4.2014</a:t>
            </a:fld>
            <a:endParaRPr lang="cs-CZ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D25B2AB8-34FA-4D24-94FC-220D3A38D40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5632944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1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7563" y="6215063"/>
            <a:ext cx="2786062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476672"/>
            <a:ext cx="5711824" cy="647278"/>
          </a:xfrm>
        </p:spPr>
        <p:txBody>
          <a:bodyPr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rtlCol="0">
            <a:normAutofit/>
          </a:bodyPr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smtClean="0"/>
              <a:t>Kliknutím na ikonu přidáte obrázek.</a:t>
            </a:r>
            <a:endParaRPr lang="en-US" noProof="0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AB0D4CD7-2942-4E5A-A30F-E665FFCD79C5}" type="datetimeFigureOut">
              <a:rPr lang="cs-CZ"/>
              <a:pPr>
                <a:defRPr/>
              </a:pPr>
              <a:t>15.4.2014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F38A3795-FB9E-495B-802D-FC7C0C5064A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6452969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8638" y="3267075"/>
            <a:ext cx="5761037" cy="125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Obrázek 12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8638" y="3267075"/>
            <a:ext cx="5761037" cy="125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071678"/>
            <a:ext cx="7774632" cy="997282"/>
          </a:xfrm>
        </p:spPr>
        <p:txBody>
          <a:bodyPr/>
          <a:lstStyle>
            <a:lvl1pPr>
              <a:lnSpc>
                <a:spcPct val="100000"/>
              </a:lnSpc>
              <a:defRPr sz="2800" cap="small" baseline="0"/>
            </a:lvl1pPr>
          </a:lstStyle>
          <a:p>
            <a:r>
              <a:rPr lang="cs-CZ" dirty="0" smtClean="0"/>
              <a:t>Klepnutím lze upravit styl předlohy nadpisů.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en-US" dirty="0"/>
          </a:p>
        </p:txBody>
      </p:sp>
      <p:sp>
        <p:nvSpPr>
          <p:cNvPr id="6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1CDDD261-C06B-458A-ADD1-E09AE732013D}" type="datetimeFigureOut">
              <a:rPr lang="cs-CZ"/>
              <a:pPr>
                <a:defRPr/>
              </a:pPr>
              <a:t>15.4.2014</a:t>
            </a:fld>
            <a:endParaRPr lang="cs-CZ"/>
          </a:p>
        </p:txBody>
      </p:sp>
      <p:sp>
        <p:nvSpPr>
          <p:cNvPr id="7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2815892F-6868-42C3-90F5-EC6B379838D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8" name="Footer Placeholder 8"/>
          <p:cNvSpPr>
            <a:spLocks noGrp="1"/>
          </p:cNvSpPr>
          <p:nvPr>
            <p:ph type="ftr" sz="quarter" idx="12"/>
          </p:nvPr>
        </p:nvSpPr>
        <p:spPr>
          <a:xfrm>
            <a:off x="323850" y="6308725"/>
            <a:ext cx="5713413" cy="365125"/>
          </a:xfrm>
        </p:spPr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endParaRPr lang="cs-CZ"/>
          </a:p>
          <a:p>
            <a:pPr>
              <a:defRPr/>
            </a:pP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75486040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7563" y="6215063"/>
            <a:ext cx="2786062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2800"/>
            </a:lvl1pPr>
          </a:lstStyle>
          <a:p>
            <a:r>
              <a:rPr lang="cs-CZ" dirty="0" smtClean="0"/>
              <a:t>Klepnutím lze upravit styl předlohy nadpisů.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19256" cy="3998976"/>
          </a:xfrm>
        </p:spPr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379E1E8E-A9DD-4B2D-9051-BEA2EDE9B0EB}" type="datetimeFigureOut">
              <a:rPr lang="cs-CZ"/>
              <a:pPr>
                <a:defRPr/>
              </a:pPr>
              <a:t>15.4.2014</a:t>
            </a:fld>
            <a:endParaRPr lang="cs-CZ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58813" y="6356350"/>
            <a:ext cx="2627312" cy="365125"/>
          </a:xfrm>
        </p:spPr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7F97A492-51BD-447A-B5E6-966AEAD0FE4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3493017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7563" y="6215063"/>
            <a:ext cx="2786062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840156"/>
          </a:xfrm>
        </p:spPr>
        <p:txBody>
          <a:bodyPr/>
          <a:lstStyle>
            <a:lvl1pPr>
              <a:defRPr sz="28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2776"/>
            <a:ext cx="8219256" cy="4186401"/>
          </a:xfrm>
        </p:spPr>
        <p:txBody>
          <a:bodyPr>
            <a:normAutofit/>
          </a:bodyPr>
          <a:lstStyle>
            <a:lvl1pPr marL="457200" indent="-457200">
              <a:buFont typeface="+mj-lt"/>
              <a:buAutoNum type="arabicPeriod"/>
              <a:defRPr sz="200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7FFA9196-2F22-4517-B602-20E04883F095}" type="datetimeFigureOut">
              <a:rPr lang="cs-CZ"/>
              <a:pPr>
                <a:defRPr/>
              </a:pPr>
              <a:t>15.4.2014</a:t>
            </a:fld>
            <a:endParaRPr lang="cs-CZ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A10F77E1-95F7-48A3-9612-42DCBEB9297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1776634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Zdroje a literatur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7563" y="6215063"/>
            <a:ext cx="2786062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ovéPole 12"/>
          <p:cNvSpPr txBox="1">
            <a:spLocks noChangeArrowheads="1"/>
          </p:cNvSpPr>
          <p:nvPr userDrawn="1"/>
        </p:nvSpPr>
        <p:spPr bwMode="auto">
          <a:xfrm>
            <a:off x="714375" y="5715000"/>
            <a:ext cx="767238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cs-CZ" sz="1000" smtClean="0">
                <a:solidFill>
                  <a:srgbClr val="000000"/>
                </a:solidFill>
                <a:latin typeface="Bookman Old Style" pitchFamily="18" charset="0"/>
              </a:rPr>
              <a:t>Materiál je určen pro bezplatné používání pro potřeby výuky a vzdělávání na všech typech škol a školských zařízeních. </a:t>
            </a: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cs-CZ" sz="1000" smtClean="0">
                <a:solidFill>
                  <a:srgbClr val="000000"/>
                </a:solidFill>
                <a:latin typeface="Bookman Old Style" pitchFamily="18" charset="0"/>
              </a:rPr>
              <a:t>Jakékoliv další využití podléhá autorskému zákonu.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840156"/>
          </a:xfrm>
        </p:spPr>
        <p:txBody>
          <a:bodyPr/>
          <a:lstStyle>
            <a:lvl1pPr>
              <a:defRPr sz="28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2776"/>
            <a:ext cx="8219256" cy="4186401"/>
          </a:xfrm>
        </p:spPr>
        <p:txBody>
          <a:bodyPr>
            <a:normAutofit/>
          </a:bodyPr>
          <a:lstStyle>
            <a:lvl1pPr marL="457200" indent="-457200">
              <a:buFont typeface="+mj-lt"/>
              <a:buAutoNum type="arabicPeriod"/>
              <a:defRPr sz="200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5061FADE-D007-447A-AB40-84B8A5F6C0FA}" type="datetimeFigureOut">
              <a:rPr lang="cs-CZ"/>
              <a:pPr>
                <a:defRPr/>
              </a:pPr>
              <a:t>15.4.2014</a:t>
            </a:fld>
            <a:endParaRPr lang="cs-CZ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F6E420E0-7802-4753-8721-13B8A4F6C94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1281905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6"/>
          <p:cNvSpPr/>
          <p:nvPr/>
        </p:nvSpPr>
        <p:spPr>
          <a:xfrm>
            <a:off x="4495800" y="3924300"/>
            <a:ext cx="84138" cy="841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Oval 7"/>
          <p:cNvSpPr/>
          <p:nvPr/>
        </p:nvSpPr>
        <p:spPr>
          <a:xfrm>
            <a:off x="4695825" y="3924300"/>
            <a:ext cx="84138" cy="841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Oval 8"/>
          <p:cNvSpPr/>
          <p:nvPr/>
        </p:nvSpPr>
        <p:spPr>
          <a:xfrm>
            <a:off x="4297363" y="3924300"/>
            <a:ext cx="84137" cy="841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7" name="Obrázek 1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7563" y="6215063"/>
            <a:ext cx="2786062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F17B0CB1-9F3F-4CEA-8299-737A005A62E3}" type="datetimeFigureOut">
              <a:rPr lang="cs-CZ"/>
              <a:pPr>
                <a:defRPr/>
              </a:pPr>
              <a:t>15.4.2014</a:t>
            </a:fld>
            <a:endParaRPr lang="cs-CZ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E9B60E33-92C4-4611-9BFB-94502E95271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5799208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7563" y="6215063"/>
            <a:ext cx="2786062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2800"/>
            </a:lvl1pPr>
          </a:lstStyle>
          <a:p>
            <a:r>
              <a:rPr lang="cs-CZ" dirty="0" smtClean="0"/>
              <a:t>Klepnutím lze upravit styl předlohy nadpisů.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100264" cy="3998976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62224" cy="3998976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166BD9BE-96BC-42C3-91FF-158957207B60}" type="datetimeFigureOut">
              <a:rPr lang="cs-CZ"/>
              <a:pPr>
                <a:defRPr/>
              </a:pPr>
              <a:t>15.4.2014</a:t>
            </a:fld>
            <a:endParaRPr lang="cs-CZ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183C98F7-25CA-41C7-B3E9-7037901DCE8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20439818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7563" y="6215063"/>
            <a:ext cx="2786062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792088"/>
          </a:xfrm>
        </p:spPr>
        <p:txBody>
          <a:bodyPr/>
          <a:lstStyle>
            <a:lvl1pPr>
              <a:defRPr sz="2800"/>
            </a:lvl1pPr>
          </a:lstStyle>
          <a:p>
            <a:r>
              <a:rPr lang="cs-CZ" dirty="0" smtClean="0"/>
              <a:t>Klepnutím lze upravit styl předlohy nadpisů.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6876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1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26876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1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060848"/>
            <a:ext cx="4135586" cy="3538328"/>
          </a:xfrm>
        </p:spPr>
        <p:txBody>
          <a:bodyPr/>
          <a:lstStyle>
            <a:lvl1pPr>
              <a:defRPr sz="1800"/>
            </a:lvl1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060848"/>
            <a:ext cx="4075880" cy="3538329"/>
          </a:xfrm>
        </p:spPr>
        <p:txBody>
          <a:bodyPr/>
          <a:lstStyle>
            <a:lvl1pPr>
              <a:defRPr sz="1800"/>
            </a:lvl1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8" name="Date Placeholder 6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108CB337-44A1-4AE4-977A-130F4DD8D422}" type="datetimeFigureOut">
              <a:rPr lang="cs-CZ"/>
              <a:pPr>
                <a:defRPr/>
              </a:pPr>
              <a:t>15.4.2014</a:t>
            </a:fld>
            <a:endParaRPr lang="cs-CZ"/>
          </a:p>
        </p:txBody>
      </p:sp>
      <p:sp>
        <p:nvSpPr>
          <p:cNvPr id="9" name="Footer Placeholder 7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" name="Slide Number Placeholder 8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B5F7D7AC-3000-42DA-94A1-6AB260895E6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74112237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7563" y="6215063"/>
            <a:ext cx="2786062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768148"/>
          </a:xfrm>
        </p:spPr>
        <p:txBody>
          <a:bodyPr/>
          <a:lstStyle>
            <a:lvl1pPr>
              <a:defRPr sz="2800"/>
            </a:lvl1pPr>
          </a:lstStyle>
          <a:p>
            <a:r>
              <a:rPr lang="cs-CZ" dirty="0" smtClean="0"/>
              <a:t>Klepnutím lze upravit styl předlohy nadpisů.</a:t>
            </a:r>
            <a:endParaRPr lang="en-US" dirty="0"/>
          </a:p>
        </p:txBody>
      </p:sp>
      <p:sp>
        <p:nvSpPr>
          <p:cNvPr id="4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3B32B11F-0B2D-4323-A0BC-FE0E3DEF4BAB}" type="datetimeFigureOut">
              <a:rPr lang="cs-CZ"/>
              <a:pPr>
                <a:defRPr/>
              </a:pPr>
              <a:t>15.4.2014</a:t>
            </a:fld>
            <a:endParaRPr lang="cs-CZ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F5D39B87-98B4-4E9F-9A6F-0F40282D351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96120480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7563" y="6215063"/>
            <a:ext cx="2786062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A752CDDB-66C4-44DA-A1EA-D358DB9874AE}" type="datetimeFigureOut">
              <a:rPr lang="cs-CZ"/>
              <a:pPr>
                <a:defRPr/>
              </a:pPr>
              <a:t>15.4.2014</a:t>
            </a:fld>
            <a:endParaRPr lang="cs-CZ"/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9DCEB34F-F883-43DB-B64E-038EA32D632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45804659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7563" y="6215063"/>
            <a:ext cx="2786062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428604"/>
            <a:ext cx="3008313" cy="1933596"/>
          </a:xfrm>
        </p:spPr>
        <p:txBody>
          <a:bodyPr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cs-CZ" dirty="0" smtClean="0"/>
              <a:t>Klepnutím lze upravit styl předlohy nadpisů.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500041"/>
            <a:ext cx="5004991" cy="5099135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1"/>
            <a:ext cx="2985393" cy="3160776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9218FCF9-5454-44A7-B556-0D41BA75A0B5}" type="datetimeFigureOut">
              <a:rPr lang="cs-CZ"/>
              <a:pPr>
                <a:defRPr/>
              </a:pPr>
              <a:t>15.4.2014</a:t>
            </a:fld>
            <a:endParaRPr lang="cs-CZ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01836562-CC58-4ADE-8745-B080363F06F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06862877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7563" y="6215063"/>
            <a:ext cx="2786062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472" y="476672"/>
            <a:ext cx="8143932" cy="647278"/>
          </a:xfrm>
        </p:spPr>
        <p:txBody>
          <a:bodyPr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dirty="0" smtClean="0"/>
              <a:t>Klepnutím lze upravit styl předlohy nadpisů.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rtlCol="0">
            <a:normAutofit/>
          </a:bodyPr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smtClean="0"/>
              <a:t>Klepnutím na ikonu přidáte obrázek.</a:t>
            </a:r>
            <a:endParaRPr lang="en-US" noProof="0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933433E1-2311-420F-9FCE-B1A63C0F771B}" type="datetimeFigureOut">
              <a:rPr lang="cs-CZ"/>
              <a:pPr>
                <a:defRPr/>
              </a:pPr>
              <a:t>15.4.2014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7DB3D744-29A5-44B0-9A44-B85D729489D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35021231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7563" y="6215063"/>
            <a:ext cx="2786062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57166"/>
            <a:ext cx="8229600" cy="839586"/>
          </a:xfrm>
        </p:spPr>
        <p:txBody>
          <a:bodyPr/>
          <a:lstStyle>
            <a:lvl1pPr>
              <a:defRPr sz="2800"/>
            </a:lvl1pPr>
          </a:lstStyle>
          <a:p>
            <a:r>
              <a:rPr lang="cs-CZ" dirty="0" smtClean="0"/>
              <a:t>Klepnutím lze upravit styl předlohy nadpisů.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AC8A4F3A-DD86-461B-9023-F73E2A4576FD}" type="datetimeFigureOut">
              <a:rPr lang="cs-CZ"/>
              <a:pPr>
                <a:defRPr/>
              </a:pPr>
              <a:t>15.4.2014</a:t>
            </a:fld>
            <a:endParaRPr lang="cs-CZ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342E1C32-D8AD-4916-B928-90EB5D43B53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96703597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6325" y="5961063"/>
            <a:ext cx="2384425" cy="900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428604"/>
            <a:ext cx="2057400" cy="5697559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428604"/>
            <a:ext cx="6019800" cy="5697559"/>
          </a:xfrm>
        </p:spPr>
        <p:txBody>
          <a:bodyPr vert="eaVert"/>
          <a:lstStyle/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C6BB34F2-CFC6-4CE9-B2D5-BD171366423F}" type="datetimeFigureOut">
              <a:rPr lang="cs-CZ"/>
              <a:pPr>
                <a:defRPr/>
              </a:pPr>
              <a:t>15.4.2014</a:t>
            </a:fld>
            <a:endParaRPr lang="cs-CZ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E30CB17E-5C6A-4EA8-ADA5-284AA4E6876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57552514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1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7563" y="6215063"/>
            <a:ext cx="2786062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476672"/>
            <a:ext cx="5711824" cy="647278"/>
          </a:xfrm>
        </p:spPr>
        <p:txBody>
          <a:bodyPr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rtlCol="0">
            <a:normAutofit/>
          </a:bodyPr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smtClean="0"/>
              <a:t>Kliknutím na ikonu přidáte obrázek.</a:t>
            </a:r>
            <a:endParaRPr lang="en-US" noProof="0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66F6F3F8-1996-4BF2-B45F-C9C0148874D8}" type="datetimeFigureOut">
              <a:rPr lang="cs-CZ"/>
              <a:pPr>
                <a:defRPr/>
              </a:pPr>
              <a:t>15.4.2014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143B96CF-5F24-40D0-9367-7C00527DCF5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489985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theme" Target="../theme/theme2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3.xml"/><Relationship Id="rId13" Type="http://schemas.openxmlformats.org/officeDocument/2006/relationships/slideLayout" Target="../slideLayouts/slideLayout38.xml"/><Relationship Id="rId3" Type="http://schemas.openxmlformats.org/officeDocument/2006/relationships/slideLayout" Target="../slideLayouts/slideLayout28.xml"/><Relationship Id="rId7" Type="http://schemas.openxmlformats.org/officeDocument/2006/relationships/slideLayout" Target="../slideLayouts/slideLayout32.xml"/><Relationship Id="rId12" Type="http://schemas.openxmlformats.org/officeDocument/2006/relationships/slideLayout" Target="../slideLayouts/slideLayout37.xml"/><Relationship Id="rId2" Type="http://schemas.openxmlformats.org/officeDocument/2006/relationships/slideLayout" Target="../slideLayouts/slideLayout27.xml"/><Relationship Id="rId1" Type="http://schemas.openxmlformats.org/officeDocument/2006/relationships/slideLayout" Target="../slideLayouts/slideLayout26.xml"/><Relationship Id="rId6" Type="http://schemas.openxmlformats.org/officeDocument/2006/relationships/slideLayout" Target="../slideLayouts/slideLayout31.xml"/><Relationship Id="rId11" Type="http://schemas.openxmlformats.org/officeDocument/2006/relationships/slideLayout" Target="../slideLayouts/slideLayout36.xml"/><Relationship Id="rId5" Type="http://schemas.openxmlformats.org/officeDocument/2006/relationships/slideLayout" Target="../slideLayouts/slideLayout30.xml"/><Relationship Id="rId15" Type="http://schemas.openxmlformats.org/officeDocument/2006/relationships/theme" Target="../theme/theme3.xml"/><Relationship Id="rId10" Type="http://schemas.openxmlformats.org/officeDocument/2006/relationships/slideLayout" Target="../slideLayouts/slideLayout35.xml"/><Relationship Id="rId4" Type="http://schemas.openxmlformats.org/officeDocument/2006/relationships/slideLayout" Target="../slideLayouts/slideLayout29.xml"/><Relationship Id="rId9" Type="http://schemas.openxmlformats.org/officeDocument/2006/relationships/slideLayout" Target="../slideLayouts/slideLayout34.xml"/><Relationship Id="rId14" Type="http://schemas.openxmlformats.org/officeDocument/2006/relationships/slideLayout" Target="../slideLayouts/slideLayout3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ED73DD-A3FD-4700-81A7-8D8F234A62AC}" type="datetimeFigureOut">
              <a:rPr lang="cs-CZ" smtClean="0"/>
              <a:t>15.4.2014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1A9215-8F44-4BF1-B662-56834BED48F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967335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6000">
              <a:schemeClr val="bg1">
                <a:tint val="80000"/>
                <a:satMod val="250000"/>
              </a:schemeClr>
            </a:gs>
            <a:gs pos="62000">
              <a:schemeClr val="bg1">
                <a:tint val="90000"/>
                <a:shade val="90000"/>
                <a:satMod val="200000"/>
              </a:schemeClr>
            </a:gs>
            <a:gs pos="92000">
              <a:srgbClr val="7030A0">
                <a:alpha val="33000"/>
              </a:srgb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57188"/>
            <a:ext cx="8229600" cy="839787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2051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341438"/>
            <a:ext cx="8229600" cy="4784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2700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lumMod val="65000"/>
                    <a:lumOff val="3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pPr>
              <a:defRPr/>
            </a:pPr>
            <a:fld id="{A689B465-5050-48CF-9571-8127EFC444E1}" type="datetimeFigureOut">
              <a:rPr lang="cs-CZ"/>
              <a:pPr>
                <a:defRPr/>
              </a:pPr>
              <a:t>15.4.2014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8813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lumMod val="65000"/>
                    <a:lumOff val="3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925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lumMod val="65000"/>
                    <a:lumOff val="3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pPr>
              <a:defRPr/>
            </a:pPr>
            <a:fld id="{BA09BF9A-2D11-42AD-83E6-9B7EFAD62E5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8458200" y="6499225"/>
            <a:ext cx="84138" cy="841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569913" y="6499225"/>
            <a:ext cx="84137" cy="841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057" name="TextovéPole 9"/>
          <p:cNvSpPr txBox="1">
            <a:spLocks noChangeArrowheads="1"/>
          </p:cNvSpPr>
          <p:nvPr/>
        </p:nvSpPr>
        <p:spPr bwMode="auto">
          <a:xfrm>
            <a:off x="1355725" y="44450"/>
            <a:ext cx="667226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cs-CZ" sz="1400" smtClean="0">
                <a:solidFill>
                  <a:srgbClr val="FFFFFF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Gymnázium a Jazyková škola s právem státní jazykové zkoušky Svitavy</a:t>
            </a:r>
          </a:p>
        </p:txBody>
      </p:sp>
      <p:sp>
        <p:nvSpPr>
          <p:cNvPr id="2058" name="TextovéPole 10"/>
          <p:cNvSpPr txBox="1">
            <a:spLocks noChangeArrowheads="1"/>
          </p:cNvSpPr>
          <p:nvPr userDrawn="1"/>
        </p:nvSpPr>
        <p:spPr bwMode="auto">
          <a:xfrm>
            <a:off x="1355725" y="44450"/>
            <a:ext cx="667226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cs-CZ" sz="1400" smtClean="0">
                <a:solidFill>
                  <a:srgbClr val="FFFFFF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Gymnázium a Jazyková škola s právem státní jazykové zkoušky Svitavy</a:t>
            </a:r>
          </a:p>
        </p:txBody>
      </p:sp>
    </p:spTree>
    <p:extLst>
      <p:ext uri="{BB962C8B-B14F-4D97-AF65-F5344CB8AC3E}">
        <p14:creationId xmlns:p14="http://schemas.microsoft.com/office/powerpoint/2010/main" val="8424940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lnSpc>
          <a:spcPts val="5800"/>
        </a:lnSpc>
        <a:spcBef>
          <a:spcPct val="0"/>
        </a:spcBef>
        <a:spcAft>
          <a:spcPct val="0"/>
        </a:spcAft>
        <a:defRPr sz="28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Bookman Old Style" pitchFamily="18" charset="0"/>
          <a:ea typeface="+mj-ea"/>
          <a:cs typeface="+mj-cs"/>
        </a:defRPr>
      </a:lvl1pPr>
      <a:lvl2pPr algn="ctr" rtl="0" eaLnBrk="0" fontAlgn="base" hangingPunct="0">
        <a:lnSpc>
          <a:spcPts val="5800"/>
        </a:lnSpc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Bookman Old Style" pitchFamily="18" charset="0"/>
        </a:defRPr>
      </a:lvl2pPr>
      <a:lvl3pPr algn="ctr" rtl="0" eaLnBrk="0" fontAlgn="base" hangingPunct="0">
        <a:lnSpc>
          <a:spcPts val="5800"/>
        </a:lnSpc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Bookman Old Style" pitchFamily="18" charset="0"/>
        </a:defRPr>
      </a:lvl3pPr>
      <a:lvl4pPr algn="ctr" rtl="0" eaLnBrk="0" fontAlgn="base" hangingPunct="0">
        <a:lnSpc>
          <a:spcPts val="5800"/>
        </a:lnSpc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Bookman Old Style" pitchFamily="18" charset="0"/>
        </a:defRPr>
      </a:lvl4pPr>
      <a:lvl5pPr algn="ctr" rtl="0" eaLnBrk="0" fontAlgn="base" hangingPunct="0">
        <a:lnSpc>
          <a:spcPts val="5800"/>
        </a:lnSpc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Bookman Old Style" pitchFamily="18" charset="0"/>
        </a:defRPr>
      </a:lvl5pPr>
      <a:lvl6pPr marL="457200" algn="ctr" rtl="0" fontAlgn="base">
        <a:lnSpc>
          <a:spcPts val="5800"/>
        </a:lnSpc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Bookman Old Style" pitchFamily="18" charset="0"/>
        </a:defRPr>
      </a:lvl6pPr>
      <a:lvl7pPr marL="914400" algn="ctr" rtl="0" fontAlgn="base">
        <a:lnSpc>
          <a:spcPts val="5800"/>
        </a:lnSpc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Bookman Old Style" pitchFamily="18" charset="0"/>
        </a:defRPr>
      </a:lvl7pPr>
      <a:lvl8pPr marL="1371600" algn="ctr" rtl="0" fontAlgn="base">
        <a:lnSpc>
          <a:spcPts val="5800"/>
        </a:lnSpc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Bookman Old Style" pitchFamily="18" charset="0"/>
        </a:defRPr>
      </a:lvl8pPr>
      <a:lvl9pPr marL="1828800" algn="ctr" rtl="0" fontAlgn="base">
        <a:lnSpc>
          <a:spcPts val="5800"/>
        </a:lnSpc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Bookman Old Style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rgbClr val="182C4B"/>
          </a:solidFill>
          <a:latin typeface="Verdana" pitchFamily="34" charset="0"/>
          <a:ea typeface="Verdana" pitchFamily="34" charset="0"/>
          <a:cs typeface="Verdana" pitchFamily="34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Courier New" pitchFamily="49" charset="0"/>
        <a:buChar char="o"/>
        <a:defRPr sz="2400" kern="1200">
          <a:solidFill>
            <a:srgbClr val="182C4B"/>
          </a:solidFill>
          <a:latin typeface="Verdana" pitchFamily="34" charset="0"/>
          <a:ea typeface="Verdana" pitchFamily="34" charset="0"/>
          <a:cs typeface="Verdana" pitchFamily="34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rgbClr val="182C4B"/>
          </a:solidFill>
          <a:latin typeface="Verdana" pitchFamily="34" charset="0"/>
          <a:ea typeface="Verdana" pitchFamily="34" charset="0"/>
          <a:cs typeface="Verdana" pitchFamily="34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Courier New" pitchFamily="49" charset="0"/>
        <a:buChar char="o"/>
        <a:defRPr sz="2400" kern="1200">
          <a:solidFill>
            <a:srgbClr val="182C4B"/>
          </a:solidFill>
          <a:latin typeface="Verdana" pitchFamily="34" charset="0"/>
          <a:ea typeface="Verdana" pitchFamily="34" charset="0"/>
          <a:cs typeface="Verdana" pitchFamily="34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rgbClr val="182C4B"/>
          </a:solidFill>
          <a:latin typeface="Verdana" pitchFamily="34" charset="0"/>
          <a:ea typeface="Verdana" pitchFamily="34" charset="0"/>
          <a:cs typeface="Verdana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6000">
              <a:schemeClr val="bg1">
                <a:tint val="80000"/>
                <a:satMod val="250000"/>
              </a:schemeClr>
            </a:gs>
            <a:gs pos="62000">
              <a:schemeClr val="bg1">
                <a:tint val="90000"/>
                <a:shade val="90000"/>
                <a:satMod val="200000"/>
              </a:schemeClr>
            </a:gs>
            <a:gs pos="92000">
              <a:srgbClr val="7030A0">
                <a:alpha val="33000"/>
              </a:srgb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57188"/>
            <a:ext cx="8229600" cy="839787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4099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341438"/>
            <a:ext cx="8229600" cy="4784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2700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lumMod val="65000"/>
                    <a:lumOff val="3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pPr>
              <a:defRPr/>
            </a:pPr>
            <a:fld id="{89889F91-E9A7-4506-8085-91C17E337C1E}" type="datetimeFigureOut">
              <a:rPr lang="cs-CZ"/>
              <a:pPr>
                <a:defRPr/>
              </a:pPr>
              <a:t>15.4.2014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8813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lumMod val="65000"/>
                    <a:lumOff val="3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925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lumMod val="65000"/>
                    <a:lumOff val="3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pPr>
              <a:defRPr/>
            </a:pPr>
            <a:fld id="{462FE155-4DDF-468D-A003-1EFF17EA1BF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8458200" y="6499225"/>
            <a:ext cx="84138" cy="841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569913" y="6499225"/>
            <a:ext cx="84137" cy="841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4105" name="TextovéPole 9"/>
          <p:cNvSpPr txBox="1">
            <a:spLocks noChangeArrowheads="1"/>
          </p:cNvSpPr>
          <p:nvPr/>
        </p:nvSpPr>
        <p:spPr bwMode="auto">
          <a:xfrm>
            <a:off x="1355725" y="44450"/>
            <a:ext cx="667226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cs-CZ" sz="1400" smtClean="0">
                <a:solidFill>
                  <a:srgbClr val="FFFFFF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Gymnázium a Jazyková škola s právem státní jazykové zkoušky Svitavy</a:t>
            </a:r>
          </a:p>
        </p:txBody>
      </p:sp>
      <p:sp>
        <p:nvSpPr>
          <p:cNvPr id="4106" name="TextovéPole 10"/>
          <p:cNvSpPr txBox="1">
            <a:spLocks noChangeArrowheads="1"/>
          </p:cNvSpPr>
          <p:nvPr userDrawn="1"/>
        </p:nvSpPr>
        <p:spPr bwMode="auto">
          <a:xfrm>
            <a:off x="1355725" y="44450"/>
            <a:ext cx="667226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cs-CZ" sz="1400" smtClean="0">
                <a:solidFill>
                  <a:srgbClr val="FFFFFF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Gymnázium a Jazyková škola s právem státní jazykové zkoušky Svitavy</a:t>
            </a:r>
          </a:p>
        </p:txBody>
      </p:sp>
    </p:spTree>
    <p:extLst>
      <p:ext uri="{BB962C8B-B14F-4D97-AF65-F5344CB8AC3E}">
        <p14:creationId xmlns:p14="http://schemas.microsoft.com/office/powerpoint/2010/main" val="19395104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  <p:sldLayoutId id="2147483680" r:id="rId5"/>
    <p:sldLayoutId id="2147483681" r:id="rId6"/>
    <p:sldLayoutId id="2147483682" r:id="rId7"/>
    <p:sldLayoutId id="2147483683" r:id="rId8"/>
    <p:sldLayoutId id="2147483684" r:id="rId9"/>
    <p:sldLayoutId id="2147483685" r:id="rId10"/>
    <p:sldLayoutId id="2147483686" r:id="rId11"/>
    <p:sldLayoutId id="2147483687" r:id="rId12"/>
    <p:sldLayoutId id="2147483688" r:id="rId13"/>
    <p:sldLayoutId id="2147483689" r:id="rId14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lnSpc>
          <a:spcPts val="5800"/>
        </a:lnSpc>
        <a:spcBef>
          <a:spcPct val="0"/>
        </a:spcBef>
        <a:spcAft>
          <a:spcPct val="0"/>
        </a:spcAft>
        <a:defRPr sz="28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Bookman Old Style" pitchFamily="18" charset="0"/>
          <a:ea typeface="+mj-ea"/>
          <a:cs typeface="+mj-cs"/>
        </a:defRPr>
      </a:lvl1pPr>
      <a:lvl2pPr algn="ctr" rtl="0" eaLnBrk="0" fontAlgn="base" hangingPunct="0">
        <a:lnSpc>
          <a:spcPts val="5800"/>
        </a:lnSpc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Bookman Old Style" pitchFamily="18" charset="0"/>
        </a:defRPr>
      </a:lvl2pPr>
      <a:lvl3pPr algn="ctr" rtl="0" eaLnBrk="0" fontAlgn="base" hangingPunct="0">
        <a:lnSpc>
          <a:spcPts val="5800"/>
        </a:lnSpc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Bookman Old Style" pitchFamily="18" charset="0"/>
        </a:defRPr>
      </a:lvl3pPr>
      <a:lvl4pPr algn="ctr" rtl="0" eaLnBrk="0" fontAlgn="base" hangingPunct="0">
        <a:lnSpc>
          <a:spcPts val="5800"/>
        </a:lnSpc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Bookman Old Style" pitchFamily="18" charset="0"/>
        </a:defRPr>
      </a:lvl4pPr>
      <a:lvl5pPr algn="ctr" rtl="0" eaLnBrk="0" fontAlgn="base" hangingPunct="0">
        <a:lnSpc>
          <a:spcPts val="5800"/>
        </a:lnSpc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Bookman Old Style" pitchFamily="18" charset="0"/>
        </a:defRPr>
      </a:lvl5pPr>
      <a:lvl6pPr marL="457200" algn="ctr" rtl="0" fontAlgn="base">
        <a:lnSpc>
          <a:spcPts val="5800"/>
        </a:lnSpc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Bookman Old Style" pitchFamily="18" charset="0"/>
        </a:defRPr>
      </a:lvl6pPr>
      <a:lvl7pPr marL="914400" algn="ctr" rtl="0" fontAlgn="base">
        <a:lnSpc>
          <a:spcPts val="5800"/>
        </a:lnSpc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Bookman Old Style" pitchFamily="18" charset="0"/>
        </a:defRPr>
      </a:lvl7pPr>
      <a:lvl8pPr marL="1371600" algn="ctr" rtl="0" fontAlgn="base">
        <a:lnSpc>
          <a:spcPts val="5800"/>
        </a:lnSpc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Bookman Old Style" pitchFamily="18" charset="0"/>
        </a:defRPr>
      </a:lvl8pPr>
      <a:lvl9pPr marL="1828800" algn="ctr" rtl="0" fontAlgn="base">
        <a:lnSpc>
          <a:spcPts val="5800"/>
        </a:lnSpc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Bookman Old Style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rgbClr val="182C4B"/>
          </a:solidFill>
          <a:latin typeface="Verdana" pitchFamily="34" charset="0"/>
          <a:ea typeface="Verdana" pitchFamily="34" charset="0"/>
          <a:cs typeface="Verdana" pitchFamily="34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Courier New" pitchFamily="49" charset="0"/>
        <a:buChar char="o"/>
        <a:defRPr sz="2400" kern="1200">
          <a:solidFill>
            <a:srgbClr val="182C4B"/>
          </a:solidFill>
          <a:latin typeface="Verdana" pitchFamily="34" charset="0"/>
          <a:ea typeface="Verdana" pitchFamily="34" charset="0"/>
          <a:cs typeface="Verdana" pitchFamily="34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rgbClr val="182C4B"/>
          </a:solidFill>
          <a:latin typeface="Verdana" pitchFamily="34" charset="0"/>
          <a:ea typeface="Verdana" pitchFamily="34" charset="0"/>
          <a:cs typeface="Verdana" pitchFamily="34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Courier New" pitchFamily="49" charset="0"/>
        <a:buChar char="o"/>
        <a:defRPr sz="2400" kern="1200">
          <a:solidFill>
            <a:srgbClr val="182C4B"/>
          </a:solidFill>
          <a:latin typeface="Verdana" pitchFamily="34" charset="0"/>
          <a:ea typeface="Verdana" pitchFamily="34" charset="0"/>
          <a:cs typeface="Verdana" pitchFamily="34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rgbClr val="182C4B"/>
          </a:solidFill>
          <a:latin typeface="Verdana" pitchFamily="34" charset="0"/>
          <a:ea typeface="Verdana" pitchFamily="34" charset="0"/>
          <a:cs typeface="Verdana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071688"/>
            <a:ext cx="7773988" cy="99695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3200" dirty="0" smtClean="0"/>
              <a:t>Skupinová struktura společnosti</a:t>
            </a:r>
            <a:endParaRPr lang="cs-CZ" sz="32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 rtlCol="0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2800" dirty="0" smtClean="0"/>
              <a:t>Mgr. Vladimír </a:t>
            </a:r>
            <a:r>
              <a:rPr lang="cs-CZ" sz="2800" dirty="0" err="1" smtClean="0"/>
              <a:t>Velešík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0326617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428625"/>
            <a:ext cx="8229600" cy="5715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49155" name="Zástupný symbol pro obsah 4"/>
          <p:cNvSpPr>
            <a:spLocks noGrp="1"/>
          </p:cNvSpPr>
          <p:nvPr>
            <p:ph idx="1"/>
          </p:nvPr>
        </p:nvSpPr>
        <p:spPr>
          <a:xfrm>
            <a:off x="457200" y="857250"/>
            <a:ext cx="8218488" cy="4714875"/>
          </a:xfrm>
        </p:spPr>
        <p:txBody>
          <a:bodyPr/>
          <a:lstStyle/>
          <a:p>
            <a:pPr eaLnBrk="1" hangingPunct="1">
              <a:buFont typeface="Century Gothic" pitchFamily="34" charset="0"/>
              <a:buAutoNum type="arabicPeriod"/>
            </a:pPr>
            <a:endParaRPr lang="cs-CZ" dirty="0" smtClean="0"/>
          </a:p>
          <a:p>
            <a:pPr eaLnBrk="1" hangingPunct="1">
              <a:buFont typeface="Century Gothic" pitchFamily="34" charset="0"/>
              <a:buAutoNum type="arabicPeriod"/>
            </a:pPr>
            <a:r>
              <a:rPr lang="cs-CZ" sz="1200" b="1" dirty="0" smtClean="0"/>
              <a:t>Kód </a:t>
            </a:r>
            <a:r>
              <a:rPr lang="cs-CZ" sz="1200" b="1" dirty="0" err="1" smtClean="0"/>
              <a:t>DUMu</a:t>
            </a:r>
            <a:r>
              <a:rPr lang="cs-CZ" sz="1200" b="1" dirty="0" smtClean="0"/>
              <a:t>: 	</a:t>
            </a:r>
            <a:r>
              <a:rPr lang="cs-CZ" sz="1200" dirty="0" smtClean="0"/>
              <a:t>VY_32_INOVACE_6.SV.14</a:t>
            </a:r>
          </a:p>
          <a:p>
            <a:pPr eaLnBrk="1" hangingPunct="1">
              <a:buFont typeface="Century Gothic" pitchFamily="34" charset="0"/>
              <a:buAutoNum type="arabicPeriod"/>
            </a:pPr>
            <a:endParaRPr lang="cs-CZ" sz="1200" dirty="0" smtClean="0"/>
          </a:p>
          <a:p>
            <a:pPr eaLnBrk="1" hangingPunct="1">
              <a:buFont typeface="Century Gothic" pitchFamily="34" charset="0"/>
              <a:buAutoNum type="arabicPeriod"/>
            </a:pPr>
            <a:r>
              <a:rPr lang="cs-CZ" sz="1200" b="1" dirty="0" smtClean="0"/>
              <a:t>Číslo projektu: 	</a:t>
            </a:r>
            <a:r>
              <a:rPr lang="cs-CZ" sz="1200" dirty="0" smtClean="0"/>
              <a:t>CZ.1.07/1.5.00/34.0114	</a:t>
            </a:r>
            <a:endParaRPr lang="cs-CZ" sz="1200" b="1" dirty="0" smtClean="0"/>
          </a:p>
          <a:p>
            <a:pPr eaLnBrk="1" hangingPunct="1">
              <a:buFont typeface="Century Gothic" pitchFamily="34" charset="0"/>
              <a:buAutoNum type="arabicPeriod"/>
            </a:pPr>
            <a:endParaRPr lang="cs-CZ" sz="1200" b="1" dirty="0" smtClean="0"/>
          </a:p>
          <a:p>
            <a:pPr eaLnBrk="1" hangingPunct="1">
              <a:buFont typeface="Century Gothic" pitchFamily="34" charset="0"/>
              <a:buAutoNum type="arabicPeriod"/>
            </a:pPr>
            <a:r>
              <a:rPr lang="cs-CZ" sz="1200" b="1" dirty="0" smtClean="0"/>
              <a:t>Vytvořeno: 	</a:t>
            </a:r>
            <a:r>
              <a:rPr lang="cs-CZ" sz="1200" dirty="0" smtClean="0"/>
              <a:t>listopad 2013</a:t>
            </a:r>
          </a:p>
          <a:p>
            <a:pPr eaLnBrk="1" hangingPunct="1">
              <a:buFont typeface="Century Gothic" pitchFamily="34" charset="0"/>
              <a:buAutoNum type="arabicPeriod"/>
            </a:pPr>
            <a:endParaRPr lang="cs-CZ" sz="1200" dirty="0" smtClean="0"/>
          </a:p>
          <a:p>
            <a:pPr eaLnBrk="1" hangingPunct="1">
              <a:buFont typeface="Century Gothic" pitchFamily="34" charset="0"/>
              <a:buAutoNum type="arabicPeriod"/>
            </a:pPr>
            <a:r>
              <a:rPr lang="cs-CZ" sz="1200" b="1" dirty="0" smtClean="0"/>
              <a:t>Ročník: 	</a:t>
            </a:r>
            <a:r>
              <a:rPr lang="cs-CZ" sz="1200" dirty="0" smtClean="0"/>
              <a:t>Vyšší stupeň osmiletého gymnázia a čtyřleté gymnázium (RVP-G)</a:t>
            </a:r>
          </a:p>
          <a:p>
            <a:pPr eaLnBrk="1" hangingPunct="1">
              <a:buFont typeface="Century Gothic" pitchFamily="34" charset="0"/>
              <a:buAutoNum type="arabicPeriod"/>
            </a:pPr>
            <a:endParaRPr lang="cs-CZ" sz="1600" b="1" dirty="0" smtClean="0"/>
          </a:p>
          <a:p>
            <a:pPr eaLnBrk="1" hangingPunct="1">
              <a:buFont typeface="Century Gothic" pitchFamily="34" charset="0"/>
              <a:buAutoNum type="arabicPeriod"/>
            </a:pPr>
            <a:endParaRPr lang="cs-CZ" sz="1600" b="1" dirty="0" smtClean="0"/>
          </a:p>
          <a:p>
            <a:pPr eaLnBrk="1" hangingPunct="1">
              <a:buFont typeface="Century Gothic" pitchFamily="34" charset="0"/>
              <a:buAutoNum type="arabicPeriod"/>
            </a:pPr>
            <a:endParaRPr lang="cs-CZ" sz="1600" dirty="0" smtClean="0"/>
          </a:p>
          <a:p>
            <a:pPr eaLnBrk="1" hangingPunct="1">
              <a:buFont typeface="Century Gothic" pitchFamily="34" charset="0"/>
              <a:buAutoNum type="arabicPeriod"/>
            </a:pPr>
            <a:endParaRPr lang="cs-CZ" sz="1600" dirty="0" smtClean="0"/>
          </a:p>
          <a:p>
            <a:pPr eaLnBrk="1" hangingPunct="1">
              <a:buFont typeface="Century Gothic" pitchFamily="34" charset="0"/>
              <a:buAutoNum type="arabicPeriod"/>
            </a:pPr>
            <a:endParaRPr lang="cs-CZ" sz="1600" dirty="0" smtClean="0"/>
          </a:p>
          <a:p>
            <a:pPr algn="just" eaLnBrk="1" hangingPunct="1">
              <a:buFont typeface="Century Gothic" pitchFamily="34" charset="0"/>
              <a:buAutoNum type="arabicPeriod"/>
            </a:pPr>
            <a:r>
              <a:rPr lang="cs-CZ" sz="1200" b="1" dirty="0" smtClean="0"/>
              <a:t>Anotace: </a:t>
            </a:r>
          </a:p>
          <a:p>
            <a:pPr eaLnBrk="1" hangingPunct="1">
              <a:buFont typeface="Century Gothic" pitchFamily="34" charset="0"/>
              <a:buAutoNum type="arabicPeriod"/>
            </a:pPr>
            <a:endParaRPr lang="cs-CZ" dirty="0" smtClean="0"/>
          </a:p>
          <a:p>
            <a:pPr algn="just" eaLnBrk="1" hangingPunct="1">
              <a:buFont typeface="+mj-lt"/>
              <a:buNone/>
            </a:pPr>
            <a:r>
              <a:rPr lang="cs-CZ" sz="1900" b="1" dirty="0" smtClean="0"/>
              <a:t>	</a:t>
            </a:r>
            <a:endParaRPr lang="cs-CZ" sz="1700" dirty="0" smtClean="0"/>
          </a:p>
          <a:p>
            <a:pPr eaLnBrk="1" hangingPunct="1">
              <a:buFont typeface="+mj-lt"/>
              <a:buNone/>
            </a:pPr>
            <a:endParaRPr lang="cs-CZ" i="1" dirty="0" smtClean="0"/>
          </a:p>
          <a:p>
            <a:pPr eaLnBrk="1" hangingPunct="1">
              <a:buFont typeface="+mj-lt"/>
              <a:buNone/>
            </a:pPr>
            <a:endParaRPr lang="cs-CZ" i="1" dirty="0" smtClean="0"/>
          </a:p>
        </p:txBody>
      </p:sp>
      <p:graphicFrame>
        <p:nvGraphicFramePr>
          <p:cNvPr id="6" name="Tabulka 5"/>
          <p:cNvGraphicFramePr>
            <a:graphicFrameLocks noGrp="1"/>
          </p:cNvGraphicFramePr>
          <p:nvPr/>
        </p:nvGraphicFramePr>
        <p:xfrm>
          <a:off x="1000125" y="2816225"/>
          <a:ext cx="7429500" cy="11128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71688"/>
                <a:gridCol w="5357812"/>
              </a:tblGrid>
              <a:tr h="370946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Vzdělávací oblast</a:t>
                      </a:r>
                      <a:endParaRPr lang="cs-CZ" sz="1200" dirty="0"/>
                    </a:p>
                  </a:txBody>
                  <a:tcPr marL="91439" marR="91439" marT="45733" marB="45733"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Člověk</a:t>
                      </a:r>
                      <a:r>
                        <a:rPr lang="cs-CZ" sz="1200" baseline="0" dirty="0" smtClean="0"/>
                        <a:t> a společnost</a:t>
                      </a:r>
                      <a:endParaRPr lang="cs-CZ" sz="1200" dirty="0"/>
                    </a:p>
                  </a:txBody>
                  <a:tcPr marL="91439" marR="91439" marT="45733" marB="45733"/>
                </a:tc>
              </a:tr>
              <a:tr h="370946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Vzdělávací obor</a:t>
                      </a:r>
                      <a:endParaRPr lang="cs-CZ" sz="1200" dirty="0"/>
                    </a:p>
                  </a:txBody>
                  <a:tcPr marL="91439" marR="91439" marT="45733" marB="45733"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Občanský</a:t>
                      </a:r>
                      <a:r>
                        <a:rPr lang="cs-CZ" sz="1200" baseline="0" dirty="0" smtClean="0"/>
                        <a:t> a společenskovědní základ</a:t>
                      </a:r>
                      <a:endParaRPr lang="cs-CZ" sz="1200" dirty="0"/>
                    </a:p>
                  </a:txBody>
                  <a:tcPr marL="91439" marR="91439" marT="45733" marB="45733"/>
                </a:tc>
              </a:tr>
              <a:tr h="370946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Tematický okruh</a:t>
                      </a:r>
                      <a:endParaRPr lang="cs-CZ" sz="1200" dirty="0"/>
                    </a:p>
                  </a:txBody>
                  <a:tcPr marL="91439" marR="91439" marT="45733" marB="45733"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Člověk ve společnosti</a:t>
                      </a:r>
                      <a:endParaRPr lang="cs-CZ" sz="1200" dirty="0"/>
                    </a:p>
                  </a:txBody>
                  <a:tcPr marL="91439" marR="91439" marT="45733" marB="45733"/>
                </a:tc>
              </a:tr>
            </a:tbl>
          </a:graphicData>
        </a:graphic>
      </p:graphicFrame>
      <p:sp>
        <p:nvSpPr>
          <p:cNvPr id="9" name="Podnadpis 2"/>
          <p:cNvSpPr txBox="1">
            <a:spLocks/>
          </p:cNvSpPr>
          <p:nvPr/>
        </p:nvSpPr>
        <p:spPr>
          <a:xfrm>
            <a:off x="1000125" y="4214813"/>
            <a:ext cx="7429500" cy="142875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/>
          <a:lstStyle/>
          <a:p>
            <a:pPr algn="just"/>
            <a:r>
              <a:rPr lang="cs-CZ" sz="1100" dirty="0">
                <a:solidFill>
                  <a:prstClr val="black"/>
                </a:solidFill>
              </a:rPr>
              <a:t>Materiál slouží ke všeobecnému seznámení žáků s problematikou </a:t>
            </a:r>
            <a:r>
              <a:rPr lang="cs-CZ" sz="1100" dirty="0" smtClean="0">
                <a:solidFill>
                  <a:prstClr val="black"/>
                </a:solidFill>
              </a:rPr>
              <a:t>skupinové </a:t>
            </a:r>
            <a:r>
              <a:rPr lang="cs-CZ" sz="1100" smtClean="0">
                <a:solidFill>
                  <a:prstClr val="black"/>
                </a:solidFill>
              </a:rPr>
              <a:t>struktury společnosti.</a:t>
            </a:r>
            <a:endParaRPr lang="cs-CZ" sz="1100" dirty="0">
              <a:solidFill>
                <a:prstClr val="black"/>
              </a:solidFill>
            </a:endParaRPr>
          </a:p>
          <a:p>
            <a:pPr algn="just"/>
            <a:r>
              <a:rPr lang="cs-CZ" sz="1100" dirty="0">
                <a:solidFill>
                  <a:prstClr val="black"/>
                </a:solidFill>
              </a:rPr>
              <a:t>Materiál je použit ve výkladové části hodiny.  </a:t>
            </a:r>
          </a:p>
          <a:p>
            <a:pPr algn="just"/>
            <a:r>
              <a:rPr lang="cs-CZ" sz="1100" dirty="0">
                <a:solidFill>
                  <a:prstClr val="black"/>
                </a:solidFill>
              </a:rPr>
              <a:t>Pomůcky: interaktivní tabule. </a:t>
            </a:r>
          </a:p>
        </p:txBody>
      </p:sp>
    </p:spTree>
    <p:extLst>
      <p:ext uri="{BB962C8B-B14F-4D97-AF65-F5344CB8AC3E}">
        <p14:creationId xmlns:p14="http://schemas.microsoft.com/office/powerpoint/2010/main" val="1879265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Skupinová struktura společnosti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25349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Skupina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/>
              <a:t>j</a:t>
            </a:r>
            <a:r>
              <a:rPr lang="cs-CZ" dirty="0" smtClean="0"/>
              <a:t>akékoliv seskupení lidí, prostorové (manifestace, nehoda, třída) či logické (učitelé, zaměstnanci, akcionáři); je to soubor osob, které vykazují alespoň jeden společný znak; na základě tohoto znaku konstruujeme skupinu (zaměstnanec – skladník, profesor VŠ)</a:t>
            </a:r>
          </a:p>
          <a:p>
            <a:r>
              <a:rPr lang="cs-CZ" dirty="0"/>
              <a:t>s</a:t>
            </a:r>
            <a:r>
              <a:rPr lang="cs-CZ" dirty="0" smtClean="0"/>
              <a:t>ociologie rozlišuje mezi </a:t>
            </a:r>
            <a:r>
              <a:rPr lang="cs-CZ" u="sng" dirty="0" smtClean="0"/>
              <a:t>skupinou a seskupením </a:t>
            </a:r>
            <a:r>
              <a:rPr lang="cs-CZ" dirty="0" smtClean="0"/>
              <a:t>(vzniká nahodile; chybí společná identita, specifická komunikace a vazby se nevyvíjí, nebo jen krátkodobě)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90144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Sociální agregát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j</a:t>
            </a:r>
            <a:r>
              <a:rPr lang="cs-CZ" dirty="0" smtClean="0"/>
              <a:t>e to specifický druh seskupení</a:t>
            </a:r>
          </a:p>
          <a:p>
            <a:r>
              <a:rPr lang="cs-CZ" dirty="0" smtClean="0"/>
              <a:t>náhodná skupina spojená fyzickou blízkostí v konkrétním čase (může se přeměnit ve skutečnou skupinu)</a:t>
            </a:r>
          </a:p>
          <a:p>
            <a:pPr lvl="1">
              <a:buFont typeface="Wingdings" pitchFamily="2" charset="2"/>
              <a:buChar char="ü"/>
            </a:pPr>
            <a:r>
              <a:rPr lang="cs-CZ" dirty="0"/>
              <a:t>f</a:t>
            </a:r>
            <a:r>
              <a:rPr lang="cs-CZ" dirty="0" smtClean="0"/>
              <a:t>yzická blízkost může vést ke kontaktu a ke vzniku přímé sociální interakce (obyvatelé paneláku, účastníci divadelního představení)</a:t>
            </a:r>
          </a:p>
          <a:p>
            <a:r>
              <a:rPr lang="cs-CZ" dirty="0"/>
              <a:t>z</a:t>
            </a:r>
            <a:r>
              <a:rPr lang="cs-CZ" dirty="0" smtClean="0"/>
              <a:t>vláštním druhem agregátu je </a:t>
            </a:r>
            <a:r>
              <a:rPr lang="cs-CZ" dirty="0" smtClean="0">
                <a:solidFill>
                  <a:srgbClr val="FF0000"/>
                </a:solidFill>
              </a:rPr>
              <a:t>dav</a:t>
            </a:r>
            <a:endParaRPr lang="cs-CZ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0969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Dav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skupina osob, které se shromáždily na tomtéž místě na základě téhož podnětu</a:t>
            </a:r>
          </a:p>
          <a:p>
            <a:r>
              <a:rPr lang="cs-CZ" dirty="0"/>
              <a:t>t</a:t>
            </a:r>
            <a:r>
              <a:rPr lang="cs-CZ" dirty="0" smtClean="0"/>
              <a:t>eorii davového chování vypracoval francouzský sociolog </a:t>
            </a:r>
            <a:r>
              <a:rPr lang="cs-CZ" dirty="0" smtClean="0">
                <a:solidFill>
                  <a:srgbClr val="002060"/>
                </a:solidFill>
              </a:rPr>
              <a:t>Gustav </a:t>
            </a:r>
            <a:r>
              <a:rPr lang="cs-CZ" dirty="0" err="1" smtClean="0">
                <a:solidFill>
                  <a:srgbClr val="002060"/>
                </a:solidFill>
              </a:rPr>
              <a:t>Le</a:t>
            </a:r>
            <a:r>
              <a:rPr lang="cs-CZ" dirty="0" smtClean="0">
                <a:solidFill>
                  <a:srgbClr val="002060"/>
                </a:solidFill>
              </a:rPr>
              <a:t> Bon (1841 – 1931)</a:t>
            </a:r>
          </a:p>
          <a:p>
            <a:pPr lvl="1">
              <a:buFont typeface="Wingdings" pitchFamily="2" charset="2"/>
              <a:buChar char="ü"/>
            </a:pPr>
            <a:r>
              <a:rPr lang="cs-CZ" dirty="0"/>
              <a:t>p</a:t>
            </a:r>
            <a:r>
              <a:rPr lang="cs-CZ" dirty="0" smtClean="0"/>
              <a:t>ojem je chápán spíše pejorativně (negativně)</a:t>
            </a:r>
          </a:p>
          <a:p>
            <a:pPr lvl="1">
              <a:buFont typeface="Wingdings" pitchFamily="2" charset="2"/>
              <a:buChar char="ü"/>
            </a:pPr>
            <a:r>
              <a:rPr lang="cs-CZ" dirty="0"/>
              <a:t>č</a:t>
            </a:r>
            <a:r>
              <a:rPr lang="cs-CZ" dirty="0" smtClean="0"/>
              <a:t>lověk se v davu chová jak stádové zvíře</a:t>
            </a:r>
          </a:p>
          <a:p>
            <a:pPr lvl="1">
              <a:buFont typeface="Wingdings" pitchFamily="2" charset="2"/>
              <a:buChar char="ü"/>
            </a:pPr>
            <a:r>
              <a:rPr lang="cs-CZ" dirty="0"/>
              <a:t>d</a:t>
            </a:r>
            <a:r>
              <a:rPr lang="cs-CZ" dirty="0" smtClean="0"/>
              <a:t>opustí se i činů, které by sám nikdy nevykonal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69684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Znaky davového chování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p</a:t>
            </a:r>
            <a:r>
              <a:rPr lang="cs-CZ" dirty="0" smtClean="0"/>
              <a:t>otlačení až ztráta vlastní individuality</a:t>
            </a:r>
          </a:p>
          <a:p>
            <a:r>
              <a:rPr lang="cs-CZ" dirty="0"/>
              <a:t>v</a:t>
            </a:r>
            <a:r>
              <a:rPr lang="cs-CZ" dirty="0" smtClean="0"/>
              <a:t>ýrazná převaha primitivních instinktů a emocionality nad realitou</a:t>
            </a:r>
          </a:p>
          <a:p>
            <a:r>
              <a:rPr lang="cs-CZ" dirty="0"/>
              <a:t>z</a:t>
            </a:r>
            <a:r>
              <a:rPr lang="cs-CZ" dirty="0" smtClean="0"/>
              <a:t>tráta rozumové kontroly a morální odpovědnosti</a:t>
            </a:r>
          </a:p>
          <a:p>
            <a:r>
              <a:rPr lang="cs-CZ" dirty="0"/>
              <a:t>p</a:t>
            </a:r>
            <a:r>
              <a:rPr lang="cs-CZ" dirty="0" smtClean="0"/>
              <a:t>ocit anonymity (vede k jinému chování, než kdyby byl sám)</a:t>
            </a:r>
          </a:p>
          <a:p>
            <a:r>
              <a:rPr lang="cs-CZ" dirty="0"/>
              <a:t>p</a:t>
            </a:r>
            <a:r>
              <a:rPr lang="cs-CZ" dirty="0" smtClean="0"/>
              <a:t>ocit bezpečí před sankcemi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46963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Klasifikace davu </a:t>
            </a:r>
            <a:br>
              <a:rPr lang="cs-CZ" dirty="0" smtClean="0"/>
            </a:br>
            <a:r>
              <a:rPr lang="cs-CZ" dirty="0" smtClean="0"/>
              <a:t>(</a:t>
            </a:r>
            <a:r>
              <a:rPr lang="cs-CZ" sz="2700" dirty="0" smtClean="0"/>
              <a:t>podle povahy jednání – R. W. Brown)</a:t>
            </a:r>
            <a:endParaRPr lang="cs-CZ" sz="27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p</a:t>
            </a:r>
            <a:r>
              <a:rPr lang="cs-CZ" dirty="0" smtClean="0"/>
              <a:t>asivní – diváci, publikum</a:t>
            </a:r>
          </a:p>
          <a:p>
            <a:endParaRPr lang="cs-CZ" dirty="0" smtClean="0"/>
          </a:p>
          <a:p>
            <a:r>
              <a:rPr lang="cs-CZ" dirty="0"/>
              <a:t>a</a:t>
            </a:r>
            <a:r>
              <a:rPr lang="cs-CZ" dirty="0" smtClean="0"/>
              <a:t>ktivní – </a:t>
            </a:r>
          </a:p>
          <a:p>
            <a:pPr lvl="1">
              <a:buFont typeface="Wingdings" pitchFamily="2" charset="2"/>
              <a:buChar char="ü"/>
            </a:pPr>
            <a:r>
              <a:rPr lang="cs-CZ" dirty="0"/>
              <a:t>ú</a:t>
            </a:r>
            <a:r>
              <a:rPr lang="cs-CZ" dirty="0" smtClean="0"/>
              <a:t>točné (lynčující) – napadání odpůrců </a:t>
            </a:r>
          </a:p>
          <a:p>
            <a:pPr lvl="1">
              <a:buFont typeface="Wingdings" pitchFamily="2" charset="2"/>
              <a:buChar char="ü"/>
            </a:pPr>
            <a:r>
              <a:rPr lang="cs-CZ" dirty="0"/>
              <a:t>p</a:t>
            </a:r>
            <a:r>
              <a:rPr lang="cs-CZ" dirty="0" smtClean="0"/>
              <a:t>anické – únik před požárem</a:t>
            </a:r>
          </a:p>
          <a:p>
            <a:pPr lvl="1">
              <a:buFont typeface="Wingdings" pitchFamily="2" charset="2"/>
              <a:buChar char="ü"/>
            </a:pPr>
            <a:r>
              <a:rPr lang="cs-CZ" dirty="0"/>
              <a:t>z</a:t>
            </a:r>
            <a:r>
              <a:rPr lang="cs-CZ" dirty="0" smtClean="0"/>
              <a:t>ískávací – fronta</a:t>
            </a:r>
          </a:p>
          <a:p>
            <a:pPr lvl="1">
              <a:buFont typeface="Wingdings" pitchFamily="2" charset="2"/>
              <a:buChar char="ü"/>
            </a:pPr>
            <a:r>
              <a:rPr lang="cs-CZ" dirty="0"/>
              <a:t>e</a:t>
            </a:r>
            <a:r>
              <a:rPr lang="cs-CZ" dirty="0" smtClean="0"/>
              <a:t>xpresivní – manifestace</a:t>
            </a:r>
          </a:p>
          <a:p>
            <a:pPr lvl="1">
              <a:buFont typeface="Wingdings" pitchFamily="2" charset="2"/>
              <a:buChar char="ü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706549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Klasifikace davu </a:t>
            </a:r>
            <a:br>
              <a:rPr lang="cs-CZ" dirty="0" smtClean="0"/>
            </a:br>
            <a:r>
              <a:rPr lang="cs-CZ" sz="2700" dirty="0" smtClean="0"/>
              <a:t>(podle způsobu vzniku a vztahu ke společnosti – M. Petrusek)</a:t>
            </a:r>
            <a:endParaRPr lang="cs-CZ" sz="27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d</a:t>
            </a:r>
            <a:r>
              <a:rPr lang="cs-CZ" dirty="0" smtClean="0"/>
              <a:t>avy sociálně strukturované – osoby spojené společným místem a soustředěné k témuž bodu zájmu, sociálně legalizované, uznávané</a:t>
            </a:r>
          </a:p>
          <a:p>
            <a:pPr lvl="1">
              <a:buFont typeface="Wingdings" pitchFamily="2" charset="2"/>
              <a:buChar char="ü"/>
            </a:pPr>
            <a:r>
              <a:rPr lang="cs-CZ" dirty="0"/>
              <a:t>p</a:t>
            </a:r>
            <a:r>
              <a:rPr lang="cs-CZ" dirty="0" smtClean="0"/>
              <a:t>osluchačstvo (divadelní nebo sportovní publikum)</a:t>
            </a:r>
          </a:p>
          <a:p>
            <a:pPr lvl="1">
              <a:buFont typeface="Wingdings" pitchFamily="2" charset="2"/>
              <a:buChar char="ü"/>
            </a:pPr>
            <a:r>
              <a:rPr lang="cs-CZ" dirty="0"/>
              <a:t>p</a:t>
            </a:r>
            <a:r>
              <a:rPr lang="cs-CZ" dirty="0" smtClean="0"/>
              <a:t>lánovaný expresivní dav – emoce sociálně uznané, společensky schválený způsob jejich projevu (povolená manifestace, diskotéka)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81436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18864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Klasifikace davu </a:t>
            </a:r>
            <a:br>
              <a:rPr lang="cs-CZ" dirty="0" smtClean="0"/>
            </a:br>
            <a:r>
              <a:rPr lang="cs-CZ" sz="2700" dirty="0" smtClean="0"/>
              <a:t>(podle způsobu vzniku a vztahu ke společnosti – M. Petrusek)</a:t>
            </a:r>
            <a:endParaRPr lang="cs-CZ" sz="27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cs-CZ" dirty="0"/>
              <a:t>n</a:t>
            </a:r>
            <a:r>
              <a:rPr lang="cs-CZ" dirty="0" smtClean="0"/>
              <a:t>áhodné davy – spojené týmž místem a týmž zájmem, ale vzniklé neplánovaně</a:t>
            </a:r>
          </a:p>
          <a:p>
            <a:pPr lvl="1">
              <a:buFont typeface="Wingdings" pitchFamily="2" charset="2"/>
              <a:buChar char="ü"/>
            </a:pPr>
            <a:r>
              <a:rPr lang="cs-CZ" dirty="0"/>
              <a:t>d</a:t>
            </a:r>
            <a:r>
              <a:rPr lang="cs-CZ" dirty="0" smtClean="0"/>
              <a:t>ivácké davy – lidé kolem mimořádné události</a:t>
            </a:r>
          </a:p>
          <a:p>
            <a:pPr lvl="1">
              <a:buFont typeface="Wingdings" pitchFamily="2" charset="2"/>
              <a:buChar char="ü"/>
            </a:pPr>
            <a:r>
              <a:rPr lang="cs-CZ" dirty="0"/>
              <a:t>p</a:t>
            </a:r>
            <a:r>
              <a:rPr lang="cs-CZ" dirty="0" smtClean="0"/>
              <a:t>anické davy – prchající</a:t>
            </a:r>
          </a:p>
          <a:p>
            <a:pPr lvl="1">
              <a:buFont typeface="Wingdings" pitchFamily="2" charset="2"/>
              <a:buChar char="ü"/>
            </a:pPr>
            <a:r>
              <a:rPr lang="cs-CZ" dirty="0"/>
              <a:t>z</a:t>
            </a:r>
            <a:r>
              <a:rPr lang="cs-CZ" dirty="0" smtClean="0"/>
              <a:t>nepříjemňující (obtěžující nebo konkurující) davy – fronty</a:t>
            </a:r>
          </a:p>
          <a:p>
            <a:r>
              <a:rPr lang="cs-CZ" dirty="0"/>
              <a:t>n</a:t>
            </a:r>
            <a:r>
              <a:rPr lang="cs-CZ" dirty="0" smtClean="0"/>
              <a:t>ezákonné davy – projevující chování, které je v rozporu se zákonem, jsou nezákonné od samého počátku</a:t>
            </a:r>
          </a:p>
          <a:p>
            <a:pPr lvl="1">
              <a:buFont typeface="Wingdings" pitchFamily="2" charset="2"/>
              <a:buChar char="ü"/>
            </a:pPr>
            <a:r>
              <a:rPr lang="cs-CZ" dirty="0"/>
              <a:t>a</a:t>
            </a:r>
            <a:r>
              <a:rPr lang="cs-CZ" dirty="0" smtClean="0"/>
              <a:t>ktivní expresivní davy – rebelující davy, nepovolené demonstrace, lynčující nebo loupící dav</a:t>
            </a:r>
          </a:p>
          <a:p>
            <a:pPr lvl="1">
              <a:buFont typeface="Wingdings" pitchFamily="2" charset="2"/>
              <a:buChar char="ü"/>
            </a:pPr>
            <a:r>
              <a:rPr lang="cs-CZ" dirty="0"/>
              <a:t>a</a:t>
            </a:r>
            <a:r>
              <a:rPr lang="cs-CZ" dirty="0" smtClean="0"/>
              <a:t>morální davy – skupina toxikomanům (poživačů drog) 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77044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Znaky sociálních skupin </a:t>
            </a:r>
            <a:br>
              <a:rPr lang="cs-CZ" dirty="0" smtClean="0"/>
            </a:br>
            <a:r>
              <a:rPr lang="cs-CZ" sz="2700" dirty="0" smtClean="0"/>
              <a:t>(existence přímé interakce)</a:t>
            </a:r>
            <a:endParaRPr lang="cs-CZ" sz="27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69160"/>
          </a:xfrm>
        </p:spPr>
        <p:txBody>
          <a:bodyPr>
            <a:normAutofit fontScale="77500" lnSpcReduction="20000"/>
          </a:bodyPr>
          <a:lstStyle/>
          <a:p>
            <a:r>
              <a:rPr lang="cs-CZ" dirty="0"/>
              <a:t>č</a:t>
            </a:r>
            <a:r>
              <a:rPr lang="cs-CZ" dirty="0" smtClean="0"/>
              <a:t>lenové skupiny jsou ve vzájemném kontaktu a vzájemně na sebe působí</a:t>
            </a:r>
          </a:p>
          <a:p>
            <a:r>
              <a:rPr lang="cs-CZ" dirty="0"/>
              <a:t>e</a:t>
            </a:r>
            <a:r>
              <a:rPr lang="cs-CZ" dirty="0" smtClean="0"/>
              <a:t>xistence komunikační sítě</a:t>
            </a:r>
          </a:p>
          <a:p>
            <a:r>
              <a:rPr lang="cs-CZ" dirty="0"/>
              <a:t>v</a:t>
            </a:r>
            <a:r>
              <a:rPr lang="cs-CZ" dirty="0" smtClean="0"/>
              <a:t>ýkon společné činnosti</a:t>
            </a:r>
          </a:p>
          <a:p>
            <a:r>
              <a:rPr lang="cs-CZ" dirty="0"/>
              <a:t>e</a:t>
            </a:r>
            <a:r>
              <a:rPr lang="cs-CZ" dirty="0" smtClean="0"/>
              <a:t>xistence sociálního vztahu</a:t>
            </a:r>
          </a:p>
          <a:p>
            <a:r>
              <a:rPr lang="cs-CZ" dirty="0"/>
              <a:t>s</a:t>
            </a:r>
            <a:r>
              <a:rPr lang="cs-CZ" dirty="0" smtClean="0"/>
              <a:t>polečný cíl – někdy dokonce definuje skupinu (ideologické skupiny)</a:t>
            </a:r>
          </a:p>
          <a:p>
            <a:r>
              <a:rPr lang="cs-CZ" dirty="0"/>
              <a:t>d</a:t>
            </a:r>
            <a:r>
              <a:rPr lang="cs-CZ" dirty="0" smtClean="0"/>
              <a:t>iferenciace rolí a pozic (rozdělení autority a vlivu)</a:t>
            </a:r>
          </a:p>
          <a:p>
            <a:pPr lvl="1">
              <a:buFont typeface="Wingdings" pitchFamily="2" charset="2"/>
              <a:buChar char="ü"/>
            </a:pPr>
            <a:r>
              <a:rPr lang="cs-CZ" dirty="0"/>
              <a:t>v</a:t>
            </a:r>
            <a:r>
              <a:rPr lang="cs-CZ" dirty="0" smtClean="0"/>
              <a:t>ertikální – struktura nadřazenosti a podřízenosti, vymezení role vůdce</a:t>
            </a:r>
          </a:p>
          <a:p>
            <a:pPr lvl="1">
              <a:buFont typeface="Wingdings" pitchFamily="2" charset="2"/>
              <a:buChar char="ü"/>
            </a:pPr>
            <a:r>
              <a:rPr lang="cs-CZ" dirty="0"/>
              <a:t>h</a:t>
            </a:r>
            <a:r>
              <a:rPr lang="cs-CZ" dirty="0" smtClean="0"/>
              <a:t>orizontální – dělba práce uvnitř skupiny, každý člen skupiny dostává svou roli</a:t>
            </a:r>
          </a:p>
          <a:p>
            <a:r>
              <a:rPr lang="cs-CZ" dirty="0"/>
              <a:t>n</a:t>
            </a:r>
            <a:r>
              <a:rPr lang="cs-CZ" dirty="0" smtClean="0"/>
              <a:t>ormativní a hodnotový systém skupiny </a:t>
            </a:r>
            <a:r>
              <a:rPr lang="cs-CZ" sz="3100" dirty="0" smtClean="0"/>
              <a:t>(skupinové normy mohou být formální i neformální, vnější i vnitřní)</a:t>
            </a:r>
            <a:endParaRPr lang="cs-CZ" sz="3100" dirty="0"/>
          </a:p>
        </p:txBody>
      </p:sp>
    </p:spTree>
    <p:extLst>
      <p:ext uri="{BB962C8B-B14F-4D97-AF65-F5344CB8AC3E}">
        <p14:creationId xmlns:p14="http://schemas.microsoft.com/office/powerpoint/2010/main" val="36147490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Znaky sociálních skupin </a:t>
            </a:r>
            <a:br>
              <a:rPr lang="cs-CZ" dirty="0" smtClean="0"/>
            </a:br>
            <a:r>
              <a:rPr lang="cs-CZ" sz="2700" dirty="0" smtClean="0"/>
              <a:t>(existence přímé interakce)</a:t>
            </a:r>
            <a:endParaRPr lang="cs-CZ" sz="27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s</a:t>
            </a:r>
            <a:r>
              <a:rPr lang="cs-CZ" dirty="0" smtClean="0"/>
              <a:t>ystém pozitivních i negativních sankcí </a:t>
            </a:r>
            <a:r>
              <a:rPr lang="cs-CZ" sz="2400" dirty="0" smtClean="0"/>
              <a:t>(slouží k posilování norem – odměny – a k postihování nepřijatelného chování – tresty)</a:t>
            </a:r>
          </a:p>
          <a:p>
            <a:r>
              <a:rPr lang="cs-CZ" dirty="0"/>
              <a:t>v</a:t>
            </a:r>
            <a:r>
              <a:rPr lang="cs-CZ" dirty="0" smtClean="0"/>
              <a:t>ědomí příslušnosti ke skupině </a:t>
            </a:r>
            <a:r>
              <a:rPr lang="cs-CZ" sz="2400" dirty="0" smtClean="0"/>
              <a:t>(skupina má svou vlastní identitu, kulturu, symboly)</a:t>
            </a:r>
            <a:endParaRPr lang="cs-CZ" sz="24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293096"/>
            <a:ext cx="2971998" cy="23935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4265779"/>
            <a:ext cx="3229174" cy="24208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1424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Znaky sociálních skupin </a:t>
            </a:r>
            <a:br>
              <a:rPr lang="cs-CZ" dirty="0" smtClean="0"/>
            </a:br>
            <a:r>
              <a:rPr lang="cs-CZ" sz="2700" dirty="0" smtClean="0"/>
              <a:t>(existence přímé interakce)</a:t>
            </a:r>
            <a:endParaRPr lang="cs-CZ" sz="27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785395"/>
          </a:xfrm>
        </p:spPr>
        <p:txBody>
          <a:bodyPr/>
          <a:lstStyle/>
          <a:p>
            <a:r>
              <a:rPr lang="cs-CZ" dirty="0"/>
              <a:t>v</a:t>
            </a:r>
            <a:r>
              <a:rPr lang="cs-CZ" dirty="0" smtClean="0"/>
              <a:t>ědomí skupinové odlišnosti</a:t>
            </a:r>
          </a:p>
          <a:p>
            <a:pPr lvl="1">
              <a:buFont typeface="Wingdings" pitchFamily="2" charset="2"/>
              <a:buChar char="ü"/>
            </a:pPr>
            <a:r>
              <a:rPr lang="cs-CZ" dirty="0"/>
              <a:t>s</a:t>
            </a:r>
            <a:r>
              <a:rPr lang="cs-CZ" dirty="0" smtClean="0"/>
              <a:t>tereotypy – skupinou sdílené implicitní teorie osobnosti o vlastní nebo jiné skupině, ovlivňující vnímání konkrétního člověka</a:t>
            </a:r>
          </a:p>
          <a:p>
            <a:pPr lvl="4">
              <a:buFont typeface="Wingdings" pitchFamily="2" charset="2"/>
              <a:buChar char="Ø"/>
            </a:pPr>
            <a:r>
              <a:rPr lang="cs-CZ" dirty="0" err="1"/>
              <a:t>a</a:t>
            </a:r>
            <a:r>
              <a:rPr lang="cs-CZ" dirty="0" err="1" smtClean="0"/>
              <a:t>utostereotypy</a:t>
            </a:r>
            <a:r>
              <a:rPr lang="cs-CZ" dirty="0" smtClean="0"/>
              <a:t> – zafixované představy skupiny o sobě</a:t>
            </a:r>
          </a:p>
          <a:p>
            <a:pPr lvl="4">
              <a:buFont typeface="Wingdings" pitchFamily="2" charset="2"/>
              <a:buChar char="Ø"/>
            </a:pPr>
            <a:r>
              <a:rPr lang="cs-CZ" dirty="0" err="1"/>
              <a:t>h</a:t>
            </a:r>
            <a:r>
              <a:rPr lang="cs-CZ" dirty="0" err="1" smtClean="0"/>
              <a:t>eterostereotypy</a:t>
            </a:r>
            <a:r>
              <a:rPr lang="cs-CZ" dirty="0" smtClean="0"/>
              <a:t> – představy skupin o jiných skupinách</a:t>
            </a: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88189"/>
            <a:ext cx="2353689" cy="34698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1543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Dělení skupin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b="1" dirty="0"/>
              <a:t>a</a:t>
            </a:r>
            <a:r>
              <a:rPr lang="cs-CZ" b="1" dirty="0" smtClean="0"/>
              <a:t>, podle velikosti – počtu</a:t>
            </a:r>
          </a:p>
          <a:p>
            <a:r>
              <a:rPr lang="cs-CZ" dirty="0"/>
              <a:t>k</a:t>
            </a:r>
            <a:r>
              <a:rPr lang="cs-CZ" dirty="0" smtClean="0"/>
              <a:t>ritérium dělení je počet členů skupiny</a:t>
            </a:r>
          </a:p>
          <a:p>
            <a:pPr lvl="1">
              <a:buFont typeface="Wingdings" pitchFamily="2" charset="2"/>
              <a:buChar char="ü"/>
            </a:pPr>
            <a:r>
              <a:rPr lang="cs-CZ" dirty="0">
                <a:solidFill>
                  <a:srgbClr val="002060"/>
                </a:solidFill>
              </a:rPr>
              <a:t>m</a:t>
            </a:r>
            <a:r>
              <a:rPr lang="cs-CZ" dirty="0" smtClean="0">
                <a:solidFill>
                  <a:srgbClr val="002060"/>
                </a:solidFill>
              </a:rPr>
              <a:t>alá skupina </a:t>
            </a:r>
            <a:r>
              <a:rPr lang="cs-CZ" dirty="0" smtClean="0"/>
              <a:t>– rozmezí od 3 do osob (někteří sociologové považují za skupinu již dvojici – </a:t>
            </a:r>
            <a:r>
              <a:rPr lang="cs-CZ" dirty="0" smtClean="0">
                <a:solidFill>
                  <a:srgbClr val="00B050"/>
                </a:solidFill>
              </a:rPr>
              <a:t>dyáda</a:t>
            </a:r>
            <a:r>
              <a:rPr lang="cs-CZ" dirty="0" smtClean="0"/>
              <a:t>)</a:t>
            </a:r>
          </a:p>
          <a:p>
            <a:pPr lvl="2">
              <a:buFont typeface="Wingdings" pitchFamily="2" charset="2"/>
              <a:buChar char="Ø"/>
            </a:pPr>
            <a:r>
              <a:rPr lang="cs-CZ" dirty="0"/>
              <a:t>v</a:t>
            </a:r>
            <a:r>
              <a:rPr lang="cs-CZ" dirty="0" smtClean="0"/>
              <a:t>šichni se osobně znají</a:t>
            </a:r>
          </a:p>
          <a:p>
            <a:pPr lvl="2">
              <a:buFont typeface="Wingdings" pitchFamily="2" charset="2"/>
              <a:buChar char="Ø"/>
            </a:pPr>
            <a:r>
              <a:rPr lang="cs-CZ" dirty="0"/>
              <a:t>k</a:t>
            </a:r>
            <a:r>
              <a:rPr lang="cs-CZ" dirty="0" smtClean="0"/>
              <a:t>omunikace má osobní, mnohdy intimní charakter</a:t>
            </a:r>
          </a:p>
          <a:p>
            <a:pPr lvl="1">
              <a:buFont typeface="Wingdings" pitchFamily="2" charset="2"/>
              <a:buChar char="ü"/>
            </a:pPr>
            <a:r>
              <a:rPr lang="cs-CZ" dirty="0">
                <a:solidFill>
                  <a:srgbClr val="002060"/>
                </a:solidFill>
              </a:rPr>
              <a:t>v</a:t>
            </a:r>
            <a:r>
              <a:rPr lang="cs-CZ" dirty="0" smtClean="0">
                <a:solidFill>
                  <a:srgbClr val="002060"/>
                </a:solidFill>
              </a:rPr>
              <a:t>elká skupina </a:t>
            </a:r>
            <a:r>
              <a:rPr lang="cs-CZ" dirty="0" smtClean="0"/>
              <a:t>– </a:t>
            </a:r>
          </a:p>
          <a:p>
            <a:pPr lvl="2">
              <a:buFont typeface="Wingdings" pitchFamily="2" charset="2"/>
              <a:buChar char="Ø"/>
            </a:pPr>
            <a:r>
              <a:rPr lang="cs-CZ" dirty="0" smtClean="0"/>
              <a:t>vzniká tehdy, když se v malé skupině začnou tvořit podskupiny</a:t>
            </a:r>
          </a:p>
          <a:p>
            <a:pPr lvl="2">
              <a:buFont typeface="Wingdings" pitchFamily="2" charset="2"/>
              <a:buChar char="Ø"/>
            </a:pPr>
            <a:r>
              <a:rPr lang="cs-CZ" dirty="0"/>
              <a:t>k</a:t>
            </a:r>
            <a:r>
              <a:rPr lang="cs-CZ" dirty="0" smtClean="0"/>
              <a:t>dyž má tolik členů, že se již všichni nemohou stýkat osobně (politická strana, národ)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37001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Dělení skupin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cs-CZ" b="1" dirty="0"/>
              <a:t>b</a:t>
            </a:r>
            <a:r>
              <a:rPr lang="cs-CZ" b="1" dirty="0" smtClean="0"/>
              <a:t>, podle způsobu vzniku</a:t>
            </a:r>
          </a:p>
          <a:p>
            <a:pPr lvl="1">
              <a:buFont typeface="Wingdings" pitchFamily="2" charset="2"/>
              <a:buChar char="ü"/>
            </a:pPr>
            <a:r>
              <a:rPr lang="cs-CZ" dirty="0" smtClean="0">
                <a:solidFill>
                  <a:srgbClr val="002060"/>
                </a:solidFill>
              </a:rPr>
              <a:t>formální </a:t>
            </a:r>
          </a:p>
          <a:p>
            <a:pPr lvl="2">
              <a:buFont typeface="Wingdings" pitchFamily="2" charset="2"/>
              <a:buChar char="Ø"/>
            </a:pPr>
            <a:r>
              <a:rPr lang="cs-CZ" dirty="0"/>
              <a:t>v</a:t>
            </a:r>
            <a:r>
              <a:rPr lang="cs-CZ" dirty="0" smtClean="0"/>
              <a:t>znikají oficiální cestou</a:t>
            </a:r>
          </a:p>
          <a:p>
            <a:pPr lvl="2">
              <a:buFont typeface="Wingdings" pitchFamily="2" charset="2"/>
              <a:buChar char="Ø"/>
            </a:pPr>
            <a:r>
              <a:rPr lang="cs-CZ" dirty="0"/>
              <a:t>j</a:t>
            </a:r>
            <a:r>
              <a:rPr lang="cs-CZ" dirty="0" smtClean="0"/>
              <a:t>sou charakterizovány pevným řádem, funkčním zařazením jedinců</a:t>
            </a:r>
          </a:p>
          <a:p>
            <a:pPr lvl="2">
              <a:buFont typeface="Wingdings" pitchFamily="2" charset="2"/>
              <a:buChar char="Ø"/>
            </a:pPr>
            <a:r>
              <a:rPr lang="cs-CZ" dirty="0"/>
              <a:t>v</a:t>
            </a:r>
            <a:r>
              <a:rPr lang="cs-CZ" dirty="0" smtClean="0"/>
              <a:t>ztahy mezi členy mají primárně formální charakter</a:t>
            </a:r>
          </a:p>
          <a:p>
            <a:pPr lvl="2">
              <a:buFont typeface="Wingdings" pitchFamily="2" charset="2"/>
              <a:buChar char="Ø"/>
            </a:pPr>
            <a:r>
              <a:rPr lang="cs-CZ" dirty="0"/>
              <a:t>m</a:t>
            </a:r>
            <a:r>
              <a:rPr lang="cs-CZ" dirty="0" smtClean="0"/>
              <a:t>ohou zde vznikat i neformální skupiny a vazby</a:t>
            </a:r>
          </a:p>
          <a:p>
            <a:pPr lvl="1">
              <a:buFont typeface="Wingdings" pitchFamily="2" charset="2"/>
              <a:buChar char="ü"/>
            </a:pPr>
            <a:r>
              <a:rPr lang="cs-CZ" dirty="0">
                <a:solidFill>
                  <a:srgbClr val="002060"/>
                </a:solidFill>
              </a:rPr>
              <a:t>n</a:t>
            </a:r>
            <a:r>
              <a:rPr lang="cs-CZ" dirty="0" smtClean="0">
                <a:solidFill>
                  <a:srgbClr val="002060"/>
                </a:solidFill>
              </a:rPr>
              <a:t>eformální</a:t>
            </a:r>
          </a:p>
          <a:p>
            <a:pPr lvl="2">
              <a:buFont typeface="Wingdings" pitchFamily="2" charset="2"/>
              <a:buChar char="Ø"/>
            </a:pPr>
            <a:r>
              <a:rPr lang="cs-CZ" dirty="0"/>
              <a:t>v</a:t>
            </a:r>
            <a:r>
              <a:rPr lang="cs-CZ" dirty="0" smtClean="0"/>
              <a:t>znikají spontánně</a:t>
            </a:r>
          </a:p>
          <a:p>
            <a:pPr lvl="2">
              <a:buFont typeface="Wingdings" pitchFamily="2" charset="2"/>
              <a:buChar char="Ø"/>
            </a:pPr>
            <a:r>
              <a:rPr lang="cs-CZ" dirty="0"/>
              <a:t>o</a:t>
            </a:r>
            <a:r>
              <a:rPr lang="cs-CZ" dirty="0" smtClean="0"/>
              <a:t>pírají se o neformální a neoficiální vztahy mezi členy</a:t>
            </a:r>
          </a:p>
          <a:p>
            <a:pPr lvl="2">
              <a:buFont typeface="Wingdings" pitchFamily="2" charset="2"/>
              <a:buChar char="Ø"/>
            </a:pPr>
            <a:r>
              <a:rPr lang="cs-CZ" dirty="0"/>
              <a:t>j</a:t>
            </a:r>
            <a:r>
              <a:rPr lang="cs-CZ" dirty="0" smtClean="0"/>
              <a:t>sou závislé na povaze a aktivitě svých členů</a:t>
            </a:r>
          </a:p>
          <a:p>
            <a:pPr lvl="2">
              <a:buFont typeface="Wingdings" pitchFamily="2" charset="2"/>
              <a:buChar char="Ø"/>
            </a:pPr>
            <a:r>
              <a:rPr lang="cs-CZ" dirty="0"/>
              <a:t>č</a:t>
            </a:r>
            <a:r>
              <a:rPr lang="cs-CZ" dirty="0" smtClean="0"/>
              <a:t>lenové se znají</a:t>
            </a:r>
          </a:p>
          <a:p>
            <a:pPr lvl="2">
              <a:buFont typeface="Wingdings" pitchFamily="2" charset="2"/>
              <a:buChar char="Ø"/>
            </a:pPr>
            <a:r>
              <a:rPr lang="cs-CZ" dirty="0"/>
              <a:t>m</a:t>
            </a:r>
            <a:r>
              <a:rPr lang="cs-CZ" dirty="0" smtClean="0"/>
              <a:t>ají k sobě blízký vztah a stejné zájmy a potřeby</a:t>
            </a:r>
          </a:p>
          <a:p>
            <a:pPr lvl="2">
              <a:buFont typeface="Wingdings" pitchFamily="2" charset="2"/>
              <a:buChar char="Ø"/>
            </a:pPr>
            <a:r>
              <a:rPr lang="cs-CZ" dirty="0"/>
              <a:t>p</a:t>
            </a:r>
            <a:r>
              <a:rPr lang="cs-CZ" dirty="0" smtClean="0"/>
              <a:t>ravidla, řád a normy si tvoří uvnitř skupiny členové sami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58094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/>
          <a:lstStyle/>
          <a:p>
            <a:r>
              <a:rPr lang="cs-CZ" dirty="0" smtClean="0"/>
              <a:t>Dělení skupin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760640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cs-CZ" b="1" dirty="0"/>
              <a:t>c</a:t>
            </a:r>
            <a:r>
              <a:rPr lang="cs-CZ" b="1" dirty="0" smtClean="0"/>
              <a:t>, podle členství</a:t>
            </a:r>
          </a:p>
          <a:p>
            <a:pPr lvl="1">
              <a:buFont typeface="Wingdings" pitchFamily="2" charset="2"/>
              <a:buChar char="ü"/>
            </a:pPr>
            <a:r>
              <a:rPr lang="cs-CZ" dirty="0"/>
              <a:t>č</a:t>
            </a:r>
            <a:r>
              <a:rPr lang="cs-CZ" dirty="0" smtClean="0"/>
              <a:t>lenské (vlastní)</a:t>
            </a:r>
          </a:p>
          <a:p>
            <a:pPr lvl="2">
              <a:buFont typeface="Wingdings" pitchFamily="2" charset="2"/>
              <a:buChar char="Ø"/>
            </a:pPr>
            <a:r>
              <a:rPr lang="cs-CZ" dirty="0"/>
              <a:t>č</a:t>
            </a:r>
            <a:r>
              <a:rPr lang="cs-CZ" dirty="0" smtClean="0"/>
              <a:t>lověk je uznávaným členem</a:t>
            </a:r>
          </a:p>
          <a:p>
            <a:pPr lvl="2">
              <a:buFont typeface="Wingdings" pitchFamily="2" charset="2"/>
              <a:buChar char="Ø"/>
            </a:pPr>
            <a:r>
              <a:rPr lang="cs-CZ" dirty="0"/>
              <a:t>s</a:t>
            </a:r>
            <a:r>
              <a:rPr lang="cs-CZ" dirty="0" smtClean="0"/>
              <a:t>pecifická forma – </a:t>
            </a:r>
            <a:r>
              <a:rPr lang="cs-CZ" dirty="0" smtClean="0">
                <a:solidFill>
                  <a:srgbClr val="002060"/>
                </a:solidFill>
              </a:rPr>
              <a:t>referenční skupiny </a:t>
            </a:r>
            <a:r>
              <a:rPr lang="cs-CZ" dirty="0" smtClean="0"/>
              <a:t>(autor teorie referenčních skupin – R. K. </a:t>
            </a:r>
            <a:r>
              <a:rPr lang="cs-CZ" dirty="0" err="1" smtClean="0"/>
              <a:t>Merton</a:t>
            </a:r>
            <a:r>
              <a:rPr lang="cs-CZ" dirty="0" smtClean="0"/>
              <a:t>)</a:t>
            </a:r>
          </a:p>
          <a:p>
            <a:pPr lvl="2">
              <a:buFont typeface="Wingdings" pitchFamily="2" charset="2"/>
              <a:buChar char="§"/>
            </a:pPr>
            <a:r>
              <a:rPr lang="cs-CZ" dirty="0"/>
              <a:t>s</a:t>
            </a:r>
            <a:r>
              <a:rPr lang="cs-CZ" dirty="0" smtClean="0"/>
              <a:t>kupina, do níž jedinec patří nebo se s ní identifikuje</a:t>
            </a:r>
          </a:p>
          <a:p>
            <a:pPr lvl="2">
              <a:buFont typeface="Wingdings" pitchFamily="2" charset="2"/>
              <a:buChar char="§"/>
            </a:pPr>
            <a:r>
              <a:rPr lang="cs-CZ" dirty="0"/>
              <a:t>j</a:t>
            </a:r>
            <a:r>
              <a:rPr lang="cs-CZ" dirty="0" smtClean="0"/>
              <a:t>edinec se ztotožňuje s jejími normami</a:t>
            </a:r>
          </a:p>
          <a:p>
            <a:pPr lvl="2">
              <a:buFont typeface="Wingdings" pitchFamily="2" charset="2"/>
              <a:buChar char="§"/>
            </a:pPr>
            <a:r>
              <a:rPr lang="cs-CZ" dirty="0"/>
              <a:t>z</a:t>
            </a:r>
            <a:r>
              <a:rPr lang="cs-CZ" dirty="0" smtClean="0"/>
              <a:t>ájem o členství ve skupině podporuje adaptaci – anticipující socializace</a:t>
            </a:r>
          </a:p>
          <a:p>
            <a:pPr lvl="2">
              <a:buFont typeface="Wingdings" pitchFamily="2" charset="2"/>
              <a:buChar char="§"/>
            </a:pPr>
            <a:r>
              <a:rPr lang="cs-CZ" dirty="0" smtClean="0"/>
              <a:t>„odpadlík“ – kritický vztah může vést až k exkomunikaci</a:t>
            </a:r>
          </a:p>
          <a:p>
            <a:pPr lvl="2">
              <a:buFont typeface="Wingdings" pitchFamily="2" charset="2"/>
              <a:buChar char="§"/>
            </a:pPr>
            <a:r>
              <a:rPr lang="cs-CZ" dirty="0"/>
              <a:t>p</a:t>
            </a:r>
            <a:r>
              <a:rPr lang="cs-CZ" dirty="0" smtClean="0"/>
              <a:t>ro většinu lidí je referenční skupinou rodina, pracovní skupiny</a:t>
            </a:r>
          </a:p>
          <a:p>
            <a:pPr lvl="1">
              <a:buFont typeface="Wingdings" pitchFamily="2" charset="2"/>
              <a:buChar char="ü"/>
            </a:pPr>
            <a:r>
              <a:rPr lang="cs-CZ" dirty="0"/>
              <a:t>n</a:t>
            </a:r>
            <a:r>
              <a:rPr lang="cs-CZ" dirty="0" smtClean="0"/>
              <a:t>ečlenské (cizí)</a:t>
            </a:r>
          </a:p>
          <a:p>
            <a:pPr lvl="2">
              <a:buFont typeface="Wingdings" pitchFamily="2" charset="2"/>
              <a:buChar char="Ø"/>
            </a:pPr>
            <a:r>
              <a:rPr lang="cs-CZ" dirty="0"/>
              <a:t>n</a:t>
            </a:r>
            <a:r>
              <a:rPr lang="cs-CZ" dirty="0" smtClean="0"/>
              <a:t>epatřím jako člen, ale vím o jejich existenci</a:t>
            </a:r>
          </a:p>
          <a:p>
            <a:pPr lvl="2">
              <a:buFont typeface="Wingdings" pitchFamily="2" charset="2"/>
              <a:buChar char="Ø"/>
            </a:pPr>
            <a:r>
              <a:rPr lang="cs-CZ" dirty="0"/>
              <a:t>v</a:t>
            </a:r>
            <a:r>
              <a:rPr lang="cs-CZ" dirty="0" smtClean="0"/>
              <a:t>ztah mezi členskými a cizími skupinami může nabývat podob:</a:t>
            </a:r>
          </a:p>
          <a:p>
            <a:pPr lvl="3">
              <a:buFont typeface="Wingdings" pitchFamily="2" charset="2"/>
              <a:buChar char="§"/>
            </a:pPr>
            <a:r>
              <a:rPr lang="cs-CZ" dirty="0"/>
              <a:t>s</a:t>
            </a:r>
            <a:r>
              <a:rPr lang="cs-CZ" dirty="0" smtClean="0"/>
              <a:t>polupráce</a:t>
            </a:r>
          </a:p>
          <a:p>
            <a:pPr lvl="3">
              <a:buFont typeface="Wingdings" pitchFamily="2" charset="2"/>
              <a:buChar char="§"/>
            </a:pPr>
            <a:r>
              <a:rPr lang="cs-CZ" dirty="0"/>
              <a:t>i</a:t>
            </a:r>
            <a:r>
              <a:rPr lang="cs-CZ" dirty="0" smtClean="0"/>
              <a:t>ndiference</a:t>
            </a:r>
          </a:p>
          <a:p>
            <a:pPr lvl="3">
              <a:buFont typeface="Wingdings" pitchFamily="2" charset="2"/>
              <a:buChar char="§"/>
            </a:pPr>
            <a:r>
              <a:rPr lang="cs-CZ" dirty="0" smtClean="0"/>
              <a:t>nepřátelství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696877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Dělení skupin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b="1" dirty="0"/>
              <a:t>d</a:t>
            </a:r>
            <a:r>
              <a:rPr lang="cs-CZ" b="1" dirty="0" smtClean="0"/>
              <a:t>, podle členství II.</a:t>
            </a:r>
          </a:p>
          <a:p>
            <a:pPr lvl="1">
              <a:buFont typeface="Wingdings" pitchFamily="2" charset="2"/>
              <a:buChar char="ü"/>
            </a:pPr>
            <a:r>
              <a:rPr lang="cs-CZ" dirty="0">
                <a:solidFill>
                  <a:srgbClr val="002060"/>
                </a:solidFill>
              </a:rPr>
              <a:t>o</a:t>
            </a:r>
            <a:r>
              <a:rPr lang="cs-CZ" dirty="0" smtClean="0">
                <a:solidFill>
                  <a:srgbClr val="002060"/>
                </a:solidFill>
              </a:rPr>
              <a:t>tevřené </a:t>
            </a:r>
          </a:p>
          <a:p>
            <a:pPr lvl="2">
              <a:buFont typeface="Wingdings" pitchFamily="2" charset="2"/>
              <a:buChar char="Ø"/>
            </a:pPr>
            <a:r>
              <a:rPr lang="cs-CZ" dirty="0"/>
              <a:t>v</a:t>
            </a:r>
            <a:r>
              <a:rPr lang="cs-CZ" dirty="0" smtClean="0"/>
              <a:t>olné členství</a:t>
            </a:r>
          </a:p>
          <a:p>
            <a:pPr lvl="1">
              <a:buFont typeface="Wingdings" pitchFamily="2" charset="2"/>
              <a:buChar char="ü"/>
            </a:pPr>
            <a:r>
              <a:rPr lang="cs-CZ" dirty="0">
                <a:solidFill>
                  <a:srgbClr val="002060"/>
                </a:solidFill>
              </a:rPr>
              <a:t>u</a:t>
            </a:r>
            <a:r>
              <a:rPr lang="cs-CZ" dirty="0" smtClean="0">
                <a:solidFill>
                  <a:srgbClr val="002060"/>
                </a:solidFill>
              </a:rPr>
              <a:t>zavřené</a:t>
            </a:r>
          </a:p>
          <a:p>
            <a:pPr lvl="2">
              <a:buFont typeface="Wingdings" pitchFamily="2" charset="2"/>
              <a:buChar char="Ø"/>
            </a:pPr>
            <a:r>
              <a:rPr lang="cs-CZ" dirty="0"/>
              <a:t>z</a:t>
            </a:r>
            <a:r>
              <a:rPr lang="cs-CZ" dirty="0" smtClean="0"/>
              <a:t>tížený vstup (opuštění může být trestáno)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b="1" dirty="0"/>
              <a:t>e</a:t>
            </a:r>
            <a:r>
              <a:rPr lang="cs-CZ" b="1" dirty="0" smtClean="0"/>
              <a:t>, podle stability</a:t>
            </a:r>
          </a:p>
          <a:p>
            <a:pPr lvl="1">
              <a:buFont typeface="Wingdings" pitchFamily="2" charset="2"/>
              <a:buChar char="ü"/>
            </a:pPr>
            <a:r>
              <a:rPr lang="cs-CZ" dirty="0">
                <a:solidFill>
                  <a:srgbClr val="002060"/>
                </a:solidFill>
              </a:rPr>
              <a:t>p</a:t>
            </a:r>
            <a:r>
              <a:rPr lang="cs-CZ" dirty="0" smtClean="0">
                <a:solidFill>
                  <a:srgbClr val="002060"/>
                </a:solidFill>
              </a:rPr>
              <a:t>řechodné</a:t>
            </a:r>
            <a:r>
              <a:rPr lang="cs-CZ" dirty="0" smtClean="0"/>
              <a:t> </a:t>
            </a:r>
          </a:p>
          <a:p>
            <a:pPr lvl="2">
              <a:buFont typeface="Wingdings" pitchFamily="2" charset="2"/>
              <a:buChar char="Ø"/>
            </a:pPr>
            <a:r>
              <a:rPr lang="cs-CZ" dirty="0"/>
              <a:t>s</a:t>
            </a:r>
            <a:r>
              <a:rPr lang="cs-CZ" dirty="0" smtClean="0"/>
              <a:t>kupiny utvořené dočasně (návštěvníci divadla)</a:t>
            </a:r>
          </a:p>
          <a:p>
            <a:pPr lvl="1">
              <a:buFont typeface="Wingdings" pitchFamily="2" charset="2"/>
              <a:buChar char="ü"/>
            </a:pPr>
            <a:r>
              <a:rPr lang="cs-CZ" dirty="0">
                <a:solidFill>
                  <a:srgbClr val="002060"/>
                </a:solidFill>
              </a:rPr>
              <a:t>s</a:t>
            </a:r>
            <a:r>
              <a:rPr lang="cs-CZ" dirty="0" smtClean="0">
                <a:solidFill>
                  <a:srgbClr val="002060"/>
                </a:solidFill>
              </a:rPr>
              <a:t>tálé</a:t>
            </a:r>
            <a:r>
              <a:rPr lang="cs-CZ" dirty="0" smtClean="0"/>
              <a:t> </a:t>
            </a:r>
          </a:p>
          <a:p>
            <a:pPr lvl="2">
              <a:buFont typeface="Wingdings" pitchFamily="2" charset="2"/>
              <a:buChar char="Ø"/>
            </a:pPr>
            <a:r>
              <a:rPr lang="cs-CZ" dirty="0"/>
              <a:t>m</a:t>
            </a:r>
            <a:r>
              <a:rPr lang="cs-CZ" dirty="0" smtClean="0"/>
              <a:t>ají dlouhodobé trvání (národ, rodina, třída)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774259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cs-CZ" dirty="0" smtClean="0">
                <a:effectLst/>
              </a:rPr>
              <a:t>MOL, </a:t>
            </a:r>
            <a:r>
              <a:rPr lang="cs-CZ" dirty="0" err="1" smtClean="0">
                <a:effectLst/>
              </a:rPr>
              <a:t>Darzl</a:t>
            </a:r>
            <a:r>
              <a:rPr lang="cs-CZ" dirty="0" smtClean="0">
                <a:effectLst/>
              </a:rPr>
              <a:t>. </a:t>
            </a:r>
            <a:r>
              <a:rPr lang="cs-CZ" i="1" dirty="0" err="1" smtClean="0">
                <a:effectLst/>
              </a:rPr>
              <a:t>Soubor:Iron</a:t>
            </a:r>
            <a:r>
              <a:rPr lang="cs-CZ" i="1" dirty="0" smtClean="0">
                <a:effectLst/>
              </a:rPr>
              <a:t> </a:t>
            </a:r>
            <a:r>
              <a:rPr lang="cs-CZ" i="1" dirty="0" err="1" smtClean="0">
                <a:effectLst/>
              </a:rPr>
              <a:t>Maiden</a:t>
            </a:r>
            <a:r>
              <a:rPr lang="cs-CZ" i="1" dirty="0" smtClean="0">
                <a:effectLst/>
              </a:rPr>
              <a:t> - bass and </a:t>
            </a:r>
            <a:r>
              <a:rPr lang="cs-CZ" i="1" dirty="0" err="1" smtClean="0">
                <a:effectLst/>
              </a:rPr>
              <a:t>guitars</a:t>
            </a:r>
            <a:r>
              <a:rPr lang="cs-CZ" i="1" dirty="0" smtClean="0">
                <a:effectLst/>
              </a:rPr>
              <a:t> 30nov2006.jpg</a:t>
            </a:r>
            <a:r>
              <a:rPr lang="cs-CZ" dirty="0" smtClean="0">
                <a:effectLst/>
              </a:rPr>
              <a:t> [online]. [cit. 11.11.2013]. Dostupný na WWW: http://cs.wikipedia.org/wiki/Soubor:Iron_Maiden_-_bass_and_guitars_30nov2006.jpg (Iron </a:t>
            </a:r>
            <a:r>
              <a:rPr lang="cs-CZ" dirty="0" err="1" smtClean="0">
                <a:effectLst/>
              </a:rPr>
              <a:t>Maiden</a:t>
            </a:r>
            <a:r>
              <a:rPr lang="cs-CZ" dirty="0" smtClean="0">
                <a:effectLst/>
              </a:rPr>
              <a:t>)</a:t>
            </a:r>
          </a:p>
          <a:p>
            <a:r>
              <a:rPr lang="cs-CZ" dirty="0" smtClean="0">
                <a:effectLst/>
              </a:rPr>
              <a:t>DNIK. </a:t>
            </a:r>
            <a:r>
              <a:rPr lang="cs-CZ" i="1" dirty="0" err="1" smtClean="0">
                <a:effectLst/>
              </a:rPr>
              <a:t>Soubor:Public</a:t>
            </a:r>
            <a:r>
              <a:rPr lang="cs-CZ" i="1" dirty="0" smtClean="0">
                <a:effectLst/>
              </a:rPr>
              <a:t> </a:t>
            </a:r>
            <a:r>
              <a:rPr lang="cs-CZ" i="1" dirty="0" err="1" smtClean="0">
                <a:effectLst/>
              </a:rPr>
              <a:t>Enemy</a:t>
            </a:r>
            <a:r>
              <a:rPr lang="cs-CZ" i="1" dirty="0" smtClean="0">
                <a:effectLst/>
              </a:rPr>
              <a:t> Zagreb 2006 (02).jpg</a:t>
            </a:r>
            <a:r>
              <a:rPr lang="cs-CZ" dirty="0" smtClean="0">
                <a:effectLst/>
              </a:rPr>
              <a:t> [online]. [cit. 11.11.2013]. Dostupný na WWW: http://cs.wikipedia.org/wiki/Soubor:Public_Enemy_Zagreb_2006_(02).jpg  (Public </a:t>
            </a:r>
            <a:r>
              <a:rPr lang="cs-CZ" dirty="0" err="1" smtClean="0">
                <a:effectLst/>
              </a:rPr>
              <a:t>Enemy</a:t>
            </a:r>
            <a:r>
              <a:rPr lang="cs-CZ" dirty="0" smtClean="0">
                <a:effectLst/>
              </a:rPr>
              <a:t>)</a:t>
            </a:r>
          </a:p>
          <a:p>
            <a:r>
              <a:rPr lang="cs-CZ" dirty="0" smtClean="0">
                <a:effectLst/>
              </a:rPr>
              <a:t>BEZ AUTORA. </a:t>
            </a:r>
            <a:r>
              <a:rPr lang="cs-CZ" i="1" dirty="0" err="1" smtClean="0">
                <a:effectLst/>
              </a:rPr>
              <a:t>Soubor:Antisemitic</a:t>
            </a:r>
            <a:r>
              <a:rPr lang="cs-CZ" i="1" dirty="0" smtClean="0">
                <a:effectLst/>
              </a:rPr>
              <a:t> </a:t>
            </a:r>
            <a:r>
              <a:rPr lang="cs-CZ" i="1" dirty="0" err="1" smtClean="0">
                <a:effectLst/>
              </a:rPr>
              <a:t>caricature</a:t>
            </a:r>
            <a:r>
              <a:rPr lang="cs-CZ" i="1" dirty="0" smtClean="0">
                <a:effectLst/>
              </a:rPr>
              <a:t> 1873.jpg</a:t>
            </a:r>
            <a:r>
              <a:rPr lang="cs-CZ" dirty="0" smtClean="0">
                <a:effectLst/>
              </a:rPr>
              <a:t> [online]. [cit. 11.11.2013]. Dostupný na WWW: http://cs.wikipedia.org/wiki/Soubor:Antisemitic_caricature_1873.jpg  (Stereotyp Žida)</a:t>
            </a:r>
          </a:p>
          <a:p>
            <a:r>
              <a:rPr lang="cs-CZ" dirty="0"/>
              <a:t>BARTONÍČKOVÁ, Klára a kol. </a:t>
            </a:r>
            <a:r>
              <a:rPr lang="cs-CZ" i="1" dirty="0"/>
              <a:t>Občanský a společenskovědní základ. Přehled středoškolského učiva</a:t>
            </a:r>
            <a:r>
              <a:rPr lang="cs-CZ" dirty="0"/>
              <a:t>. Brno: </a:t>
            </a:r>
            <a:r>
              <a:rPr lang="cs-CZ" dirty="0" err="1"/>
              <a:t>Computer</a:t>
            </a:r>
            <a:r>
              <a:rPr lang="cs-CZ" dirty="0"/>
              <a:t> </a:t>
            </a:r>
            <a:r>
              <a:rPr lang="cs-CZ" dirty="0" err="1"/>
              <a:t>Press</a:t>
            </a:r>
            <a:r>
              <a:rPr lang="cs-CZ" dirty="0"/>
              <a:t>, a.s., 2011, ISBN 978-80-251-2631-8. </a:t>
            </a:r>
          </a:p>
          <a:p>
            <a:r>
              <a:rPr lang="cs-CZ" dirty="0"/>
              <a:t>EMMERT, František a kol. </a:t>
            </a:r>
            <a:r>
              <a:rPr lang="cs-CZ" i="1" dirty="0"/>
              <a:t>Odmaturuj ze společenských věd</a:t>
            </a:r>
            <a:r>
              <a:rPr lang="cs-CZ" dirty="0"/>
              <a:t>. Brno: DIDAKTIS, 2003, ISBN 80-86285-68-5.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14841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 </a:t>
            </a:r>
            <a:r>
              <a:rPr lang="cs-CZ" smtClean="0"/>
              <a:t>a literatura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buFont typeface="Arial" pitchFamily="34" charset="0"/>
              <a:buChar char="•"/>
            </a:pPr>
            <a:r>
              <a:rPr lang="cs-CZ" dirty="0"/>
              <a:t>MOL, </a:t>
            </a:r>
            <a:r>
              <a:rPr lang="cs-CZ" dirty="0" err="1"/>
              <a:t>Darzl</a:t>
            </a:r>
            <a:r>
              <a:rPr lang="cs-CZ" dirty="0"/>
              <a:t>. </a:t>
            </a:r>
            <a:r>
              <a:rPr lang="cs-CZ" dirty="0" err="1"/>
              <a:t>Soubor:Iron</a:t>
            </a:r>
            <a:r>
              <a:rPr lang="cs-CZ" dirty="0"/>
              <a:t> </a:t>
            </a:r>
            <a:r>
              <a:rPr lang="cs-CZ" dirty="0" err="1"/>
              <a:t>Maiden</a:t>
            </a:r>
            <a:r>
              <a:rPr lang="cs-CZ" dirty="0"/>
              <a:t> - bass and </a:t>
            </a:r>
            <a:r>
              <a:rPr lang="cs-CZ" dirty="0" err="1"/>
              <a:t>guitars</a:t>
            </a:r>
            <a:r>
              <a:rPr lang="cs-CZ" dirty="0"/>
              <a:t> 30nov2006.jpg [online]. [cit. 11.11.2013]. Dostupný na WWW: http://cs.wikipedia.org/wiki/Soubor:Iron_Maiden_-_bass_and_guitars_30nov2006.jpg (Iron </a:t>
            </a:r>
            <a:r>
              <a:rPr lang="cs-CZ" dirty="0" err="1"/>
              <a:t>Maiden</a:t>
            </a:r>
            <a:r>
              <a:rPr lang="cs-CZ" dirty="0"/>
              <a:t>)</a:t>
            </a:r>
          </a:p>
          <a:p>
            <a:pPr>
              <a:buFont typeface="Arial" pitchFamily="34" charset="0"/>
              <a:buChar char="•"/>
            </a:pPr>
            <a:r>
              <a:rPr lang="cs-CZ" dirty="0"/>
              <a:t>DNIK. </a:t>
            </a:r>
            <a:r>
              <a:rPr lang="cs-CZ" dirty="0" err="1"/>
              <a:t>Soubor:Public</a:t>
            </a:r>
            <a:r>
              <a:rPr lang="cs-CZ" dirty="0"/>
              <a:t> </a:t>
            </a:r>
            <a:r>
              <a:rPr lang="cs-CZ" dirty="0" err="1"/>
              <a:t>Enemy</a:t>
            </a:r>
            <a:r>
              <a:rPr lang="cs-CZ" dirty="0"/>
              <a:t> Zagreb 2006 (02).jpg [online]. [cit. 11.11.2013]. Dostupný na WWW: http://cs.wikipedia.org/wiki/Soubor:Public_Enemy_Zagreb_2006_(02).jpg  (Public </a:t>
            </a:r>
            <a:r>
              <a:rPr lang="cs-CZ" dirty="0" err="1"/>
              <a:t>Enemy</a:t>
            </a:r>
            <a:r>
              <a:rPr lang="cs-CZ" dirty="0"/>
              <a:t>)</a:t>
            </a:r>
          </a:p>
          <a:p>
            <a:pPr>
              <a:buFont typeface="Arial" pitchFamily="34" charset="0"/>
              <a:buChar char="•"/>
            </a:pPr>
            <a:r>
              <a:rPr lang="cs-CZ" dirty="0"/>
              <a:t>BEZ AUTORA. </a:t>
            </a:r>
            <a:r>
              <a:rPr lang="cs-CZ" dirty="0" err="1"/>
              <a:t>Soubor:Antisemitic</a:t>
            </a:r>
            <a:r>
              <a:rPr lang="cs-CZ" dirty="0"/>
              <a:t> </a:t>
            </a:r>
            <a:r>
              <a:rPr lang="cs-CZ" dirty="0" err="1"/>
              <a:t>caricature</a:t>
            </a:r>
            <a:r>
              <a:rPr lang="cs-CZ" dirty="0"/>
              <a:t> 1873.jpg [online]. [cit. 11.11.2013]. Dostupný na WWW: http://cs.wikipedia.org/wiki/Soubor:Antisemitic_caricature_1873.jpg  (Stereotyp Žida)</a:t>
            </a:r>
          </a:p>
          <a:p>
            <a:pPr>
              <a:buFont typeface="Arial" pitchFamily="34" charset="0"/>
              <a:buChar char="•"/>
            </a:pPr>
            <a:r>
              <a:rPr lang="cs-CZ" dirty="0"/>
              <a:t>BARTONÍČKOVÁ, Klára a kol. Občanský a společenskovědní základ. Přehled středoškolského učiva. Brno: </a:t>
            </a:r>
            <a:r>
              <a:rPr lang="cs-CZ" dirty="0" err="1"/>
              <a:t>Computer</a:t>
            </a:r>
            <a:r>
              <a:rPr lang="cs-CZ" dirty="0"/>
              <a:t> </a:t>
            </a:r>
            <a:r>
              <a:rPr lang="cs-CZ" dirty="0" err="1"/>
              <a:t>Press</a:t>
            </a:r>
            <a:r>
              <a:rPr lang="cs-CZ" dirty="0"/>
              <a:t>, a.s., 2011, ISBN 978-80-251-2631-8. </a:t>
            </a:r>
          </a:p>
          <a:p>
            <a:pPr>
              <a:buFont typeface="Arial" pitchFamily="34" charset="0"/>
              <a:buChar char="•"/>
            </a:pPr>
            <a:r>
              <a:rPr lang="cs-CZ" dirty="0"/>
              <a:t>EMMERT, František a kol. Odmaturuj ze společenských věd. Brno: DIDAKTIS, 2003, ISBN 80-86285-68-5. </a:t>
            </a:r>
          </a:p>
          <a:p>
            <a:pPr>
              <a:buFont typeface="Arial" pitchFamily="34" charset="0"/>
              <a:buChar char="•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48222957"/>
      </p:ext>
    </p:extLst>
  </p:cSld>
  <p:clrMapOvr>
    <a:masterClrMapping/>
  </p:clrMapOvr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projekt">
  <a:themeElements>
    <a:clrScheme name="Exekutivní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kutivní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kutivní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projekt">
  <a:themeElements>
    <a:clrScheme name="Exekutivní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kutivní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kutivní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338</TotalTime>
  <Words>1159</Words>
  <Application>Microsoft Office PowerPoint</Application>
  <PresentationFormat>Předvádění na obrazovce (4:3)</PresentationFormat>
  <Paragraphs>149</Paragraphs>
  <Slides>19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3</vt:i4>
      </vt:variant>
      <vt:variant>
        <vt:lpstr>Nadpisy snímků</vt:lpstr>
      </vt:variant>
      <vt:variant>
        <vt:i4>19</vt:i4>
      </vt:variant>
    </vt:vector>
  </HeadingPairs>
  <TitlesOfParts>
    <vt:vector size="22" baseType="lpstr">
      <vt:lpstr>Motiv systému Office</vt:lpstr>
      <vt:lpstr>projekt</vt:lpstr>
      <vt:lpstr>2_projekt</vt:lpstr>
      <vt:lpstr>Skupinová struktura společnosti</vt:lpstr>
      <vt:lpstr>ANOTACE</vt:lpstr>
      <vt:lpstr>Skupinová struktura společnosti</vt:lpstr>
      <vt:lpstr>Skupina</vt:lpstr>
      <vt:lpstr>Sociální agregát</vt:lpstr>
      <vt:lpstr>Dav</vt:lpstr>
      <vt:lpstr>Znaky davového chování</vt:lpstr>
      <vt:lpstr>Klasifikace davu  (podle povahy jednání – R. W. Brown)</vt:lpstr>
      <vt:lpstr>Klasifikace davu  (podle způsobu vzniku a vztahu ke společnosti – M. Petrusek)</vt:lpstr>
      <vt:lpstr>Klasifikace davu  (podle způsobu vzniku a vztahu ke společnosti – M. Petrusek)</vt:lpstr>
      <vt:lpstr>Znaky sociálních skupin  (existence přímé interakce)</vt:lpstr>
      <vt:lpstr>Znaky sociálních skupin  (existence přímé interakce)</vt:lpstr>
      <vt:lpstr>Znaky sociálních skupin  (existence přímé interakce)</vt:lpstr>
      <vt:lpstr>Dělení skupin</vt:lpstr>
      <vt:lpstr>Dělení skupin</vt:lpstr>
      <vt:lpstr>Dělení skupin</vt:lpstr>
      <vt:lpstr>Dělení skupin</vt:lpstr>
      <vt:lpstr>Prezentace aplikace PowerPoint</vt:lpstr>
      <vt:lpstr>Zdroje a literatura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Skupinová struktura společnosti</dc:title>
  <dc:creator>ve</dc:creator>
  <cp:lastModifiedBy>ve</cp:lastModifiedBy>
  <cp:revision>17</cp:revision>
  <dcterms:created xsi:type="dcterms:W3CDTF">2013-11-11T10:46:21Z</dcterms:created>
  <dcterms:modified xsi:type="dcterms:W3CDTF">2014-04-15T14:57:06Z</dcterms:modified>
</cp:coreProperties>
</file>