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3" r:id="rId4"/>
    <p:sldId id="267" r:id="rId5"/>
    <p:sldId id="256" r:id="rId6"/>
    <p:sldId id="261" r:id="rId7"/>
    <p:sldId id="260" r:id="rId8"/>
    <p:sldId id="257" r:id="rId9"/>
    <p:sldId id="262" r:id="rId10"/>
    <p:sldId id="258" r:id="rId11"/>
    <p:sldId id="25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094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310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6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908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324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628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61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068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823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201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412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1378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7501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4366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2570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650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272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288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8974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598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1628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7514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2224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2277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2734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6573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362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6110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966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5822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7792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0200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1485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8221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2096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7628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7205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5553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53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4F97B-E92F-4F9D-8435-61431E50F02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C4B19-6930-4F65-BC74-A9B5DD0F9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47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8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245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QpN_IvawW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riedrich_Schiller" TargetMode="External"/><Relationship Id="rId2" Type="http://schemas.openxmlformats.org/officeDocument/2006/relationships/hyperlink" Target="http://cs.wikipedia.org/wiki/%C3%93da_na_rados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avel_Eisner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Evropské symboly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smtClean="0"/>
              <a:t>Vladimír </a:t>
            </a:r>
            <a:r>
              <a:rPr lang="cs-CZ" sz="2800" dirty="0" err="1" smtClean="0"/>
              <a:t>Veleší</a:t>
            </a:r>
            <a:r>
              <a:rPr lang="cs-CZ" sz="2800" dirty="0" err="1" smtClean="0"/>
              <a:t>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4346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VY_32_INOVACE_6.SV.12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83223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se základními </a:t>
            </a:r>
            <a:r>
              <a:rPr lang="cs-CZ" sz="1100" dirty="0" smtClean="0">
                <a:solidFill>
                  <a:prstClr val="black"/>
                </a:solidFill>
              </a:rPr>
              <a:t>symboly Evropské unie, Rady Evropy a evropského integračního procesu. </a:t>
            </a:r>
            <a:r>
              <a:rPr lang="cs-CZ" sz="1100" dirty="0" smtClean="0">
                <a:solidFill>
                  <a:prstClr val="black"/>
                </a:solidFill>
              </a:rPr>
              <a:t>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24807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Evropské symboly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97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Motto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varietate</a:t>
            </a:r>
            <a:r>
              <a:rPr lang="cs-CZ" dirty="0" smtClean="0"/>
              <a:t> </a:t>
            </a:r>
            <a:r>
              <a:rPr lang="cs-CZ" dirty="0" err="1" smtClean="0"/>
              <a:t>concordia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Jednota v rozmanitosti </a:t>
            </a:r>
            <a:r>
              <a:rPr lang="cs-CZ" dirty="0" smtClean="0"/>
              <a:t>(Jednotnost v různorodosti)</a:t>
            </a:r>
          </a:p>
          <a:p>
            <a:r>
              <a:rPr lang="cs-CZ" dirty="0"/>
              <a:t>p</a:t>
            </a:r>
            <a:r>
              <a:rPr lang="cs-CZ" dirty="0" smtClean="0"/>
              <a:t>oprvé použito v roce 2000</a:t>
            </a:r>
          </a:p>
        </p:txBody>
      </p:sp>
    </p:spTree>
    <p:extLst>
      <p:ext uri="{BB962C8B-B14F-4D97-AF65-F5344CB8AC3E}">
        <p14:creationId xmlns:p14="http://schemas.microsoft.com/office/powerpoint/2010/main" val="787744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9. květen</a:t>
            </a:r>
          </a:p>
          <a:p>
            <a:r>
              <a:rPr lang="cs-CZ" dirty="0" smtClean="0"/>
              <a:t>připomínka 9. května 1950, kdy francouzský ministr zahraničních věcí </a:t>
            </a:r>
            <a:r>
              <a:rPr lang="cs-CZ" b="1" dirty="0" smtClean="0"/>
              <a:t>Robert </a:t>
            </a:r>
            <a:r>
              <a:rPr lang="cs-CZ" b="1" dirty="0" err="1" smtClean="0"/>
              <a:t>Schuman</a:t>
            </a:r>
            <a:r>
              <a:rPr lang="cs-CZ" b="1" dirty="0" smtClean="0"/>
              <a:t> </a:t>
            </a:r>
            <a:r>
              <a:rPr lang="cs-CZ" dirty="0" smtClean="0"/>
              <a:t>představil myšlenku mírové spolupráce ve Evropě; někdy též nazýván </a:t>
            </a:r>
            <a:r>
              <a:rPr lang="cs-CZ" dirty="0" err="1" smtClean="0"/>
              <a:t>Schumanův</a:t>
            </a:r>
            <a:r>
              <a:rPr lang="cs-CZ" dirty="0" smtClean="0"/>
              <a:t> den</a:t>
            </a:r>
          </a:p>
        </p:txBody>
      </p:sp>
    </p:spTree>
    <p:extLst>
      <p:ext uri="{BB962C8B-B14F-4D97-AF65-F5344CB8AC3E}">
        <p14:creationId xmlns:p14="http://schemas.microsoft.com/office/powerpoint/2010/main" val="2059887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ůvodně užívána Radou Evropy; symbolizovala celou Evropu (od roku 1955)</a:t>
            </a:r>
          </a:p>
          <a:p>
            <a:r>
              <a:rPr lang="cs-CZ" dirty="0"/>
              <a:t>s</a:t>
            </a:r>
            <a:r>
              <a:rPr lang="cs-CZ" dirty="0" smtClean="0"/>
              <a:t>ymbolem Evropského společenství od roku 1986</a:t>
            </a:r>
          </a:p>
          <a:p>
            <a:r>
              <a:rPr lang="cs-CZ" dirty="0"/>
              <a:t>v</a:t>
            </a:r>
            <a:r>
              <a:rPr lang="cs-CZ" dirty="0" smtClean="0"/>
              <a:t> současné době oficiálně v žádném dokumentu EU není deklarována (ani Lisabonská smlouva)</a:t>
            </a:r>
          </a:p>
          <a:p>
            <a:r>
              <a:rPr lang="cs-CZ" dirty="0" smtClean="0"/>
              <a:t>12 hvězd = symbol dokonalosti a úplnosti (12 izraelských kmenů, 12 znamení zvěrokruhu, 12 apoštolů; 12 měsíců v roce, 12 hvězd kolem hlavy Panny Marie – modrá barva je symbolem Panny Marie)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357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61" y="1556792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1236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Hymna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/>
              </a:rPr>
              <a:t>Óda na radost (Ode </a:t>
            </a:r>
            <a:r>
              <a:rPr lang="cs-CZ" b="1" dirty="0" err="1" smtClean="0">
                <a:solidFill>
                  <a:srgbClr val="FF0000"/>
                </a:solidFill>
                <a:effectLst/>
              </a:rPr>
              <a:t>an</a:t>
            </a:r>
            <a:r>
              <a:rPr lang="cs-CZ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/>
              </a:rPr>
              <a:t>die</a:t>
            </a:r>
            <a:r>
              <a:rPr lang="cs-CZ" b="1" dirty="0" smtClean="0">
                <a:solidFill>
                  <a:srgbClr val="FF0000"/>
                </a:solidFill>
                <a:effectLst/>
              </a:rPr>
              <a:t> Freude)</a:t>
            </a:r>
          </a:p>
          <a:p>
            <a:endParaRPr lang="cs-CZ" dirty="0" smtClean="0"/>
          </a:p>
          <a:p>
            <a:r>
              <a:rPr lang="cs-CZ" dirty="0" smtClean="0"/>
              <a:t>hudba Ludwig van Beethoven, slova Friedrich Schiller</a:t>
            </a:r>
          </a:p>
          <a:p>
            <a:r>
              <a:rPr lang="cs-CZ" dirty="0" smtClean="0">
                <a:effectLst/>
              </a:rPr>
              <a:t>1823</a:t>
            </a:r>
          </a:p>
          <a:p>
            <a:r>
              <a:rPr lang="cs-CZ" dirty="0"/>
              <a:t>z</a:t>
            </a:r>
            <a:r>
              <a:rPr lang="cs-CZ" dirty="0" smtClean="0"/>
              <a:t>ávěrečná věta Deváté symfonie</a:t>
            </a:r>
          </a:p>
          <a:p>
            <a:r>
              <a:rPr lang="cs-CZ" dirty="0"/>
              <a:t>h</a:t>
            </a:r>
            <a:r>
              <a:rPr lang="cs-CZ" dirty="0" smtClean="0">
                <a:effectLst/>
              </a:rPr>
              <a:t>ymna </a:t>
            </a:r>
            <a:r>
              <a:rPr lang="cs-CZ" dirty="0"/>
              <a:t>E</a:t>
            </a:r>
            <a:r>
              <a:rPr lang="cs-CZ" dirty="0" smtClean="0">
                <a:effectLst/>
              </a:rPr>
              <a:t>vropské unie a Rady Evropy (od roku 1985)</a:t>
            </a:r>
          </a:p>
          <a:p>
            <a:r>
              <a:rPr lang="cs-CZ" dirty="0"/>
              <a:t>s</a:t>
            </a:r>
            <a:r>
              <a:rPr lang="cs-CZ" dirty="0" smtClean="0"/>
              <a:t>ymbol sjednocené </a:t>
            </a:r>
            <a:r>
              <a:rPr lang="cs-CZ" dirty="0"/>
              <a:t>E</a:t>
            </a:r>
            <a:r>
              <a:rPr lang="cs-CZ" dirty="0" smtClean="0"/>
              <a:t>vropy</a:t>
            </a:r>
          </a:p>
          <a:p>
            <a:r>
              <a:rPr lang="cs-CZ" dirty="0"/>
              <a:t>p</a:t>
            </a:r>
            <a:r>
              <a:rPr lang="cs-CZ" dirty="0" smtClean="0">
                <a:effectLst/>
              </a:rPr>
              <a:t>oužívá se při slavnostních příležitostech – Den Evropy</a:t>
            </a:r>
          </a:p>
          <a:p>
            <a:r>
              <a:rPr lang="cs-CZ" dirty="0" smtClean="0">
                <a:hlinkClick r:id="rId2"/>
              </a:rPr>
              <a:t>http://www.youtube.com/watch?v=AQpN_IvawWg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909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Hymna EU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198073"/>
              </p:ext>
            </p:extLst>
          </p:nvPr>
        </p:nvGraphicFramePr>
        <p:xfrm>
          <a:off x="457200" y="2278221"/>
          <a:ext cx="8229600" cy="316992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0">
                <a:tc>
                  <a:txBody>
                    <a:bodyPr/>
                    <a:lstStyle/>
                    <a:p>
                      <a:r>
                        <a:rPr lang="de-DE" b="1" dirty="0">
                          <a:hlinkClick r:id="rId2" tooltip="Óda na radost"/>
                        </a:rPr>
                        <a:t>An die </a:t>
                      </a:r>
                      <a:r>
                        <a:rPr lang="de-DE" b="1" dirty="0" smtClean="0">
                          <a:hlinkClick r:id="rId2" tooltip="Óda na radost"/>
                        </a:rPr>
                        <a:t>Freude</a:t>
                      </a:r>
                      <a:r>
                        <a:rPr lang="cs-CZ" b="1" dirty="0" smtClean="0"/>
                        <a:t> </a:t>
                      </a:r>
                      <a:r>
                        <a:rPr lang="de-DE" i="1" dirty="0" err="1" smtClean="0"/>
                        <a:t>německý</a:t>
                      </a:r>
                      <a:r>
                        <a:rPr lang="de-DE" i="1" dirty="0" smtClean="0"/>
                        <a:t> </a:t>
                      </a:r>
                      <a:r>
                        <a:rPr lang="de-DE" i="1" dirty="0" err="1"/>
                        <a:t>text</a:t>
                      </a:r>
                      <a:r>
                        <a:rPr lang="de-DE" i="1" dirty="0"/>
                        <a:t> </a:t>
                      </a:r>
                      <a:r>
                        <a:rPr lang="de-DE" i="1" dirty="0" err="1">
                          <a:hlinkClick r:id="rId3" tooltip="Friedrich Schiller"/>
                        </a:rPr>
                        <a:t>Friedricha</a:t>
                      </a:r>
                      <a:r>
                        <a:rPr lang="de-DE" i="1" dirty="0">
                          <a:hlinkClick r:id="rId3" tooltip="Friedrich Schiller"/>
                        </a:rPr>
                        <a:t> </a:t>
                      </a:r>
                      <a:r>
                        <a:rPr lang="de-DE" i="1" dirty="0" err="1" smtClean="0">
                          <a:hlinkClick r:id="rId3" tooltip="Friedrich Schiller"/>
                        </a:rPr>
                        <a:t>Schillera</a:t>
                      </a:r>
                      <a:endParaRPr lang="cs-CZ" i="1" dirty="0" smtClean="0"/>
                    </a:p>
                    <a:p>
                      <a:r>
                        <a:rPr lang="de-DE" dirty="0" smtClean="0"/>
                        <a:t>Freude</a:t>
                      </a:r>
                      <a:r>
                        <a:rPr lang="de-DE" dirty="0"/>
                        <a:t>, schöner Götterfunken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Tochter </a:t>
                      </a:r>
                      <a:r>
                        <a:rPr lang="de-DE" dirty="0"/>
                        <a:t>aus Elysium</a:t>
                      </a:r>
                      <a:r>
                        <a:rPr lang="de-DE" dirty="0" smtClean="0"/>
                        <a:t>!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Wir </a:t>
                      </a:r>
                      <a:r>
                        <a:rPr lang="de-DE" dirty="0"/>
                        <a:t>betreten feuertrunken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Himmlische</a:t>
                      </a:r>
                      <a:r>
                        <a:rPr lang="de-DE" dirty="0"/>
                        <a:t>, Dein </a:t>
                      </a:r>
                      <a:r>
                        <a:rPr lang="de-DE" dirty="0" smtClean="0"/>
                        <a:t>Heiligtum.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Deine </a:t>
                      </a:r>
                      <a:r>
                        <a:rPr lang="de-DE" dirty="0"/>
                        <a:t>Zauber binden wieder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Was </a:t>
                      </a:r>
                      <a:r>
                        <a:rPr lang="de-DE" dirty="0"/>
                        <a:t>die Mode streng geteilt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Alle </a:t>
                      </a:r>
                      <a:r>
                        <a:rPr lang="de-DE" dirty="0"/>
                        <a:t>Menschen werden Brüder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Wo </a:t>
                      </a:r>
                      <a:r>
                        <a:rPr lang="de-DE" dirty="0"/>
                        <a:t>Dein sanfter Flügel weilt</a:t>
                      </a:r>
                      <a:r>
                        <a:rPr lang="de-DE" dirty="0" smtClean="0"/>
                        <a:t>.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Wem </a:t>
                      </a:r>
                      <a:r>
                        <a:rPr lang="de-DE" dirty="0"/>
                        <a:t>der </a:t>
                      </a:r>
                      <a:r>
                        <a:rPr lang="de-DE" dirty="0" err="1" smtClean="0"/>
                        <a:t>grosse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 </a:t>
                      </a:r>
                      <a:r>
                        <a:rPr lang="de-DE" dirty="0"/>
                        <a:t>Wurf gelungen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Eines </a:t>
                      </a:r>
                      <a:r>
                        <a:rPr lang="de-DE" dirty="0"/>
                        <a:t>Freundes Freund zu sein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Wer </a:t>
                      </a:r>
                      <a:r>
                        <a:rPr lang="de-DE" dirty="0"/>
                        <a:t>ein holdes Weib errungen</a:t>
                      </a:r>
                      <a:r>
                        <a:rPr lang="de-DE" dirty="0" smtClean="0"/>
                        <a:t>,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Mische </a:t>
                      </a:r>
                      <a:r>
                        <a:rPr lang="de-DE" dirty="0"/>
                        <a:t>seinen Jubel ein!</a:t>
                      </a:r>
                    </a:p>
                  </a:txBody>
                  <a:tcPr marL="76200" marR="76200" marT="76200" marB="762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/>
                        <a:t>Óda na </a:t>
                      </a:r>
                      <a:r>
                        <a:rPr lang="cs-CZ" b="1" dirty="0" smtClean="0"/>
                        <a:t>radost </a:t>
                      </a:r>
                      <a:r>
                        <a:rPr lang="cs-CZ" i="1" dirty="0" smtClean="0"/>
                        <a:t>do </a:t>
                      </a:r>
                      <a:r>
                        <a:rPr lang="cs-CZ" i="1" dirty="0"/>
                        <a:t>češtiny přeložil </a:t>
                      </a:r>
                      <a:r>
                        <a:rPr lang="cs-CZ" i="1" dirty="0">
                          <a:hlinkClick r:id="rId4" tooltip="Pavel Eisner"/>
                        </a:rPr>
                        <a:t>Pavel </a:t>
                      </a:r>
                      <a:r>
                        <a:rPr lang="cs-CZ" i="1" dirty="0" smtClean="0">
                          <a:hlinkClick r:id="rId4" tooltip="Pavel Eisner"/>
                        </a:rPr>
                        <a:t>Eisner</a:t>
                      </a:r>
                      <a:endParaRPr lang="cs-CZ" i="1" dirty="0" smtClean="0"/>
                    </a:p>
                    <a:p>
                      <a:r>
                        <a:rPr lang="cs-CZ" dirty="0" smtClean="0"/>
                        <a:t>Radosti</a:t>
                      </a:r>
                      <a:r>
                        <a:rPr lang="cs-CZ" dirty="0"/>
                        <a:t>, ty jiskro </a:t>
                      </a:r>
                      <a:r>
                        <a:rPr lang="cs-CZ" dirty="0" smtClean="0"/>
                        <a:t>Boží, dcero</a:t>
                      </a:r>
                      <a:r>
                        <a:rPr lang="cs-CZ" dirty="0"/>
                        <a:t>, již nám ráj dal sám</a:t>
                      </a:r>
                      <a:r>
                        <a:rPr lang="cs-CZ" dirty="0" smtClean="0"/>
                        <a:t>! Srdce </a:t>
                      </a:r>
                      <a:r>
                        <a:rPr lang="cs-CZ" dirty="0"/>
                        <a:t>vzňaté žárem touží</a:t>
                      </a:r>
                      <a:r>
                        <a:rPr lang="cs-CZ" dirty="0" smtClean="0"/>
                        <a:t>, nebeský </a:t>
                      </a:r>
                      <a:r>
                        <a:rPr lang="cs-CZ" dirty="0"/>
                        <a:t>tvůj krásy chrám</a:t>
                      </a:r>
                      <a:r>
                        <a:rPr lang="cs-CZ" dirty="0" smtClean="0"/>
                        <a:t>. Kouzlo </a:t>
                      </a:r>
                      <a:r>
                        <a:rPr lang="cs-CZ" dirty="0"/>
                        <a:t>tvé teď opět </a:t>
                      </a:r>
                      <a:r>
                        <a:rPr lang="cs-CZ" dirty="0" err="1"/>
                        <a:t>víže</a:t>
                      </a:r>
                      <a:r>
                        <a:rPr lang="cs-CZ" dirty="0" smtClean="0"/>
                        <a:t>, co </a:t>
                      </a:r>
                      <a:r>
                        <a:rPr lang="cs-CZ" dirty="0"/>
                        <a:t>kdy čas tak dělil rád</a:t>
                      </a:r>
                      <a:r>
                        <a:rPr lang="cs-CZ" dirty="0" smtClean="0"/>
                        <a:t>, zástup </a:t>
                      </a:r>
                      <a:r>
                        <a:rPr lang="cs-CZ" dirty="0"/>
                        <a:t>lidstva sbratřen </a:t>
                      </a:r>
                      <a:r>
                        <a:rPr lang="cs-CZ" dirty="0" smtClean="0"/>
                        <a:t>blíže cítí </a:t>
                      </a:r>
                      <a:r>
                        <a:rPr lang="cs-CZ" dirty="0"/>
                        <a:t>van tvých křídel vát</a:t>
                      </a:r>
                      <a:r>
                        <a:rPr lang="cs-CZ" dirty="0" smtClean="0"/>
                        <a:t>. Komu </a:t>
                      </a:r>
                      <a:r>
                        <a:rPr lang="cs-CZ" dirty="0"/>
                        <a:t>štěstí v žití přálo</a:t>
                      </a:r>
                      <a:r>
                        <a:rPr lang="cs-CZ" dirty="0" smtClean="0"/>
                        <a:t>, v </a:t>
                      </a:r>
                      <a:r>
                        <a:rPr lang="cs-CZ" dirty="0"/>
                        <a:t>příteli svůj štít že máš</a:t>
                      </a:r>
                      <a:r>
                        <a:rPr lang="cs-CZ" dirty="0" smtClean="0"/>
                        <a:t>, komu </a:t>
                      </a:r>
                      <a:r>
                        <a:rPr lang="cs-CZ" dirty="0"/>
                        <a:t>vnadnou ženu dalo</a:t>
                      </a:r>
                      <a:r>
                        <a:rPr lang="cs-CZ" dirty="0" smtClean="0"/>
                        <a:t>, mísit </a:t>
                      </a:r>
                      <a:r>
                        <a:rPr lang="cs-CZ" dirty="0"/>
                        <a:t>pojď se v jásot náš!</a:t>
                      </a:r>
                    </a:p>
                  </a:txBody>
                  <a:tcPr marL="76200" marR="76200" marT="76200" marB="762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1898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USER:VERDY P, USER:-XFI-, USER:PADDU, USER:NIGHTSTALLION, USER:FUNAKOSHI, USER:JELTZ, USER:DBENBENN, USER:ZSCOUT370. </a:t>
            </a:r>
            <a:r>
              <a:rPr lang="cs-CZ" i="1" dirty="0" err="1"/>
              <a:t>Soubor:Flag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</a:t>
            </a:r>
            <a:r>
              <a:rPr lang="cs-CZ" i="1" dirty="0" err="1"/>
              <a:t>Europe.svg</a:t>
            </a:r>
            <a:r>
              <a:rPr lang="cs-CZ" dirty="0"/>
              <a:t> [online]. [cit. 20.5.2013]. Dostupný na WWW: http://cs.wikipedia.org/wiki/Soubor:Flag_of_Europe.svg </a:t>
            </a:r>
          </a:p>
        </p:txBody>
      </p:sp>
    </p:spTree>
    <p:extLst>
      <p:ext uri="{BB962C8B-B14F-4D97-AF65-F5344CB8AC3E}">
        <p14:creationId xmlns:p14="http://schemas.microsoft.com/office/powerpoint/2010/main" val="255744732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421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projekt</vt:lpstr>
      <vt:lpstr>1_projekt</vt:lpstr>
      <vt:lpstr>Evropské symboly</vt:lpstr>
      <vt:lpstr>ANOTACE</vt:lpstr>
      <vt:lpstr>Evropské symboly</vt:lpstr>
      <vt:lpstr>Motto EU</vt:lpstr>
      <vt:lpstr>Den Evropy</vt:lpstr>
      <vt:lpstr>Vlajka EU</vt:lpstr>
      <vt:lpstr>Vlajka EU</vt:lpstr>
      <vt:lpstr>Hymna EU</vt:lpstr>
      <vt:lpstr>Hymna EU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Evropské symboly</dc:title>
  <dc:creator>ve</dc:creator>
  <cp:lastModifiedBy>ve</cp:lastModifiedBy>
  <cp:revision>7</cp:revision>
  <dcterms:created xsi:type="dcterms:W3CDTF">2013-05-15T14:29:04Z</dcterms:created>
  <dcterms:modified xsi:type="dcterms:W3CDTF">2013-05-31T10:31:08Z</dcterms:modified>
</cp:coreProperties>
</file>