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66" r:id="rId2"/>
    <p:sldId id="262" r:id="rId3"/>
    <p:sldId id="265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FED02-4EF3-4F97-996F-74296743371D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5A334-A7AA-4429-ADBD-4E4A6B17E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660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Metodický komentář</a:t>
            </a:r>
          </a:p>
          <a:p>
            <a:r>
              <a:rPr lang="cs-CZ" dirty="0" smtClean="0"/>
              <a:t>Prezentace slouží k procvičování</a:t>
            </a:r>
            <a:r>
              <a:rPr lang="cs-CZ" baseline="0" dirty="0" smtClean="0"/>
              <a:t> čtení slabik a rozvíjí slovní zásobu. Žáci mohou procvičovat čtení společně prostřednictvím interaktivní tabule nebo individuálně na počítačích. </a:t>
            </a:r>
          </a:p>
          <a:p>
            <a:r>
              <a:rPr lang="cs-CZ" baseline="0" dirty="0" smtClean="0"/>
              <a:t>Žáci nejprve přečtou slabiky, které se postupně objevují. Potom ke slabikám přiřazují obrázky. K ověření správnosti slouží animace – správný obrázek po kliknutí připluje ke slabice.</a:t>
            </a:r>
          </a:p>
          <a:p>
            <a:r>
              <a:rPr lang="cs-CZ" baseline="0" dirty="0" smtClean="0"/>
              <a:t>Po nácviku následuje pracovní list, který žáci vyplňují samostatně písemně. </a:t>
            </a:r>
            <a:r>
              <a:rPr lang="cs-CZ" baseline="0" smtClean="0"/>
              <a:t>Slouží jako zpětná vazba pochopení učiva.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5A334-A7AA-4429-ADBD-4E4A6B17E94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61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72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37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076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37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74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648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671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763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246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970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29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537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jpeg"/><Relationship Id="rId4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gif"/><Relationship Id="rId7" Type="http://schemas.openxmlformats.org/officeDocument/2006/relationships/image" Target="../media/image30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308795"/>
              </p:ext>
            </p:extLst>
          </p:nvPr>
        </p:nvGraphicFramePr>
        <p:xfrm>
          <a:off x="1043608" y="980728"/>
          <a:ext cx="7021830" cy="3291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520950"/>
                <a:gridCol w="450088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Mgr. Marie Hanzlíková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Datum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 </a:t>
                      </a:r>
                      <a:r>
                        <a:rPr lang="cs-CZ" sz="2400" dirty="0" smtClean="0">
                          <a:effectLst/>
                        </a:rPr>
                        <a:t>20.10.2011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smtClean="0">
                          <a:effectLst/>
                        </a:rPr>
                        <a:t>VY_32_INOVACE_08_Český </a:t>
                      </a:r>
                      <a:r>
                        <a:rPr lang="cs-CZ" sz="2400" kern="1200">
                          <a:effectLst/>
                        </a:rPr>
                        <a:t>jazyk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Slabiky a slova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Ročník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1.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Číslo projektu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CZ.1.07/1.4.00/21.0835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5" name="Picture 1" descr="C:\Users\Marie\Pictures\Obrázky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013176"/>
            <a:ext cx="571500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96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SLABIKY A SLOVA</a:t>
            </a:r>
            <a:endParaRPr lang="cs-CZ" sz="8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3516251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  KA  KY   KŮ   KÉ   KÝ  KÁ  KU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853" y="5373216"/>
            <a:ext cx="5714286" cy="12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0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9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</a:p>
          <a:p>
            <a:pPr algn="just"/>
            <a:r>
              <a:rPr lang="cs-CZ" sz="2000" b="1" dirty="0" smtClean="0">
                <a:solidFill>
                  <a:prstClr val="black"/>
                </a:solidFill>
              </a:rPr>
              <a:t>Prezentace </a:t>
            </a:r>
            <a:r>
              <a:rPr lang="cs-CZ" sz="2000" b="1" dirty="0">
                <a:solidFill>
                  <a:prstClr val="black"/>
                </a:solidFill>
              </a:rPr>
              <a:t>slouží k procvičování čtení slabik a rozvíjí slovní zásobu. </a:t>
            </a:r>
            <a:endParaRPr lang="cs-CZ" sz="2000" b="1" dirty="0" smtClean="0">
              <a:solidFill>
                <a:prstClr val="black"/>
              </a:solidFill>
            </a:endParaRPr>
          </a:p>
          <a:p>
            <a:pPr algn="just"/>
            <a:endParaRPr lang="cs-CZ" sz="2000" b="1" dirty="0">
              <a:solidFill>
                <a:prstClr val="black"/>
              </a:solidFill>
            </a:endParaRPr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komentář</a:t>
            </a:r>
          </a:p>
          <a:p>
            <a:pPr algn="just"/>
            <a:r>
              <a:rPr lang="cs-CZ" sz="2000" b="1" dirty="0" smtClean="0">
                <a:solidFill>
                  <a:prstClr val="black"/>
                </a:solidFill>
              </a:rPr>
              <a:t>Žáci </a:t>
            </a:r>
            <a:r>
              <a:rPr lang="cs-CZ" sz="2000" b="1" dirty="0">
                <a:solidFill>
                  <a:prstClr val="black"/>
                </a:solidFill>
              </a:rPr>
              <a:t>mohou procvičovat čtení společně prostřednictvím interaktivní tabule nebo individuálně na počítačích. </a:t>
            </a:r>
          </a:p>
          <a:p>
            <a:pPr algn="just"/>
            <a:r>
              <a:rPr lang="cs-CZ" sz="2000" b="1" dirty="0">
                <a:solidFill>
                  <a:prstClr val="black"/>
                </a:solidFill>
              </a:rPr>
              <a:t>Žáci nejprve přečtou slabiky, které se postupně objevují. </a:t>
            </a:r>
            <a:r>
              <a:rPr lang="cs-CZ" sz="2000" b="1" dirty="0" smtClean="0">
                <a:solidFill>
                  <a:prstClr val="black"/>
                </a:solidFill>
              </a:rPr>
              <a:t>Potom </a:t>
            </a:r>
            <a:r>
              <a:rPr lang="cs-CZ" sz="2000" b="1" dirty="0">
                <a:solidFill>
                  <a:prstClr val="black"/>
                </a:solidFill>
              </a:rPr>
              <a:t>ke slabikám přiřazují obrázky. </a:t>
            </a:r>
            <a:endParaRPr lang="cs-CZ" sz="2000" b="1" dirty="0" smtClean="0">
              <a:solidFill>
                <a:prstClr val="black"/>
              </a:solidFill>
            </a:endParaRPr>
          </a:p>
          <a:p>
            <a:pPr algn="just"/>
            <a:r>
              <a:rPr lang="cs-CZ" sz="2000" b="1" dirty="0" smtClean="0">
                <a:solidFill>
                  <a:prstClr val="black"/>
                </a:solidFill>
              </a:rPr>
              <a:t>K </a:t>
            </a:r>
            <a:r>
              <a:rPr lang="cs-CZ" sz="2000" b="1" dirty="0">
                <a:solidFill>
                  <a:prstClr val="black"/>
                </a:solidFill>
              </a:rPr>
              <a:t>ověření správnosti slouží animace – správný obrázek po kliknutí připluje ke slabice.</a:t>
            </a:r>
          </a:p>
          <a:p>
            <a:pPr algn="just"/>
            <a:r>
              <a:rPr lang="cs-CZ" sz="2000" b="1" dirty="0">
                <a:solidFill>
                  <a:prstClr val="black"/>
                </a:solidFill>
              </a:rPr>
              <a:t>Po nácviku následuje pracovní list, který žáci vyplňují samostatně písemně. Slouží jako zpětná vazba pochopení učiva</a:t>
            </a:r>
            <a:r>
              <a:rPr lang="cs-CZ" sz="2000" b="1" dirty="0" smtClean="0">
                <a:solidFill>
                  <a:prstClr val="black"/>
                </a:solidFill>
              </a:rPr>
              <a:t>.</a:t>
            </a:r>
          </a:p>
          <a:p>
            <a:pPr algn="just"/>
            <a:endParaRPr lang="cs-CZ" sz="2000" b="1" dirty="0">
              <a:solidFill>
                <a:prstClr val="black"/>
              </a:solidFill>
            </a:endParaRPr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</a:p>
          <a:p>
            <a:pPr algn="just"/>
            <a:r>
              <a:rPr lang="cs-CZ" sz="2000" b="1" dirty="0">
                <a:solidFill>
                  <a:prstClr val="black"/>
                </a:solidFill>
              </a:rPr>
              <a:t>http://office.microsoft.com/cs-cz/images</a:t>
            </a:r>
            <a:r>
              <a:rPr lang="cs-CZ" sz="2000" b="1" dirty="0" smtClean="0">
                <a:solidFill>
                  <a:prstClr val="black"/>
                </a:solidFill>
              </a:rPr>
              <a:t>/</a:t>
            </a:r>
            <a:endParaRPr lang="cs-CZ" sz="2000" b="1" dirty="0">
              <a:solidFill>
                <a:prstClr val="black"/>
              </a:solidFill>
            </a:endParaRPr>
          </a:p>
          <a:p>
            <a:pPr algn="just"/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6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6064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KÁ</a:t>
            </a:r>
            <a:endParaRPr lang="cs-CZ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271989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35896" y="23890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KED</a:t>
            </a:r>
            <a:endParaRPr lang="cs-CZ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77710" y="23890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</a:t>
            </a:r>
            <a:endParaRPr lang="cs-CZ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40352" y="228102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</a:rPr>
              <a:t>KY</a:t>
            </a:r>
            <a:endParaRPr lang="cs-CZ" sz="5400" b="1" dirty="0">
              <a:solidFill>
                <a:srgbClr val="FF0066"/>
              </a:solidFill>
            </a:endParaRPr>
          </a:p>
        </p:txBody>
      </p:sp>
      <p:pic>
        <p:nvPicPr>
          <p:cNvPr id="8" name="Picture 2" descr="C:\Users\Marie\AppData\Local\Microsoft\Windows\Temporary Internet Files\Content.IE5\PKEGPTGN\MC9002932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508" y="5013175"/>
            <a:ext cx="1127708" cy="127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Marie\AppData\Local\Microsoft\Windows\Temporary Internet Files\Content.IE5\KBNGTZ2E\MC90044145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1" y="5126531"/>
            <a:ext cx="1731469" cy="173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J36CZ5WD\MC9002159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391" y="4756454"/>
            <a:ext cx="1867607" cy="171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Marie\AppData\Local\Microsoft\Windows\Temporary Internet Files\Content.IE5\5313DIH9\MC900441306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182" y="3786784"/>
            <a:ext cx="2719611" cy="271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Marie\AppData\Local\Microsoft\Windows\Temporary Internet Files\Content.IE5\7MFAYTQF\MC90033138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509120"/>
            <a:ext cx="1360487" cy="179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arie\AppData\Local\Microsoft\Windows\Temporary Internet Files\Content.IE5\M0P168UC\MC90043756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038" y="3175000"/>
            <a:ext cx="1879600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70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56042 -0.5236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21" y="-2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022E-16 L -0.56579 -0.4761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99" y="-2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15399 -0.4562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91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0.5868 -0.5310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0" y="-2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0.38976 -0.4289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1905" y="311250"/>
            <a:ext cx="1415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320318"/>
            <a:ext cx="1311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350294"/>
            <a:ext cx="1574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345430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</a:t>
            </a:r>
            <a:endParaRPr lang="cs-CZ" sz="5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96336" y="332894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KŮ</a:t>
            </a:r>
            <a:endParaRPr lang="cs-CZ" sz="5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Marie\AppData\Local\Microsoft\Windows\Temporary Internet Files\Content.IE5\PKEGPTGN\MC9002972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112" y="5200581"/>
            <a:ext cx="177800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Marie\AppData\Local\Microsoft\Windows\Temporary Internet Files\Content.IE5\KBNGTZ2E\MP90018065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666" y="4407563"/>
            <a:ext cx="1103025" cy="17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Marie\AppData\Local\Microsoft\Windows\Temporary Internet Files\Content.IE5\XCCF6JAA\MP90042314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38" y="4874302"/>
            <a:ext cx="1305225" cy="160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ie\AppData\Local\Microsoft\Windows\Temporary Internet Files\Content.IE5\PKEGPTGN\MP9003867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222" y="5092368"/>
            <a:ext cx="1642836" cy="117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Marie\AppData\Local\Microsoft\Windows\Temporary Internet Files\Content.IE5\XCCF6JAA\MP90043271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37059"/>
            <a:ext cx="1317159" cy="175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Marie\AppData\Local\Microsoft\Windows\Temporary Internet Files\Content.IE5\B8Z0T0PI\MC90043248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5" y="3819525"/>
            <a:ext cx="19812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01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-0.39896 -0.5030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48" y="-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-0.61511 -0.4379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64" y="-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-0.26892 -0.4324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-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0.39635 -0.475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-2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77951 -0.4916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76" y="-2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9824" y="34659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08745" y="361028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067944" y="447055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</a:t>
            </a:r>
            <a:endParaRPr lang="cs-CZ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447055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140" y="361028"/>
            <a:ext cx="1468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</a:t>
            </a:r>
            <a:endParaRPr lang="cs-CZ" sz="5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C:\Users\Marie\AppData\Local\Microsoft\Windows\Temporary Internet Files\Content.IE5\7MFAYTQF\MP9004387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595" y="4774262"/>
            <a:ext cx="1325469" cy="198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ie\AppData\Local\Microsoft\Windows\Temporary Internet Files\Content.IE5\M0P168UC\MC9001986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5013602"/>
            <a:ext cx="1440160" cy="118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Marie\AppData\Local\Microsoft\Windows\Temporary Internet Files\Content.IE5\J36CZ5WD\MC9001134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41" y="4806984"/>
            <a:ext cx="864500" cy="17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Marie\AppData\Local\Microsoft\Windows\Temporary Internet Files\Content.IE5\M0P168UC\MC9004134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22686"/>
            <a:ext cx="1584387" cy="119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Marie\AppData\Local\Microsoft\Windows\Temporary Internet Files\Content.IE5\J36CZ5WD\MP90039927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436" y="5445224"/>
            <a:ext cx="1455521" cy="11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rie\AppData\Local\Microsoft\Windows\Temporary Internet Files\Content.IE5\B8Z0T0PI\MC90043437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039" y="3645024"/>
            <a:ext cx="1797050" cy="167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5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-0.3684 -0.4979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20" y="-2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36215 -0.4851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08" y="-2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41754 -0.4976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8" y="-2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0.42518 -0.4981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50" y="-2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0059 -0.558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2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1316" y="501845"/>
            <a:ext cx="14083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KÁ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27052" y="468522"/>
            <a:ext cx="15488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444487" y="383258"/>
            <a:ext cx="14287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endParaRPr lang="cs-CZ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86447" y="368071"/>
            <a:ext cx="1523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KOU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28940" y="445880"/>
            <a:ext cx="1590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C:\Users\Marie\AppData\Local\Microsoft\Windows\Temporary Internet Files\Content.IE5\7MFAYTQF\MC9003914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658" y="5174187"/>
            <a:ext cx="1490747" cy="137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30" y="5049800"/>
            <a:ext cx="1408308" cy="1290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arie\AppData\Local\Microsoft\Windows\Temporary Internet Files\Content.IE5\5313DIH9\MP90017541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174187"/>
            <a:ext cx="1611144" cy="106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Marie\AppData\Local\Microsoft\Windows\Temporary Internet Files\Content.IE5\PKEGPTGN\MC9003910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935" y="5053022"/>
            <a:ext cx="1869901" cy="130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Marie\AppData\Local\Microsoft\Windows\Temporary Internet Files\Content.IE5\M0P168UC\MC9002808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530" y="4732302"/>
            <a:ext cx="1200273" cy="160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Marie\AppData\Local\Microsoft\Windows\Temporary Internet Files\Content.IE5\J36CZ5WD\MC900440452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7" y="3707666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79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78594 -0.4372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06" y="-2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17587 -0.4668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5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23385 -0.4331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01" y="-2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0.20347 -0.4895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-2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0.60313 -0.4803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56" y="-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97291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KOU</a:t>
            </a:r>
            <a:endParaRPr lang="cs-CZ" sz="6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500002"/>
            <a:ext cx="115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71641" y="500002"/>
            <a:ext cx="115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41736" y="484675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</a:t>
            </a:r>
            <a:endParaRPr lang="cs-CZ" sz="6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64288" y="500002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</a:t>
            </a:r>
            <a:endParaRPr lang="cs-CZ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C:\Users\Marie\AppData\Local\Microsoft\Windows\Temporary Internet Files\Content.IE5\XCCF6JAA\MM90028363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7232"/>
            <a:ext cx="1676574" cy="109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rie\AppData\Local\Microsoft\Windows\Temporary Internet Files\Content.IE5\7MFAYTQF\MC9002159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179" y="5691184"/>
            <a:ext cx="2298401" cy="115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Marie\AppData\Local\Microsoft\Windows\Temporary Internet Files\Content.IE5\M0P168UC\MC90023272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736" y="5517232"/>
            <a:ext cx="1258326" cy="1283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Marie\AppData\Local\Microsoft\Windows\Temporary Internet Files\Content.IE5\J36CZ5WD\MC9002376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225" y="4909191"/>
            <a:ext cx="1618663" cy="180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Marie\AppData\Local\Microsoft\Windows\Temporary Internet Files\Content.IE5\KBNGTZ2E\MC9003101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287366"/>
            <a:ext cx="1860804" cy="13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Marie\AppData\Local\Microsoft\Windows\Temporary Internet Files\Content.IE5\5313DIH9\MC9004398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838" y="3985616"/>
            <a:ext cx="20701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38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36944 -0.5356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72" y="-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03333 -0.5361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-2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20156 -0.5449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-2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19288 -0.571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53" y="-2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80208 -0.5312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4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225</Words>
  <Application>Microsoft Office PowerPoint</Application>
  <PresentationFormat>Předvádění na obrazovce (4:3)</PresentationFormat>
  <Paragraphs>57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41</cp:revision>
  <dcterms:created xsi:type="dcterms:W3CDTF">2012-03-01T05:56:42Z</dcterms:created>
  <dcterms:modified xsi:type="dcterms:W3CDTF">2012-04-06T18:20:15Z</dcterms:modified>
</cp:coreProperties>
</file>