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257" r:id="rId2"/>
    <p:sldId id="258" r:id="rId3"/>
    <p:sldId id="263" r:id="rId4"/>
    <p:sldId id="262" r:id="rId5"/>
    <p:sldId id="295" r:id="rId6"/>
    <p:sldId id="296" r:id="rId7"/>
    <p:sldId id="297" r:id="rId8"/>
    <p:sldId id="298" r:id="rId9"/>
    <p:sldId id="299" r:id="rId10"/>
    <p:sldId id="300" r:id="rId11"/>
    <p:sldId id="268" r:id="rId12"/>
    <p:sldId id="301" r:id="rId13"/>
    <p:sldId id="302" r:id="rId14"/>
    <p:sldId id="303" r:id="rId15"/>
    <p:sldId id="304" r:id="rId16"/>
    <p:sldId id="305" r:id="rId17"/>
    <p:sldId id="269" r:id="rId18"/>
    <p:sldId id="306" r:id="rId19"/>
    <p:sldId id="307" r:id="rId20"/>
    <p:sldId id="308" r:id="rId21"/>
    <p:sldId id="273" r:id="rId22"/>
    <p:sldId id="309" r:id="rId23"/>
    <p:sldId id="310" r:id="rId24"/>
    <p:sldId id="311" r:id="rId25"/>
    <p:sldId id="312" r:id="rId26"/>
    <p:sldId id="285" r:id="rId27"/>
    <p:sldId id="313" r:id="rId28"/>
    <p:sldId id="314" r:id="rId29"/>
    <p:sldId id="315" r:id="rId30"/>
    <p:sldId id="316" r:id="rId31"/>
    <p:sldId id="317" r:id="rId32"/>
    <p:sldId id="318" r:id="rId33"/>
    <p:sldId id="319" r:id="rId34"/>
    <p:sldId id="320" r:id="rId35"/>
    <p:sldId id="321" r:id="rId36"/>
    <p:sldId id="322" r:id="rId37"/>
    <p:sldId id="259" r:id="rId38"/>
    <p:sldId id="260" r:id="rId39"/>
    <p:sldId id="290" r:id="rId40"/>
    <p:sldId id="291" r:id="rId41"/>
    <p:sldId id="292" r:id="rId42"/>
    <p:sldId id="293" r:id="rId43"/>
    <p:sldId id="294" r:id="rId44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F95421F-0CCE-43F7-934E-CD88E765265C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96D1C99-96E9-43AC-926B-BAAC8EE307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344914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6D1C99-96E9-43AC-926B-BAAC8EE3070F}" type="slidenum">
              <a:rPr lang="cs-CZ" smtClean="0"/>
              <a:pPr>
                <a:defRPr/>
              </a:pPr>
              <a:t>22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026832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6D1C99-96E9-43AC-926B-BAAC8EE3070F}" type="slidenum">
              <a:rPr lang="cs-CZ" smtClean="0"/>
              <a:pPr>
                <a:defRPr/>
              </a:pPr>
              <a:t>23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752354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6D1C99-96E9-43AC-926B-BAAC8EE3070F}" type="slidenum">
              <a:rPr lang="cs-CZ" smtClean="0"/>
              <a:pPr>
                <a:defRPr/>
              </a:pPr>
              <a:t>24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576164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6D1C99-96E9-43AC-926B-BAAC8EE3070F}" type="slidenum">
              <a:rPr lang="cs-CZ" smtClean="0"/>
              <a:pPr>
                <a:defRPr/>
              </a:pPr>
              <a:t>25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593203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mtClean="0"/>
          </a:p>
        </p:txBody>
      </p:sp>
      <p:sp>
        <p:nvSpPr>
          <p:cNvPr id="3379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454B975-AA50-4F81-9A78-BB4091D71E13}" type="slidenum">
              <a:rPr lang="cs-CZ"/>
              <a:pPr fontAlgn="base">
                <a:spcBef>
                  <a:spcPct val="0"/>
                </a:spcBef>
                <a:spcAft>
                  <a:spcPct val="0"/>
                </a:spcAft>
              </a:pPr>
              <a:t>38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140120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5D713-F9DC-4FDF-B38F-01B74CFCFD05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AFBEA-1D0C-45D4-B6AE-84AEC16B9A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243E5-31FB-45E9-BF46-11A759037FA8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FD808-7952-4685-8492-8A3723E5733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64E3D-46CF-41DD-8042-6CEA7491B5E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E382E-96D1-448F-BC5C-A3EAD982B6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FCE76-2DD5-4B16-B766-76AC79DE0001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9423F-5E33-4D42-9677-4ED0F77CA8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BC7E8-A72C-4870-A11A-EB1A2255AFBB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23574-9F00-4A1F-A4F5-C2DDA7D0E9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83170-1CE1-49B0-87CB-3BBDC4CFE89F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FA660-04D9-42C9-A644-C5B7C2593D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251A9-AF48-4635-99D1-E2E0A1584344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60DEB-0A38-48A2-BEF8-5824C1077A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7245-A466-4636-91A2-12EDC190B0A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5FA9E-7ADB-4DBD-AB28-5212A05F8FE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98199-E2C4-410A-9E82-DA6AFFE50ECD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9AE55-D772-44BB-891D-227562D37DC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42593-5699-463D-90DC-E0ADF39EDDC2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B1158-D996-4886-9683-EB75E4774CC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3C711-ED2A-4933-954E-69B90436F4C6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10C24-8998-4C70-A3A1-E370972DB2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28675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EE94B41-7656-4B3A-9308-C150DD4E8359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60A7772-FFB2-48D9-B253-DDEC8AE4879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8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9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0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11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12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13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14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5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6.docx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7.doc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8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9.docx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8.emf"/><Relationship Id="rId5" Type="http://schemas.openxmlformats.org/officeDocument/2006/relationships/package" Target="../embeddings/Documento_do_Microsoft_Word20.docx"/><Relationship Id="rId4" Type="http://schemas.openxmlformats.org/officeDocument/2006/relationships/oleObject" Target="../embeddings/oleObject20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8.emf"/><Relationship Id="rId5" Type="http://schemas.openxmlformats.org/officeDocument/2006/relationships/package" Target="../embeddings/Documento_do_Microsoft_Word21.docx"/><Relationship Id="rId4" Type="http://schemas.openxmlformats.org/officeDocument/2006/relationships/oleObject" Target="../embeddings/oleObject21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8.emf"/><Relationship Id="rId5" Type="http://schemas.openxmlformats.org/officeDocument/2006/relationships/package" Target="../embeddings/Documento_do_Microsoft_Word22.docx"/><Relationship Id="rId4" Type="http://schemas.openxmlformats.org/officeDocument/2006/relationships/oleObject" Target="../embeddings/oleObject22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8.emf"/><Relationship Id="rId5" Type="http://schemas.openxmlformats.org/officeDocument/2006/relationships/package" Target="../embeddings/Documento_do_Microsoft_Word23.docx"/><Relationship Id="rId4" Type="http://schemas.openxmlformats.org/officeDocument/2006/relationships/oleObject" Target="../embeddings/oleObject23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24.docx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25.docx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26.docx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27.docx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39.xml"/><Relationship Id="rId3" Type="http://schemas.openxmlformats.org/officeDocument/2006/relationships/oleObject" Target="../embeddings/oleObject1.bin"/><Relationship Id="rId7" Type="http://schemas.openxmlformats.org/officeDocument/2006/relationships/slide" Target="slide37.xml"/><Relationship Id="rId12" Type="http://schemas.openxmlformats.org/officeDocument/2006/relationships/slide" Target="slide26.xml"/><Relationship Id="rId17" Type="http://schemas.openxmlformats.org/officeDocument/2006/relationships/slide" Target="slide43.xml"/><Relationship Id="rId2" Type="http://schemas.openxmlformats.org/officeDocument/2006/relationships/slideLayout" Target="../slideLayouts/slideLayout7.xml"/><Relationship Id="rId16" Type="http://schemas.openxmlformats.org/officeDocument/2006/relationships/slide" Target="slide42.xml"/><Relationship Id="rId1" Type="http://schemas.openxmlformats.org/officeDocument/2006/relationships/vmlDrawing" Target="../drawings/vmlDrawing1.vml"/><Relationship Id="rId6" Type="http://schemas.openxmlformats.org/officeDocument/2006/relationships/slide" Target="slide38.xml"/><Relationship Id="rId11" Type="http://schemas.openxmlformats.org/officeDocument/2006/relationships/slide" Target="slide21.xml"/><Relationship Id="rId5" Type="http://schemas.openxmlformats.org/officeDocument/2006/relationships/image" Target="../media/image2.emf"/><Relationship Id="rId15" Type="http://schemas.openxmlformats.org/officeDocument/2006/relationships/slide" Target="slide41.xml"/><Relationship Id="rId10" Type="http://schemas.openxmlformats.org/officeDocument/2006/relationships/slide" Target="slide17.xml"/><Relationship Id="rId4" Type="http://schemas.openxmlformats.org/officeDocument/2006/relationships/package" Target="../embeddings/Documento_do_Microsoft_Word1.docx"/><Relationship Id="rId9" Type="http://schemas.openxmlformats.org/officeDocument/2006/relationships/slide" Target="slide11.xml"/><Relationship Id="rId14" Type="http://schemas.openxmlformats.org/officeDocument/2006/relationships/slide" Target="slide4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28.docx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29.docx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0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30.docx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1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31.docx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2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32.docx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3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33.docx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4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34.docx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5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35.docx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6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36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2.docx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oleObject" Target="../embeddings/oleObject37.bin"/><Relationship Id="rId7" Type="http://schemas.openxmlformats.org/officeDocument/2006/relationships/oleObject" Target="../embeddings/Documento_do_Microsoft_Word_97_-_2003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7.vml"/><Relationship Id="rId6" Type="http://schemas.openxmlformats.org/officeDocument/2006/relationships/oleObject" Target="../embeddings/oleObject38.bin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37.docx"/><Relationship Id="rId9" Type="http://schemas.openxmlformats.org/officeDocument/2006/relationships/slide" Target="slide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8.vml"/><Relationship Id="rId6" Type="http://schemas.openxmlformats.org/officeDocument/2006/relationships/slide" Target="slide3.xml"/><Relationship Id="rId5" Type="http://schemas.openxmlformats.org/officeDocument/2006/relationships/image" Target="../media/image14.emf"/><Relationship Id="rId4" Type="http://schemas.openxmlformats.org/officeDocument/2006/relationships/package" Target="../embeddings/Documento_do_Microsoft_Word38.docx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9.vml"/><Relationship Id="rId6" Type="http://schemas.openxmlformats.org/officeDocument/2006/relationships/slide" Target="slide3.xml"/><Relationship Id="rId5" Type="http://schemas.openxmlformats.org/officeDocument/2006/relationships/image" Target="../media/image15.emf"/><Relationship Id="rId4" Type="http://schemas.openxmlformats.org/officeDocument/2006/relationships/package" Target="../embeddings/Documento_do_Microsoft_Word39.docx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0.vml"/><Relationship Id="rId6" Type="http://schemas.openxmlformats.org/officeDocument/2006/relationships/slide" Target="slide3.xml"/><Relationship Id="rId5" Type="http://schemas.openxmlformats.org/officeDocument/2006/relationships/image" Target="../media/image16.emf"/><Relationship Id="rId4" Type="http://schemas.openxmlformats.org/officeDocument/2006/relationships/package" Target="../embeddings/Documento_do_Microsoft_Word40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3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4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5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6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7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ovéPole 4"/>
          <p:cNvSpPr txBox="1">
            <a:spLocks noChangeArrowheads="1"/>
          </p:cNvSpPr>
          <p:nvPr/>
        </p:nvSpPr>
        <p:spPr bwMode="auto">
          <a:xfrm>
            <a:off x="1187450" y="836613"/>
            <a:ext cx="648017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ČÍSELNÉ OBORY</a:t>
            </a:r>
          </a:p>
          <a:p>
            <a:pPr algn="ctr"/>
            <a:endParaRPr lang="cs-CZ" sz="48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05</a:t>
            </a:r>
          </a:p>
          <a:p>
            <a:pPr algn="ctr"/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smtClean="0">
                <a:solidFill>
                  <a:schemeClr val="bg1"/>
                </a:solidFill>
                <a:latin typeface="Calibri" pitchFamily="34" charset="0"/>
              </a:rPr>
              <a:t>Celá čísla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29699" name="TextovéPole 5"/>
          <p:cNvSpPr txBox="1">
            <a:spLocks noChangeArrowheads="1"/>
          </p:cNvSpPr>
          <p:nvPr/>
        </p:nvSpPr>
        <p:spPr bwMode="auto">
          <a:xfrm>
            <a:off x="6011863" y="6092825"/>
            <a:ext cx="2663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rgbClr val="FFFF00"/>
                </a:solidFill>
                <a:latin typeface="Calibri" pitchFamily="34" charset="0"/>
              </a:rPr>
              <a:t>MěSOŠ Klobouky u Brna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49250" y="188640"/>
          <a:ext cx="8855690" cy="646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1" name="Dokument" r:id="rId4" imgW="8670494" imgH="6332764" progId="Word.Document.12">
                  <p:embed/>
                </p:oleObj>
              </mc:Choice>
              <mc:Fallback>
                <p:oleObj name="Dokument" r:id="rId4" imgW="8670494" imgH="633276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250" y="188640"/>
                        <a:ext cx="8855690" cy="6467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5445224"/>
            <a:ext cx="799288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763713" y="5517232"/>
            <a:ext cx="56880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452320" y="4149080"/>
            <a:ext cx="1152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512180" y="332656"/>
          <a:ext cx="8740340" cy="647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Dokument" r:id="rId4" imgW="8791933" imgH="6511304" progId="Word.Document.12">
                  <p:embed/>
                </p:oleObj>
              </mc:Choice>
              <mc:Fallback>
                <p:oleObj name="Dokument" r:id="rId4" imgW="8791933" imgH="6511304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2180" y="332656"/>
                        <a:ext cx="8740340" cy="6473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80553" y="62091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-180528" y="2492896"/>
            <a:ext cx="8712969" cy="3312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115616" y="2711888"/>
            <a:ext cx="63361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Lze využít komutativnosti sčítání a změnit pořadí sčítanců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3419872" y="1340768"/>
            <a:ext cx="547260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512180" y="332656"/>
          <a:ext cx="8740340" cy="647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395" name="Dokument" r:id="rId4" imgW="8791933" imgH="6511304" progId="Word.Document.12">
                  <p:embed/>
                </p:oleObj>
              </mc:Choice>
              <mc:Fallback>
                <p:oleObj name="Dokument" r:id="rId4" imgW="8791933" imgH="651130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2180" y="332656"/>
                        <a:ext cx="8740340" cy="6473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80553" y="62091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-180528" y="2492896"/>
            <a:ext cx="8712969" cy="3312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0" name="Obdélník 9"/>
          <p:cNvSpPr/>
          <p:nvPr/>
        </p:nvSpPr>
        <p:spPr>
          <a:xfrm>
            <a:off x="3203848" y="4005064"/>
            <a:ext cx="547260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512180" y="332656"/>
          <a:ext cx="8740340" cy="647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19" name="Dokument" r:id="rId4" imgW="8791933" imgH="6511304" progId="Word.Document.12">
                  <p:embed/>
                </p:oleObj>
              </mc:Choice>
              <mc:Fallback>
                <p:oleObj name="Dokument" r:id="rId4" imgW="8791933" imgH="651130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2180" y="332656"/>
                        <a:ext cx="8740340" cy="6473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80553" y="62091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67544" y="3429000"/>
            <a:ext cx="8064897" cy="237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115616" y="3645024"/>
            <a:ext cx="69127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Změnou pořadí činitelů získáme součin vhodnějších čísel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2699792" y="2420888"/>
            <a:ext cx="5904656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512180" y="332656"/>
          <a:ext cx="8740340" cy="647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3" name="Dokument" r:id="rId4" imgW="8791933" imgH="6511304" progId="Word.Document.12">
                  <p:embed/>
                </p:oleObj>
              </mc:Choice>
              <mc:Fallback>
                <p:oleObj name="Dokument" r:id="rId4" imgW="8791933" imgH="651130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2180" y="332656"/>
                        <a:ext cx="8740340" cy="6473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80553" y="62091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67544" y="3429000"/>
            <a:ext cx="8064897" cy="237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115616" y="3645024"/>
            <a:ext cx="69127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2267744" y="4725144"/>
            <a:ext cx="5904656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512180" y="332656"/>
          <a:ext cx="8740340" cy="647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67" name="Dokument" r:id="rId4" imgW="8791933" imgH="6511304" progId="Word.Document.12">
                  <p:embed/>
                </p:oleObj>
              </mc:Choice>
              <mc:Fallback>
                <p:oleObj name="Dokument" r:id="rId4" imgW="8791933" imgH="651130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2180" y="332656"/>
                        <a:ext cx="8740340" cy="6473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80553" y="62091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67544" y="5157192"/>
            <a:ext cx="8064897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115616" y="5373216"/>
            <a:ext cx="69127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Využitím distributivnosti lze nejdříve odečíst a pak násobit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3995936" y="4077072"/>
            <a:ext cx="504056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512180" y="332656"/>
          <a:ext cx="8740340" cy="647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15" name="Dokument" r:id="rId4" imgW="8791933" imgH="6511304" progId="Word.Document.12">
                  <p:embed/>
                </p:oleObj>
              </mc:Choice>
              <mc:Fallback>
                <p:oleObj name="Dokument" r:id="rId4" imgW="8791933" imgH="651130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2180" y="332656"/>
                        <a:ext cx="8740340" cy="6473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80553" y="62091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67544" y="5157192"/>
            <a:ext cx="8064897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115616" y="5373216"/>
            <a:ext cx="69127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884368" y="5445224"/>
            <a:ext cx="72008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Objekt 30"/>
          <p:cNvGraphicFramePr>
            <a:graphicFrameLocks noChangeAspect="1"/>
          </p:cNvGraphicFramePr>
          <p:nvPr/>
        </p:nvGraphicFramePr>
        <p:xfrm>
          <a:off x="723900" y="177800"/>
          <a:ext cx="8705850" cy="6389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0" name="Dokument" r:id="rId4" imgW="8739682" imgH="6415915" progId="Word.Document.12">
                  <p:embed/>
                </p:oleObj>
              </mc:Choice>
              <mc:Fallback>
                <p:oleObj name="Dokument" r:id="rId4" imgW="8739682" imgH="6415915" progId="Word.Document.12">
                  <p:embed/>
                  <p:pic>
                    <p:nvPicPr>
                      <p:cNvPr id="0" name="Picture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900" y="177800"/>
                        <a:ext cx="8705850" cy="63896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004048" y="3645024"/>
            <a:ext cx="3888432" cy="2808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8198" name="TextovéPole 9"/>
          <p:cNvSpPr txBox="1">
            <a:spLocks noChangeArrowheads="1"/>
          </p:cNvSpPr>
          <p:nvPr/>
        </p:nvSpPr>
        <p:spPr bwMode="auto">
          <a:xfrm>
            <a:off x="1763713" y="2492896"/>
            <a:ext cx="56880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Na číselné ose znázorníme zadaná celá čísla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842640" y="132481"/>
          <a:ext cx="8697912" cy="6392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39" name="Dokument" r:id="rId4" imgW="8697160" imgH="6392877" progId="Word.Document.12">
                  <p:embed/>
                </p:oleObj>
              </mc:Choice>
              <mc:Fallback>
                <p:oleObj name="Dokument" r:id="rId4" imgW="8697160" imgH="639287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2640" y="132481"/>
                        <a:ext cx="8697912" cy="63928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187624" y="1844824"/>
            <a:ext cx="7704856" cy="46084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8198" name="TextovéPole 9"/>
          <p:cNvSpPr txBox="1">
            <a:spLocks noChangeArrowheads="1"/>
          </p:cNvSpPr>
          <p:nvPr/>
        </p:nvSpPr>
        <p:spPr bwMode="auto">
          <a:xfrm>
            <a:off x="1619672" y="2780928"/>
            <a:ext cx="61926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Určit vzdálenost znamená odečíst od většího čísla menší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842640" y="132481"/>
          <a:ext cx="8697912" cy="6392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63" name="Dokument" r:id="rId4" imgW="8697160" imgH="6392877" progId="Word.Document.12">
                  <p:embed/>
                </p:oleObj>
              </mc:Choice>
              <mc:Fallback>
                <p:oleObj name="Dokument" r:id="rId4" imgW="8697160" imgH="639287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2640" y="132481"/>
                        <a:ext cx="8697912" cy="63928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187624" y="2564904"/>
            <a:ext cx="7704856" cy="38883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8198" name="TextovéPole 9"/>
          <p:cNvSpPr txBox="1">
            <a:spLocks noChangeArrowheads="1"/>
          </p:cNvSpPr>
          <p:nvPr/>
        </p:nvSpPr>
        <p:spPr bwMode="auto">
          <a:xfrm>
            <a:off x="1619672" y="2780928"/>
            <a:ext cx="61926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Vznikne celkem 6 výpočtů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obrázek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231775"/>
            <a:ext cx="5256213" cy="13255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30723" name="Obdélník 5"/>
          <p:cNvSpPr>
            <a:spLocks noChangeArrowheads="1"/>
          </p:cNvSpPr>
          <p:nvPr/>
        </p:nvSpPr>
        <p:spPr bwMode="auto">
          <a:xfrm>
            <a:off x="395288" y="1916113"/>
            <a:ext cx="842486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dirty="0">
                <a:latin typeface="Calibri" pitchFamily="34" charset="0"/>
              </a:rPr>
              <a:t>ŠKOLA:			Městská střední odborná škola, Klobouky u Brna,    </a:t>
            </a:r>
          </a:p>
          <a:p>
            <a:r>
              <a:rPr lang="cs-CZ" dirty="0">
                <a:latin typeface="Calibri" pitchFamily="34" charset="0"/>
              </a:rPr>
              <a:t>			nám. Míru 6, příspěvková organizace</a:t>
            </a:r>
          </a:p>
          <a:p>
            <a:r>
              <a:rPr lang="cs-CZ" dirty="0">
                <a:latin typeface="Calibri" pitchFamily="34" charset="0"/>
              </a:rPr>
              <a:t>ČÍSLO PROJEKTU:		CZ.1.07/1.5.00/34.1020</a:t>
            </a:r>
          </a:p>
          <a:p>
            <a:r>
              <a:rPr lang="cs-CZ" dirty="0">
                <a:latin typeface="Calibri" pitchFamily="34" charset="0"/>
              </a:rPr>
              <a:t>NÁZEV PROJEKTU:		Šablony – </a:t>
            </a:r>
            <a:r>
              <a:rPr lang="cs-CZ" dirty="0" err="1">
                <a:latin typeface="Calibri" pitchFamily="34" charset="0"/>
              </a:rPr>
              <a:t>MěSOŠ</a:t>
            </a:r>
            <a:r>
              <a:rPr lang="cs-CZ" dirty="0">
                <a:latin typeface="Calibri" pitchFamily="34" charset="0"/>
              </a:rPr>
              <a:t> Klobouky</a:t>
            </a:r>
          </a:p>
          <a:p>
            <a:r>
              <a:rPr lang="cs-CZ" dirty="0">
                <a:latin typeface="Calibri" pitchFamily="34" charset="0"/>
              </a:rPr>
              <a:t>ČÍSLO ŠABLONY:		III/2 Inovace a zkvalitnění výuky prostřednictvím ICT</a:t>
            </a:r>
          </a:p>
          <a:p>
            <a:r>
              <a:rPr lang="cs-CZ" dirty="0">
                <a:latin typeface="Calibri" pitchFamily="34" charset="0"/>
              </a:rPr>
              <a:t>AUTOR:			Petr Kučera	</a:t>
            </a:r>
          </a:p>
          <a:p>
            <a:r>
              <a:rPr lang="cs-CZ" dirty="0">
                <a:latin typeface="Calibri" pitchFamily="34" charset="0"/>
              </a:rPr>
              <a:t>TEMATICKÁ OBLAST: 	</a:t>
            </a:r>
            <a:r>
              <a:rPr lang="cs-CZ" dirty="0" smtClean="0">
                <a:latin typeface="Calibri" pitchFamily="34" charset="0"/>
              </a:rPr>
              <a:t> SMA_ČÍSELNÉ OBORY </a:t>
            </a:r>
            <a:r>
              <a:rPr lang="cs-CZ" dirty="0">
                <a:latin typeface="Calibri" pitchFamily="34" charset="0"/>
              </a:rPr>
              <a:t>	</a:t>
            </a:r>
          </a:p>
          <a:p>
            <a:r>
              <a:rPr lang="cs-CZ" dirty="0">
                <a:latin typeface="Calibri" pitchFamily="34" charset="0"/>
              </a:rPr>
              <a:t>NÁZEV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Celá čísla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POŘADOVÉ ČÍSLO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</a:t>
            </a:r>
            <a:r>
              <a:rPr lang="cs-CZ" dirty="0" smtClean="0">
                <a:latin typeface="Calibri" pitchFamily="34" charset="0"/>
              </a:rPr>
              <a:t>05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KÓD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VY_32_INOVACE_1_1_05_KUP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DATUM TVORBY:		</a:t>
            </a:r>
            <a:r>
              <a:rPr lang="cs-CZ" dirty="0" smtClean="0">
                <a:latin typeface="Calibri" pitchFamily="34" charset="0"/>
              </a:rPr>
              <a:t>5.8. </a:t>
            </a:r>
            <a:r>
              <a:rPr lang="cs-CZ" dirty="0">
                <a:latin typeface="Calibri" pitchFamily="34" charset="0"/>
              </a:rPr>
              <a:t>2013</a:t>
            </a:r>
          </a:p>
          <a:p>
            <a:r>
              <a:rPr lang="cs-CZ" dirty="0">
                <a:latin typeface="Calibri" pitchFamily="34" charset="0"/>
              </a:rPr>
              <a:t>ANOTACE (ROČNÍK):	</a:t>
            </a:r>
            <a:r>
              <a:rPr lang="cs-CZ" dirty="0">
                <a:latin typeface="Calibri" pitchFamily="34" charset="0"/>
              </a:rPr>
              <a:t>Prezentace je určena pro použití v předmětu seminář</a:t>
            </a:r>
          </a:p>
          <a:p>
            <a:r>
              <a:rPr lang="cs-CZ" dirty="0">
                <a:latin typeface="Calibri" pitchFamily="34" charset="0"/>
              </a:rPr>
              <a:t>			z matematiky, který je vyučován ve 3. a 4. ročníku.</a:t>
            </a:r>
          </a:p>
          <a:p>
            <a:r>
              <a:rPr lang="cs-CZ" dirty="0">
                <a:latin typeface="Calibri" pitchFamily="34" charset="0"/>
              </a:rPr>
              <a:t>			Je vytvořena k využití ve vyučovací hodině za pomoci</a:t>
            </a:r>
          </a:p>
          <a:p>
            <a:r>
              <a:rPr lang="cs-CZ" dirty="0">
                <a:latin typeface="Calibri" pitchFamily="34" charset="0"/>
              </a:rPr>
              <a:t>			interaktivní tabule. Materiál je možno také použít</a:t>
            </a:r>
          </a:p>
          <a:p>
            <a:r>
              <a:rPr lang="cs-CZ" dirty="0">
                <a:latin typeface="Calibri" pitchFamily="34" charset="0"/>
              </a:rPr>
              <a:t>	 		v matematice nebo k samostudiu při přípravě k maturitě.</a:t>
            </a:r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842640" y="132481"/>
          <a:ext cx="8697912" cy="6392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87" name="Dokument" r:id="rId4" imgW="8697160" imgH="6392877" progId="Word.Document.12">
                  <p:embed/>
                </p:oleObj>
              </mc:Choice>
              <mc:Fallback>
                <p:oleObj name="Dokument" r:id="rId4" imgW="8697160" imgH="639287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2640" y="132481"/>
                        <a:ext cx="8697912" cy="63928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115616" y="5949280"/>
            <a:ext cx="77048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8198" name="TextovéPole 9"/>
          <p:cNvSpPr txBox="1">
            <a:spLocks noChangeArrowheads="1"/>
          </p:cNvSpPr>
          <p:nvPr/>
        </p:nvSpPr>
        <p:spPr bwMode="auto">
          <a:xfrm flipV="1">
            <a:off x="1619672" y="5877272"/>
            <a:ext cx="61926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416981" y="116632"/>
          <a:ext cx="9195579" cy="685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2" name="Dokument" r:id="rId4" imgW="8718421" imgH="6499785" progId="Word.Document.12">
                  <p:embed/>
                </p:oleObj>
              </mc:Choice>
              <mc:Fallback>
                <p:oleObj name="Dokument" r:id="rId4" imgW="8718421" imgH="6499785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6981" y="116632"/>
                        <a:ext cx="9195579" cy="6854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9237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47689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411760" y="1052736"/>
            <a:ext cx="5688632" cy="51845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1763713" y="2132856"/>
            <a:ext cx="56880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Hledáme čísla splňující zadané rovnice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416981" y="116632"/>
          <a:ext cx="9195579" cy="685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11" name="Dokument" r:id="rId5" imgW="8718421" imgH="6499785" progId="Word.Document.12">
                  <p:embed/>
                </p:oleObj>
              </mc:Choice>
              <mc:Fallback>
                <p:oleObj name="Dokument" r:id="rId5" imgW="8718421" imgH="649978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6981" y="116632"/>
                        <a:ext cx="9195579" cy="6854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9237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7" action="ppaction://hlinksldjump"/>
          </p:cNvPr>
          <p:cNvSpPr/>
          <p:nvPr/>
        </p:nvSpPr>
        <p:spPr>
          <a:xfrm rot="16200000">
            <a:off x="179289" y="47689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411760" y="1772816"/>
            <a:ext cx="5688632" cy="44644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1763713" y="2132856"/>
            <a:ext cx="56880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Hledáme číslo splňující zadanou rovnici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416981" y="116632"/>
          <a:ext cx="9195579" cy="685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35" name="Dokument" r:id="rId5" imgW="8718421" imgH="6499785" progId="Word.Document.12">
                  <p:embed/>
                </p:oleObj>
              </mc:Choice>
              <mc:Fallback>
                <p:oleObj name="Dokument" r:id="rId5" imgW="8718421" imgH="649978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6981" y="116632"/>
                        <a:ext cx="9195579" cy="6854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9237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7" action="ppaction://hlinksldjump"/>
          </p:cNvPr>
          <p:cNvSpPr/>
          <p:nvPr/>
        </p:nvSpPr>
        <p:spPr>
          <a:xfrm rot="16200000">
            <a:off x="179289" y="47689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411760" y="3717032"/>
            <a:ext cx="5688632" cy="2592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1763713" y="4221088"/>
            <a:ext cx="56880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Hledáme číslo splňující zadanou rovnici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416981" y="116632"/>
          <a:ext cx="9195579" cy="685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59" name="Dokument" r:id="rId5" imgW="8718421" imgH="6499785" progId="Word.Document.12">
                  <p:embed/>
                </p:oleObj>
              </mc:Choice>
              <mc:Fallback>
                <p:oleObj name="Dokument" r:id="rId5" imgW="8718421" imgH="649978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6981" y="116632"/>
                        <a:ext cx="9195579" cy="6854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9237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7" action="ppaction://hlinksldjump"/>
          </p:cNvPr>
          <p:cNvSpPr/>
          <p:nvPr/>
        </p:nvSpPr>
        <p:spPr>
          <a:xfrm rot="16200000">
            <a:off x="179289" y="47689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411760" y="5589240"/>
            <a:ext cx="56886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1763713" y="5805264"/>
            <a:ext cx="56880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Hledáme číslo splňující zadanou rovnici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416981" y="116632"/>
          <a:ext cx="9195579" cy="685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83" name="Dokument" r:id="rId5" imgW="8718421" imgH="6499785" progId="Word.Document.12">
                  <p:embed/>
                </p:oleObj>
              </mc:Choice>
              <mc:Fallback>
                <p:oleObj name="Dokument" r:id="rId5" imgW="8718421" imgH="649978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6981" y="116632"/>
                        <a:ext cx="9195579" cy="6854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9237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7" action="ppaction://hlinksldjump"/>
          </p:cNvPr>
          <p:cNvSpPr/>
          <p:nvPr/>
        </p:nvSpPr>
        <p:spPr>
          <a:xfrm rot="16200000">
            <a:off x="179289" y="47689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411760" y="6381328"/>
            <a:ext cx="5688632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1763713" y="5805264"/>
            <a:ext cx="56880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   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63538" y="116632"/>
          <a:ext cx="9032998" cy="65251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2" name="Dokument" r:id="rId4" imgW="8891355" imgH="6423683" progId="Word.Document.12">
                  <p:embed/>
                </p:oleObj>
              </mc:Choice>
              <mc:Fallback>
                <p:oleObj name="Dokument" r:id="rId4" imgW="8891355" imgH="6423683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38" y="116632"/>
                        <a:ext cx="9032998" cy="652517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252561" y="54972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971600" y="1916832"/>
            <a:ext cx="7704856" cy="4509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763713" y="2636911"/>
            <a:ext cx="62642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Absolutní hodnota se odstraňuje postupně jako závorky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3635896" y="1268760"/>
            <a:ext cx="5112568" cy="7837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63538" y="116632"/>
          <a:ext cx="9032998" cy="65251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07" name="Dokument" r:id="rId4" imgW="8891355" imgH="6423683" progId="Word.Document.12">
                  <p:embed/>
                </p:oleObj>
              </mc:Choice>
              <mc:Fallback>
                <p:oleObj name="Dokument" r:id="rId4" imgW="8891355" imgH="642368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38" y="116632"/>
                        <a:ext cx="9032998" cy="652517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252561" y="54972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971600" y="1916832"/>
            <a:ext cx="7704856" cy="4509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763713" y="2636911"/>
            <a:ext cx="62642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Absolutní hodnota se odstraňuje postupně jako závorky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5652120" y="1268760"/>
            <a:ext cx="3096344" cy="7837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63538" y="116632"/>
          <a:ext cx="9032998" cy="65251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31" name="Dokument" r:id="rId4" imgW="8891355" imgH="6423683" progId="Word.Document.12">
                  <p:embed/>
                </p:oleObj>
              </mc:Choice>
              <mc:Fallback>
                <p:oleObj name="Dokument" r:id="rId4" imgW="8891355" imgH="642368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38" y="116632"/>
                        <a:ext cx="9032998" cy="652517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252561" y="54972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971600" y="1916832"/>
            <a:ext cx="7704856" cy="4509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763713" y="2636911"/>
            <a:ext cx="62642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Absolutní hodnota se odstraňuje postupně jako závorky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164288" y="1268760"/>
            <a:ext cx="1584176" cy="7837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63538" y="116632"/>
          <a:ext cx="9032998" cy="65251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55" name="Dokument" r:id="rId4" imgW="8891355" imgH="6423683" progId="Word.Document.12">
                  <p:embed/>
                </p:oleObj>
              </mc:Choice>
              <mc:Fallback>
                <p:oleObj name="Dokument" r:id="rId4" imgW="8891355" imgH="642368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38" y="116632"/>
                        <a:ext cx="9032998" cy="652517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252561" y="54972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971600" y="1916832"/>
            <a:ext cx="7704856" cy="4509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763713" y="2636911"/>
            <a:ext cx="62642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Absolutní hodnota se odstraňuje postupně jako závorky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876256" y="3717032"/>
            <a:ext cx="1584176" cy="7837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Objekt 20"/>
          <p:cNvGraphicFramePr>
            <a:graphicFrameLocks noChangeAspect="1"/>
          </p:cNvGraphicFramePr>
          <p:nvPr/>
        </p:nvGraphicFramePr>
        <p:xfrm>
          <a:off x="611559" y="567703"/>
          <a:ext cx="8503865" cy="61680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Dokument" r:id="rId4" imgW="8813555" imgH="6392877" progId="Word.Document.12">
                  <p:embed/>
                </p:oleObj>
              </mc:Choice>
              <mc:Fallback>
                <p:oleObj name="Dokument" r:id="rId4" imgW="8813555" imgH="6392877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59" y="567703"/>
                        <a:ext cx="8503865" cy="61680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5400000">
            <a:off x="323056" y="616475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4" name="Šipka doprava 3">
            <a:hlinkClick r:id="rId7" action="ppaction://hlinksldjump"/>
          </p:cNvPr>
          <p:cNvSpPr/>
          <p:nvPr/>
        </p:nvSpPr>
        <p:spPr>
          <a:xfrm>
            <a:off x="8459788" y="188913"/>
            <a:ext cx="504825" cy="360362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029" name="Obdélník 9"/>
          <p:cNvSpPr>
            <a:spLocks noChangeArrowheads="1"/>
          </p:cNvSpPr>
          <p:nvPr/>
        </p:nvSpPr>
        <p:spPr bwMode="auto">
          <a:xfrm>
            <a:off x="7380288" y="188913"/>
            <a:ext cx="93612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b="1" dirty="0">
                <a:solidFill>
                  <a:srgbClr val="FF0000"/>
                </a:solidFill>
                <a:latin typeface="Calibri" pitchFamily="34" charset="0"/>
              </a:rPr>
              <a:t>POMOC</a:t>
            </a:r>
          </a:p>
        </p:txBody>
      </p:sp>
      <p:sp>
        <p:nvSpPr>
          <p:cNvPr id="11" name="Šipka doprava 10">
            <a:hlinkClick r:id="rId8" action="ppaction://hlinksldjump"/>
          </p:cNvPr>
          <p:cNvSpPr/>
          <p:nvPr/>
        </p:nvSpPr>
        <p:spPr>
          <a:xfrm>
            <a:off x="8459788" y="1052413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2" name="Šipka doprava 11">
            <a:hlinkClick r:id="rId9" action="ppaction://hlinksldjump"/>
          </p:cNvPr>
          <p:cNvSpPr/>
          <p:nvPr/>
        </p:nvSpPr>
        <p:spPr>
          <a:xfrm>
            <a:off x="8459788" y="2060848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Šipka doprava 12">
            <a:hlinkClick r:id="rId10" action="ppaction://hlinksldjump"/>
          </p:cNvPr>
          <p:cNvSpPr/>
          <p:nvPr/>
        </p:nvSpPr>
        <p:spPr>
          <a:xfrm>
            <a:off x="8459788" y="3284984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4" name="Šipka doprava 13">
            <a:hlinkClick r:id="rId11" action="ppaction://hlinksldjump"/>
          </p:cNvPr>
          <p:cNvSpPr/>
          <p:nvPr/>
        </p:nvSpPr>
        <p:spPr>
          <a:xfrm>
            <a:off x="8459788" y="4509120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5" name="Šipka doprava 14">
            <a:hlinkClick r:id="rId12" action="ppaction://hlinksldjump"/>
          </p:cNvPr>
          <p:cNvSpPr/>
          <p:nvPr/>
        </p:nvSpPr>
        <p:spPr>
          <a:xfrm>
            <a:off x="8459788" y="5589240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" name="Šipka doprava 15">
            <a:hlinkClick r:id="rId13" action="ppaction://hlinksldjump"/>
          </p:cNvPr>
          <p:cNvSpPr/>
          <p:nvPr/>
        </p:nvSpPr>
        <p:spPr>
          <a:xfrm rot="10800000">
            <a:off x="323528" y="836712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7" name="Šipka doprava 16">
            <a:hlinkClick r:id="rId14" action="ppaction://hlinksldjump"/>
          </p:cNvPr>
          <p:cNvSpPr/>
          <p:nvPr/>
        </p:nvSpPr>
        <p:spPr>
          <a:xfrm rot="10800000">
            <a:off x="323528" y="1916832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8" name="Šipka doprava 17">
            <a:hlinkClick r:id="rId15" action="ppaction://hlinksldjump"/>
          </p:cNvPr>
          <p:cNvSpPr/>
          <p:nvPr/>
        </p:nvSpPr>
        <p:spPr>
          <a:xfrm rot="10800000">
            <a:off x="322759" y="3212976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9" name="Šipka doprava 18">
            <a:hlinkClick r:id="rId16" action="ppaction://hlinksldjump"/>
          </p:cNvPr>
          <p:cNvSpPr/>
          <p:nvPr/>
        </p:nvSpPr>
        <p:spPr>
          <a:xfrm rot="10800000">
            <a:off x="322759" y="4437112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20" name="Šipka doprava 19">
            <a:hlinkClick r:id="rId17" action="ppaction://hlinksldjump"/>
          </p:cNvPr>
          <p:cNvSpPr/>
          <p:nvPr/>
        </p:nvSpPr>
        <p:spPr>
          <a:xfrm rot="10800000">
            <a:off x="322759" y="5516909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63538" y="116632"/>
          <a:ext cx="9032998" cy="65251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79" name="Dokument" r:id="rId4" imgW="8891355" imgH="6423683" progId="Word.Document.12">
                  <p:embed/>
                </p:oleObj>
              </mc:Choice>
              <mc:Fallback>
                <p:oleObj name="Dokument" r:id="rId4" imgW="8891355" imgH="642368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38" y="116632"/>
                        <a:ext cx="9032998" cy="652517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252561" y="54972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971600" y="3356992"/>
            <a:ext cx="7704856" cy="3068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763713" y="3789040"/>
            <a:ext cx="62642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Absolutní hodnota se odstraňuje postupně jako závorky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4499992" y="2780928"/>
            <a:ext cx="3816424" cy="7837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63538" y="116632"/>
          <a:ext cx="9032998" cy="65251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03" name="Dokument" r:id="rId4" imgW="8891355" imgH="6423683" progId="Word.Document.12">
                  <p:embed/>
                </p:oleObj>
              </mc:Choice>
              <mc:Fallback>
                <p:oleObj name="Dokument" r:id="rId4" imgW="8891355" imgH="642368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38" y="116632"/>
                        <a:ext cx="9032998" cy="652517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252561" y="54972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971600" y="3356992"/>
            <a:ext cx="7704856" cy="3068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763713" y="3789040"/>
            <a:ext cx="62642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Absolutní hodnota se odstraňuje postupně jako závorky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516216" y="2708920"/>
            <a:ext cx="1800200" cy="8557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63538" y="116632"/>
          <a:ext cx="9032998" cy="65251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27" name="Dokument" r:id="rId4" imgW="8891355" imgH="6423683" progId="Word.Document.12">
                  <p:embed/>
                </p:oleObj>
              </mc:Choice>
              <mc:Fallback>
                <p:oleObj name="Dokument" r:id="rId4" imgW="8891355" imgH="642368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38" y="116632"/>
                        <a:ext cx="9032998" cy="652517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252561" y="54972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971600" y="3356992"/>
            <a:ext cx="7704856" cy="3068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763713" y="3789040"/>
            <a:ext cx="62642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Absolutní hodnota se odstraňuje postupně jako závorky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516216" y="5013176"/>
            <a:ext cx="1800200" cy="8557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63538" y="116632"/>
          <a:ext cx="9032998" cy="65251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51" name="Dokument" r:id="rId4" imgW="8891355" imgH="6423683" progId="Word.Document.12">
                  <p:embed/>
                </p:oleObj>
              </mc:Choice>
              <mc:Fallback>
                <p:oleObj name="Dokument" r:id="rId4" imgW="8891355" imgH="642368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38" y="116632"/>
                        <a:ext cx="9032998" cy="652517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252561" y="54972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971600" y="4725144"/>
            <a:ext cx="7704856" cy="17008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763713" y="4869160"/>
            <a:ext cx="62642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Absolutní hodnota se odstraňuje postupně jako závorky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5292080" y="3717032"/>
            <a:ext cx="3528392" cy="8557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63538" y="116632"/>
          <a:ext cx="9032998" cy="65251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875" name="Dokument" r:id="rId4" imgW="8891355" imgH="6423683" progId="Word.Document.12">
                  <p:embed/>
                </p:oleObj>
              </mc:Choice>
              <mc:Fallback>
                <p:oleObj name="Dokument" r:id="rId4" imgW="8891355" imgH="642368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38" y="116632"/>
                        <a:ext cx="9032998" cy="652517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252561" y="54972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971600" y="4725144"/>
            <a:ext cx="7704856" cy="17008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763713" y="6165304"/>
            <a:ext cx="62642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Absolutní hodnota se odstraňuje postupně jako závorky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956376" y="5589240"/>
            <a:ext cx="648072" cy="8557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63538" y="116632"/>
          <a:ext cx="9032998" cy="65251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899" name="Dokument" r:id="rId4" imgW="8891355" imgH="6423683" progId="Word.Document.12">
                  <p:embed/>
                </p:oleObj>
              </mc:Choice>
              <mc:Fallback>
                <p:oleObj name="Dokument" r:id="rId4" imgW="8891355" imgH="642368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38" y="116632"/>
                        <a:ext cx="9032998" cy="652517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252561" y="54972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971600" y="5517232"/>
            <a:ext cx="5760640" cy="908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763713" y="6165304"/>
            <a:ext cx="62642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Absolutní hodnota se odstraňuje postupně jako závorky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5148064" y="4653136"/>
            <a:ext cx="2664296" cy="8557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63538" y="116632"/>
          <a:ext cx="9032998" cy="65251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23" name="Dokument" r:id="rId4" imgW="8891355" imgH="6423683" progId="Word.Document.12">
                  <p:embed/>
                </p:oleObj>
              </mc:Choice>
              <mc:Fallback>
                <p:oleObj name="Dokument" r:id="rId4" imgW="8891355" imgH="642368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38" y="116632"/>
                        <a:ext cx="9032998" cy="652517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252561" y="54972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971600" y="5517232"/>
            <a:ext cx="5760640" cy="908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763713" y="6165304"/>
            <a:ext cx="62642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Absolutní hodnota se odstraňuje postupně jako závorky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596336" y="4797152"/>
            <a:ext cx="576064" cy="8557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301625" y="325439"/>
          <a:ext cx="8842375" cy="64824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2" name="Dokument" r:id="rId4" imgW="8768510" imgH="6428153" progId="Word.Document.12">
                  <p:embed/>
                </p:oleObj>
              </mc:Choice>
              <mc:Fallback>
                <p:oleObj name="Dokument" r:id="rId4" imgW="8768510" imgH="6428153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1625" y="325439"/>
                        <a:ext cx="8842375" cy="648248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8171656" y="5484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ovéPole 1"/>
          <p:cNvSpPr txBox="1">
            <a:spLocks noChangeArrowheads="1"/>
          </p:cNvSpPr>
          <p:nvPr/>
        </p:nvSpPr>
        <p:spPr bwMode="auto">
          <a:xfrm>
            <a:off x="1476375" y="1557338"/>
            <a:ext cx="6767513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Zdroje: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www.novamaturita.cz  - Cermat - příklady použité v zadáních maturity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Gaudetop – kolektiv autorů – Tvoje státní maturita 2013  - Matematika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Prometheus – Kubát, Hrubý, Pilgr – Matematika – Maturitní minimum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Příklady z archivu autora</a:t>
            </a:r>
          </a:p>
          <a:p>
            <a:endParaRPr lang="cs-CZ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467544" y="332656"/>
          <a:ext cx="8923337" cy="5380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4" name="Dokument" r:id="rId4" imgW="8922742" imgH="5380672" progId="Word.Document.12">
                  <p:embed/>
                </p:oleObj>
              </mc:Choice>
              <mc:Fallback>
                <p:oleObj name="Dokument" r:id="rId4" imgW="8922742" imgH="5380672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332656"/>
                        <a:ext cx="8923337" cy="53800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251297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49250" y="188640"/>
          <a:ext cx="8855690" cy="646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Dokument" r:id="rId4" imgW="8670494" imgH="6332764" progId="Word.Document.12">
                  <p:embed/>
                </p:oleObj>
              </mc:Choice>
              <mc:Fallback>
                <p:oleObj name="Dokument" r:id="rId4" imgW="8670494" imgH="6332764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250" y="188640"/>
                        <a:ext cx="8855690" cy="6467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1988840"/>
            <a:ext cx="8280920" cy="4392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763713" y="2420888"/>
            <a:ext cx="56880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Dodržujeme pořadí početních výkonů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4851648" y="908720"/>
            <a:ext cx="332075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301624" y="355600"/>
          <a:ext cx="9659502" cy="650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09" name="Dokument" r:id="rId4" imgW="8718421" imgH="5868417" progId="Word.Document.12">
                  <p:embed/>
                </p:oleObj>
              </mc:Choice>
              <mc:Fallback>
                <p:oleObj name="Dokument" r:id="rId4" imgW="8718421" imgH="5868417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1624" y="355600"/>
                        <a:ext cx="9659502" cy="6502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kt 1"/>
          <p:cNvGraphicFramePr>
            <a:graphicFrameLocks noChangeAspect="1"/>
          </p:cNvGraphicFramePr>
          <p:nvPr/>
        </p:nvGraphicFramePr>
        <p:xfrm>
          <a:off x="387350" y="492125"/>
          <a:ext cx="8607425" cy="6046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0" name="Document" r:id="rId7" imgW="8607072" imgH="6047316" progId="Word.Document.8">
                  <p:embed/>
                </p:oleObj>
              </mc:Choice>
              <mc:Fallback>
                <p:oleObj name="Document" r:id="rId7" imgW="8607072" imgH="6047316" progId="Word.Documen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7350" y="492125"/>
                        <a:ext cx="8607425" cy="6046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9" action="ppaction://hlinksldjump"/>
          </p:cNvPr>
          <p:cNvSpPr/>
          <p:nvPr/>
        </p:nvSpPr>
        <p:spPr>
          <a:xfrm rot="16200000">
            <a:off x="179289" y="908944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659507" y="493092"/>
          <a:ext cx="8809037" cy="646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2" name="Dokument" r:id="rId4" imgW="8809231" imgH="6463789" progId="Word.Document.12">
                  <p:embed/>
                </p:oleObj>
              </mc:Choice>
              <mc:Fallback>
                <p:oleObj name="Dokument" r:id="rId4" imgW="8809231" imgH="6463789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9507" y="493092"/>
                        <a:ext cx="8809037" cy="6464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79289" y="908944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467544" y="414908"/>
          <a:ext cx="9551629" cy="69025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56" name="Dokument" r:id="rId4" imgW="8780402" imgH="6345003" progId="Word.Document.12">
                  <p:embed/>
                </p:oleObj>
              </mc:Choice>
              <mc:Fallback>
                <p:oleObj name="Dokument" r:id="rId4" imgW="8780402" imgH="6345003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414908"/>
                        <a:ext cx="9551629" cy="690252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251297" y="908944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193046" y="520300"/>
          <a:ext cx="9419514" cy="68691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0" name="Dokument" r:id="rId4" imgW="8816077" imgH="6428153" progId="Word.Document.12">
                  <p:embed/>
                </p:oleObj>
              </mc:Choice>
              <mc:Fallback>
                <p:oleObj name="Dokument" r:id="rId4" imgW="8816077" imgH="6428153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046" y="520300"/>
                        <a:ext cx="9419514" cy="686914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07281" y="1268984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49250" y="188640"/>
          <a:ext cx="8855690" cy="646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1" name="Dokument" r:id="rId4" imgW="8670494" imgH="6332764" progId="Word.Document.12">
                  <p:embed/>
                </p:oleObj>
              </mc:Choice>
              <mc:Fallback>
                <p:oleObj name="Dokument" r:id="rId4" imgW="8670494" imgH="633276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250" y="188640"/>
                        <a:ext cx="8855690" cy="6467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1988840"/>
            <a:ext cx="8280920" cy="4392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763713" y="2420888"/>
            <a:ext cx="56880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164288" y="908720"/>
            <a:ext cx="100811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49250" y="188640"/>
          <a:ext cx="8855690" cy="646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75" name="Dokument" r:id="rId4" imgW="8670494" imgH="6332764" progId="Word.Document.12">
                  <p:embed/>
                </p:oleObj>
              </mc:Choice>
              <mc:Fallback>
                <p:oleObj name="Dokument" r:id="rId4" imgW="8670494" imgH="633276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250" y="188640"/>
                        <a:ext cx="8855690" cy="6467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2852936"/>
            <a:ext cx="7992888" cy="35283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763713" y="3501008"/>
            <a:ext cx="56880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Dodržujeme pořadí početních výkonů a závorek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8100392" y="1772816"/>
            <a:ext cx="508756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49250" y="188640"/>
          <a:ext cx="8855690" cy="646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299" name="Dokument" r:id="rId4" imgW="8670494" imgH="6332764" progId="Word.Document.12">
                  <p:embed/>
                </p:oleObj>
              </mc:Choice>
              <mc:Fallback>
                <p:oleObj name="Dokument" r:id="rId4" imgW="8670494" imgH="633276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250" y="188640"/>
                        <a:ext cx="8855690" cy="6467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3501008"/>
            <a:ext cx="7992888" cy="2880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763713" y="3501008"/>
            <a:ext cx="56880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Dodržujeme pořadí početních výkonů a závorek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5220072" y="2780928"/>
            <a:ext cx="33123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49250" y="188640"/>
          <a:ext cx="8855690" cy="646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23" name="Dokument" r:id="rId4" imgW="8670494" imgH="6332764" progId="Word.Document.12">
                  <p:embed/>
                </p:oleObj>
              </mc:Choice>
              <mc:Fallback>
                <p:oleObj name="Dokument" r:id="rId4" imgW="8670494" imgH="633276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250" y="188640"/>
                        <a:ext cx="8855690" cy="6467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3501008"/>
            <a:ext cx="7992888" cy="2880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0" name="Obdélník 9"/>
          <p:cNvSpPr/>
          <p:nvPr/>
        </p:nvSpPr>
        <p:spPr>
          <a:xfrm>
            <a:off x="5076056" y="5373216"/>
            <a:ext cx="33123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49250" y="188640"/>
          <a:ext cx="8855690" cy="646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47" name="Dokument" r:id="rId4" imgW="8670494" imgH="6332764" progId="Word.Document.12">
                  <p:embed/>
                </p:oleObj>
              </mc:Choice>
              <mc:Fallback>
                <p:oleObj name="Dokument" r:id="rId4" imgW="8670494" imgH="633276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250" y="188640"/>
                        <a:ext cx="8855690" cy="6467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7643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179289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4725144"/>
            <a:ext cx="7992888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763713" y="5517232"/>
            <a:ext cx="56880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Dodržujeme pořadí početních výkonů a závorek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452320" y="4149080"/>
            <a:ext cx="115212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470</TotalTime>
  <Words>326</Words>
  <Application>Microsoft Office PowerPoint</Application>
  <PresentationFormat>Předvádění na obrazovce (4:3)</PresentationFormat>
  <Paragraphs>147</Paragraphs>
  <Slides>43</Slides>
  <Notes>5</Notes>
  <HiddenSlides>0</HiddenSlides>
  <MMClips>0</MMClips>
  <ScaleCrop>false</ScaleCrop>
  <HeadingPairs>
    <vt:vector size="8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2</vt:i4>
      </vt:variant>
      <vt:variant>
        <vt:lpstr>Nadpisy snímků</vt:lpstr>
      </vt:variant>
      <vt:variant>
        <vt:i4>43</vt:i4>
      </vt:variant>
    </vt:vector>
  </HeadingPairs>
  <TitlesOfParts>
    <vt:vector size="49" baseType="lpstr">
      <vt:lpstr>Arial</vt:lpstr>
      <vt:lpstr>Calibri</vt:lpstr>
      <vt:lpstr>Times New Roman</vt:lpstr>
      <vt:lpstr>Motiv sady Office</vt:lpstr>
      <vt:lpstr>Dokument</vt:lpstr>
      <vt:lpstr>Document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Petr</dc:creator>
  <cp:lastModifiedBy>kucera</cp:lastModifiedBy>
  <cp:revision>60</cp:revision>
  <dcterms:created xsi:type="dcterms:W3CDTF">2013-03-31T20:11:56Z</dcterms:created>
  <dcterms:modified xsi:type="dcterms:W3CDTF">2014-06-15T17:36:12Z</dcterms:modified>
</cp:coreProperties>
</file>