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4"/>
  </p:notesMasterIdLst>
  <p:sldIdLst>
    <p:sldId id="257" r:id="rId2"/>
    <p:sldId id="258" r:id="rId3"/>
    <p:sldId id="263" r:id="rId4"/>
    <p:sldId id="262" r:id="rId5"/>
    <p:sldId id="341" r:id="rId6"/>
    <p:sldId id="342" r:id="rId7"/>
    <p:sldId id="343" r:id="rId8"/>
    <p:sldId id="268" r:id="rId9"/>
    <p:sldId id="344" r:id="rId10"/>
    <p:sldId id="345" r:id="rId11"/>
    <p:sldId id="346" r:id="rId12"/>
    <p:sldId id="347" r:id="rId13"/>
    <p:sldId id="329" r:id="rId14"/>
    <p:sldId id="348" r:id="rId15"/>
    <p:sldId id="349" r:id="rId16"/>
    <p:sldId id="350" r:id="rId17"/>
    <p:sldId id="273" r:id="rId18"/>
    <p:sldId id="351" r:id="rId19"/>
    <p:sldId id="352" r:id="rId20"/>
    <p:sldId id="354" r:id="rId21"/>
    <p:sldId id="355" r:id="rId22"/>
    <p:sldId id="285" r:id="rId23"/>
    <p:sldId id="356" r:id="rId24"/>
    <p:sldId id="357" r:id="rId25"/>
    <p:sldId id="358" r:id="rId26"/>
    <p:sldId id="259" r:id="rId27"/>
    <p:sldId id="260" r:id="rId28"/>
    <p:sldId id="290" r:id="rId29"/>
    <p:sldId id="291" r:id="rId30"/>
    <p:sldId id="292" r:id="rId31"/>
    <p:sldId id="293" r:id="rId32"/>
    <p:sldId id="294" r:id="rId33"/>
  </p:sldIdLst>
  <p:sldSz cx="9144000" cy="6858000" type="screen4x3"/>
  <p:notesSz cx="6858000" cy="9144000"/>
  <p:defaultTextStyle>
    <a:defPPr>
      <a:defRPr lang="cs-CZ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1464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2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2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2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2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2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2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AF95421F-0CCE-43F7-934E-CD88E765265C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cs-CZ" noProof="0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noProof="0" smtClean="0"/>
              <a:t>Klepnutím lze upravit styly předlohy textu.</a:t>
            </a:r>
          </a:p>
          <a:p>
            <a:pPr lvl="1"/>
            <a:r>
              <a:rPr lang="cs-CZ" noProof="0" smtClean="0"/>
              <a:t>Druhá úroveň</a:t>
            </a:r>
          </a:p>
          <a:p>
            <a:pPr lvl="2"/>
            <a:r>
              <a:rPr lang="cs-CZ" noProof="0" smtClean="0"/>
              <a:t>Třetí úroveň</a:t>
            </a:r>
          </a:p>
          <a:p>
            <a:pPr lvl="3"/>
            <a:r>
              <a:rPr lang="cs-CZ" noProof="0" smtClean="0"/>
              <a:t>Čtvrtá úroveň</a:t>
            </a:r>
          </a:p>
          <a:p>
            <a:pPr lvl="4"/>
            <a:r>
              <a:rPr lang="cs-CZ" noProof="0" smtClean="0"/>
              <a:t>Pátá úroveň</a:t>
            </a:r>
            <a:endParaRPr lang="cs-CZ" noProof="0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F96D1C99-96E9-43AC-926B-BAAC8EE3070F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88606074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Zástupný symbol pro obrázek snímku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3795" name="Zástupný symbol pro poznámky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cs-CZ" smtClean="0"/>
          </a:p>
        </p:txBody>
      </p:sp>
      <p:sp>
        <p:nvSpPr>
          <p:cNvPr id="33796" name="Zástupný symbol pro číslo snímku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4454B975-AA50-4F81-9A78-BB4091D71E13}" type="slidenum">
              <a:rPr lang="cs-CZ"/>
              <a:pPr fontAlgn="base">
                <a:spcBef>
                  <a:spcPct val="0"/>
                </a:spcBef>
                <a:spcAft>
                  <a:spcPct val="0"/>
                </a:spcAft>
              </a:pPr>
              <a:t>27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7324193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Klepnutím lze upravit styl předlohy podnadpisů.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85D713-F9DC-4FDF-B38F-01B74CFCFD05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0AFBEA-1D0C-45D4-B6AE-84AEC16B9AFC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D243E5-31FB-45E9-BF46-11A759037FA8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3FD808-7952-4685-8492-8A3723E5733D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E64E3D-46CF-41DD-8042-6CEA7491B5E7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DE382E-96D1-448F-BC5C-A3EAD982B6B7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AFCE76-2DD5-4B16-B766-76AC79DE0001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09423F-5E33-4D42-9677-4ED0F77CA802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6BC7E8-A72C-4870-A11A-EB1A2255AFBB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F23574-9F00-4A1F-A4F5-C2DDA7D0E989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483170-1CE1-49B0-87CB-3BBDC4CFE89F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6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4FA660-04D9-42C9-A644-C5B7C2593D59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A251A9-AF48-4635-99D1-E2E0A1584344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8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9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C60DEB-0A38-48A2-BEF8-5824C1077AFE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887245-A466-4636-91A2-12EDC190B0A7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4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25FA9E-7ADB-4DBD-AB28-5212A05F8FE2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898199-E2C4-410A-9E82-DA6AFFE50ECD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3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4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79AE55-D772-44BB-891D-227562D37DC4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842593-5699-463D-90DC-E0ADF39EDDC2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6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6B1158-D996-4886-9683-EB75E4774CC2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cs-CZ" noProof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23C711-ED2A-4933-954E-69B90436F4C6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6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110C24-8998-4C70-A3A1-E370972DB2A5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Zástupný symbol pro nadpis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cs-CZ" smtClean="0"/>
              <a:t>Klepnutím lze upravit styl předlohy nadpisů.</a:t>
            </a:r>
          </a:p>
        </p:txBody>
      </p:sp>
      <p:sp>
        <p:nvSpPr>
          <p:cNvPr id="28675" name="Zástupný symbol pro text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5EE94B41-7656-4B3A-9308-C150DD4E8359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A60A7772-FFB2-48D9-B253-DDEC8AE48791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.vml"/><Relationship Id="rId6" Type="http://schemas.openxmlformats.org/officeDocument/2006/relationships/slide" Target="slide3.xml"/><Relationship Id="rId5" Type="http://schemas.openxmlformats.org/officeDocument/2006/relationships/image" Target="../media/image4.emf"/><Relationship Id="rId4" Type="http://schemas.openxmlformats.org/officeDocument/2006/relationships/package" Target="../embeddings/Documento_do_Microsoft_Word8.docx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9.vml"/><Relationship Id="rId6" Type="http://schemas.openxmlformats.org/officeDocument/2006/relationships/slide" Target="slide3.xml"/><Relationship Id="rId5" Type="http://schemas.openxmlformats.org/officeDocument/2006/relationships/image" Target="../media/image4.emf"/><Relationship Id="rId4" Type="http://schemas.openxmlformats.org/officeDocument/2006/relationships/package" Target="../embeddings/Documento_do_Microsoft_Word9.docx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0.vml"/><Relationship Id="rId6" Type="http://schemas.openxmlformats.org/officeDocument/2006/relationships/slide" Target="slide3.xml"/><Relationship Id="rId5" Type="http://schemas.openxmlformats.org/officeDocument/2006/relationships/image" Target="../media/image4.emf"/><Relationship Id="rId4" Type="http://schemas.openxmlformats.org/officeDocument/2006/relationships/package" Target="../embeddings/Documento_do_Microsoft_Word10.docx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1.vml"/><Relationship Id="rId6" Type="http://schemas.openxmlformats.org/officeDocument/2006/relationships/slide" Target="slide3.xml"/><Relationship Id="rId5" Type="http://schemas.openxmlformats.org/officeDocument/2006/relationships/image" Target="../media/image5.emf"/><Relationship Id="rId4" Type="http://schemas.openxmlformats.org/officeDocument/2006/relationships/package" Target="../embeddings/Documento_do_Microsoft_Word11.docx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2.vml"/><Relationship Id="rId6" Type="http://schemas.openxmlformats.org/officeDocument/2006/relationships/slide" Target="slide3.xml"/><Relationship Id="rId5" Type="http://schemas.openxmlformats.org/officeDocument/2006/relationships/image" Target="../media/image5.emf"/><Relationship Id="rId4" Type="http://schemas.openxmlformats.org/officeDocument/2006/relationships/package" Target="../embeddings/Documento_do_Microsoft_Word12.docx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3.vml"/><Relationship Id="rId6" Type="http://schemas.openxmlformats.org/officeDocument/2006/relationships/slide" Target="slide3.xml"/><Relationship Id="rId5" Type="http://schemas.openxmlformats.org/officeDocument/2006/relationships/image" Target="../media/image5.emf"/><Relationship Id="rId4" Type="http://schemas.openxmlformats.org/officeDocument/2006/relationships/package" Target="../embeddings/Documento_do_Microsoft_Word13.docx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4.vml"/><Relationship Id="rId6" Type="http://schemas.openxmlformats.org/officeDocument/2006/relationships/slide" Target="slide3.xml"/><Relationship Id="rId5" Type="http://schemas.openxmlformats.org/officeDocument/2006/relationships/image" Target="../media/image5.emf"/><Relationship Id="rId4" Type="http://schemas.openxmlformats.org/officeDocument/2006/relationships/package" Target="../embeddings/Documento_do_Microsoft_Word14.docx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5.vml"/><Relationship Id="rId6" Type="http://schemas.openxmlformats.org/officeDocument/2006/relationships/slide" Target="slide3.xml"/><Relationship Id="rId5" Type="http://schemas.openxmlformats.org/officeDocument/2006/relationships/image" Target="../media/image6.emf"/><Relationship Id="rId4" Type="http://schemas.openxmlformats.org/officeDocument/2006/relationships/package" Target="../embeddings/Documento_do_Microsoft_Word15.docx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6.vml"/><Relationship Id="rId6" Type="http://schemas.openxmlformats.org/officeDocument/2006/relationships/slide" Target="slide3.xml"/><Relationship Id="rId5" Type="http://schemas.openxmlformats.org/officeDocument/2006/relationships/image" Target="../media/image7.emf"/><Relationship Id="rId4" Type="http://schemas.openxmlformats.org/officeDocument/2006/relationships/package" Target="../embeddings/Documento_do_Microsoft_Word16.docx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7.vml"/><Relationship Id="rId6" Type="http://schemas.openxmlformats.org/officeDocument/2006/relationships/slide" Target="slide3.xml"/><Relationship Id="rId5" Type="http://schemas.openxmlformats.org/officeDocument/2006/relationships/image" Target="../media/image7.emf"/><Relationship Id="rId4" Type="http://schemas.openxmlformats.org/officeDocument/2006/relationships/package" Target="../embeddings/Documento_do_Microsoft_Word17.docx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8.vml"/><Relationship Id="rId6" Type="http://schemas.openxmlformats.org/officeDocument/2006/relationships/slide" Target="slide3.xml"/><Relationship Id="rId5" Type="http://schemas.openxmlformats.org/officeDocument/2006/relationships/image" Target="../media/image7.emf"/><Relationship Id="rId4" Type="http://schemas.openxmlformats.org/officeDocument/2006/relationships/package" Target="../embeddings/Documento_do_Microsoft_Word18.docx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9.vml"/><Relationship Id="rId6" Type="http://schemas.openxmlformats.org/officeDocument/2006/relationships/slide" Target="slide3.xml"/><Relationship Id="rId5" Type="http://schemas.openxmlformats.org/officeDocument/2006/relationships/image" Target="../media/image7.emf"/><Relationship Id="rId4" Type="http://schemas.openxmlformats.org/officeDocument/2006/relationships/package" Target="../embeddings/Documento_do_Microsoft_Word19.docx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0.vml"/><Relationship Id="rId6" Type="http://schemas.openxmlformats.org/officeDocument/2006/relationships/slide" Target="slide3.xml"/><Relationship Id="rId5" Type="http://schemas.openxmlformats.org/officeDocument/2006/relationships/image" Target="../media/image8.emf"/><Relationship Id="rId4" Type="http://schemas.openxmlformats.org/officeDocument/2006/relationships/package" Target="../embeddings/Documento_do_Microsoft_Word20.docx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1.vml"/><Relationship Id="rId6" Type="http://schemas.openxmlformats.org/officeDocument/2006/relationships/slide" Target="slide3.xml"/><Relationship Id="rId5" Type="http://schemas.openxmlformats.org/officeDocument/2006/relationships/image" Target="../media/image9.emf"/><Relationship Id="rId4" Type="http://schemas.openxmlformats.org/officeDocument/2006/relationships/package" Target="../embeddings/Documento_do_Microsoft_Word21.docx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2.vml"/><Relationship Id="rId6" Type="http://schemas.openxmlformats.org/officeDocument/2006/relationships/slide" Target="slide3.xml"/><Relationship Id="rId5" Type="http://schemas.openxmlformats.org/officeDocument/2006/relationships/image" Target="../media/image9.emf"/><Relationship Id="rId4" Type="http://schemas.openxmlformats.org/officeDocument/2006/relationships/package" Target="../embeddings/Documento_do_Microsoft_Word22.docx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3.vml"/><Relationship Id="rId6" Type="http://schemas.openxmlformats.org/officeDocument/2006/relationships/slide" Target="slide3.xml"/><Relationship Id="rId5" Type="http://schemas.openxmlformats.org/officeDocument/2006/relationships/image" Target="../media/image10.emf"/><Relationship Id="rId4" Type="http://schemas.openxmlformats.org/officeDocument/2006/relationships/package" Target="../embeddings/Documento_do_Microsoft_Word23.docx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4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4.vml"/><Relationship Id="rId6" Type="http://schemas.openxmlformats.org/officeDocument/2006/relationships/slide" Target="slide3.xml"/><Relationship Id="rId5" Type="http://schemas.openxmlformats.org/officeDocument/2006/relationships/image" Target="../media/image11.emf"/><Relationship Id="rId4" Type="http://schemas.openxmlformats.org/officeDocument/2006/relationships/package" Target="../embeddings/Documento_do_Microsoft_Word24.docx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5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5.vml"/><Relationship Id="rId6" Type="http://schemas.openxmlformats.org/officeDocument/2006/relationships/slide" Target="slide3.xml"/><Relationship Id="rId5" Type="http://schemas.openxmlformats.org/officeDocument/2006/relationships/image" Target="../media/image12.emf"/><Relationship Id="rId4" Type="http://schemas.openxmlformats.org/officeDocument/2006/relationships/package" Target="../embeddings/Documento_do_Microsoft_Word25.docx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6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6.vml"/><Relationship Id="rId6" Type="http://schemas.openxmlformats.org/officeDocument/2006/relationships/slide" Target="slide3.xml"/><Relationship Id="rId5" Type="http://schemas.openxmlformats.org/officeDocument/2006/relationships/image" Target="../media/image13.emf"/><Relationship Id="rId4" Type="http://schemas.openxmlformats.org/officeDocument/2006/relationships/package" Target="../embeddings/Documento_do_Microsoft_Word26.docx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4.xml"/><Relationship Id="rId13" Type="http://schemas.openxmlformats.org/officeDocument/2006/relationships/slide" Target="slide28.xml"/><Relationship Id="rId3" Type="http://schemas.openxmlformats.org/officeDocument/2006/relationships/oleObject" Target="../embeddings/oleObject1.bin"/><Relationship Id="rId7" Type="http://schemas.openxmlformats.org/officeDocument/2006/relationships/slide" Target="slide26.xml"/><Relationship Id="rId12" Type="http://schemas.openxmlformats.org/officeDocument/2006/relationships/slide" Target="slide22.xml"/><Relationship Id="rId17" Type="http://schemas.openxmlformats.org/officeDocument/2006/relationships/slide" Target="slide32.xml"/><Relationship Id="rId2" Type="http://schemas.openxmlformats.org/officeDocument/2006/relationships/slideLayout" Target="../slideLayouts/slideLayout7.xml"/><Relationship Id="rId16" Type="http://schemas.openxmlformats.org/officeDocument/2006/relationships/slide" Target="slide31.xml"/><Relationship Id="rId1" Type="http://schemas.openxmlformats.org/officeDocument/2006/relationships/vmlDrawing" Target="../drawings/vmlDrawing1.vml"/><Relationship Id="rId6" Type="http://schemas.openxmlformats.org/officeDocument/2006/relationships/slide" Target="slide27.xml"/><Relationship Id="rId11" Type="http://schemas.openxmlformats.org/officeDocument/2006/relationships/slide" Target="slide17.xml"/><Relationship Id="rId5" Type="http://schemas.openxmlformats.org/officeDocument/2006/relationships/image" Target="../media/image2.emf"/><Relationship Id="rId15" Type="http://schemas.openxmlformats.org/officeDocument/2006/relationships/slide" Target="slide30.xml"/><Relationship Id="rId10" Type="http://schemas.openxmlformats.org/officeDocument/2006/relationships/slide" Target="slide13.xml"/><Relationship Id="rId4" Type="http://schemas.openxmlformats.org/officeDocument/2006/relationships/package" Target="../embeddings/Documento_do_Microsoft_Word1.docx"/><Relationship Id="rId9" Type="http://schemas.openxmlformats.org/officeDocument/2006/relationships/slide" Target="slide8.xml"/><Relationship Id="rId14" Type="http://schemas.openxmlformats.org/officeDocument/2006/relationships/slide" Target="slide29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7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7.vml"/><Relationship Id="rId6" Type="http://schemas.openxmlformats.org/officeDocument/2006/relationships/slide" Target="slide3.xml"/><Relationship Id="rId5" Type="http://schemas.openxmlformats.org/officeDocument/2006/relationships/image" Target="../media/image14.emf"/><Relationship Id="rId4" Type="http://schemas.openxmlformats.org/officeDocument/2006/relationships/package" Target="../embeddings/Documento_do_Microsoft_Word27.docx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8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8.vml"/><Relationship Id="rId6" Type="http://schemas.openxmlformats.org/officeDocument/2006/relationships/slide" Target="slide3.xml"/><Relationship Id="rId5" Type="http://schemas.openxmlformats.org/officeDocument/2006/relationships/image" Target="../media/image15.emf"/><Relationship Id="rId4" Type="http://schemas.openxmlformats.org/officeDocument/2006/relationships/package" Target="../embeddings/Documento_do_Microsoft_Word28.docx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9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9.vml"/><Relationship Id="rId6" Type="http://schemas.openxmlformats.org/officeDocument/2006/relationships/slide" Target="slide3.xml"/><Relationship Id="rId5" Type="http://schemas.openxmlformats.org/officeDocument/2006/relationships/image" Target="../media/image16.emf"/><Relationship Id="rId4" Type="http://schemas.openxmlformats.org/officeDocument/2006/relationships/package" Target="../embeddings/Documento_do_Microsoft_Word29.docx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slide" Target="slide3.xml"/><Relationship Id="rId5" Type="http://schemas.openxmlformats.org/officeDocument/2006/relationships/image" Target="../media/image3.emf"/><Relationship Id="rId4" Type="http://schemas.openxmlformats.org/officeDocument/2006/relationships/package" Target="../embeddings/Documento_do_Microsoft_Word2.docx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slide" Target="slide3.xml"/><Relationship Id="rId5" Type="http://schemas.openxmlformats.org/officeDocument/2006/relationships/image" Target="../media/image3.emf"/><Relationship Id="rId4" Type="http://schemas.openxmlformats.org/officeDocument/2006/relationships/package" Target="../embeddings/Documento_do_Microsoft_Word3.docx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6" Type="http://schemas.openxmlformats.org/officeDocument/2006/relationships/slide" Target="slide3.xml"/><Relationship Id="rId5" Type="http://schemas.openxmlformats.org/officeDocument/2006/relationships/image" Target="../media/image3.emf"/><Relationship Id="rId4" Type="http://schemas.openxmlformats.org/officeDocument/2006/relationships/package" Target="../embeddings/Documento_do_Microsoft_Word4.docx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6" Type="http://schemas.openxmlformats.org/officeDocument/2006/relationships/slide" Target="slide3.xml"/><Relationship Id="rId5" Type="http://schemas.openxmlformats.org/officeDocument/2006/relationships/image" Target="../media/image3.emf"/><Relationship Id="rId4" Type="http://schemas.openxmlformats.org/officeDocument/2006/relationships/package" Target="../embeddings/Documento_do_Microsoft_Word5.docx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6" Type="http://schemas.openxmlformats.org/officeDocument/2006/relationships/slide" Target="slide3.xml"/><Relationship Id="rId5" Type="http://schemas.openxmlformats.org/officeDocument/2006/relationships/image" Target="../media/image4.emf"/><Relationship Id="rId4" Type="http://schemas.openxmlformats.org/officeDocument/2006/relationships/package" Target="../embeddings/Documento_do_Microsoft_Word6.docx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6" Type="http://schemas.openxmlformats.org/officeDocument/2006/relationships/slide" Target="slide3.xml"/><Relationship Id="rId5" Type="http://schemas.openxmlformats.org/officeDocument/2006/relationships/image" Target="../media/image4.emf"/><Relationship Id="rId4" Type="http://schemas.openxmlformats.org/officeDocument/2006/relationships/package" Target="../embeddings/Documento_do_Microsoft_Word7.docx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extovéPole 4"/>
          <p:cNvSpPr txBox="1">
            <a:spLocks noChangeArrowheads="1"/>
          </p:cNvSpPr>
          <p:nvPr/>
        </p:nvSpPr>
        <p:spPr bwMode="auto">
          <a:xfrm>
            <a:off x="1187450" y="836613"/>
            <a:ext cx="6480175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cs-CZ" sz="4800" b="1" dirty="0" smtClean="0">
                <a:solidFill>
                  <a:schemeClr val="bg1"/>
                </a:solidFill>
                <a:latin typeface="Calibri" pitchFamily="34" charset="0"/>
              </a:rPr>
              <a:t>ČÍSELNÉ OBORY</a:t>
            </a:r>
          </a:p>
          <a:p>
            <a:pPr algn="ctr"/>
            <a:endParaRPr lang="cs-CZ" sz="4800" b="1" dirty="0" smtClean="0">
              <a:solidFill>
                <a:schemeClr val="bg1"/>
              </a:solidFill>
              <a:latin typeface="Calibri" pitchFamily="34" charset="0"/>
            </a:endParaRPr>
          </a:p>
          <a:p>
            <a:pPr algn="ctr"/>
            <a:r>
              <a:rPr lang="cs-CZ" sz="4800" b="1" dirty="0" smtClean="0">
                <a:solidFill>
                  <a:schemeClr val="bg1"/>
                </a:solidFill>
                <a:latin typeface="Calibri" pitchFamily="34" charset="0"/>
              </a:rPr>
              <a:t>12</a:t>
            </a:r>
          </a:p>
          <a:p>
            <a:pPr algn="ctr"/>
            <a:endParaRPr lang="cs-CZ" sz="4800" b="1" dirty="0">
              <a:solidFill>
                <a:schemeClr val="bg1"/>
              </a:solidFill>
              <a:latin typeface="Calibri" pitchFamily="34" charset="0"/>
            </a:endParaRPr>
          </a:p>
          <a:p>
            <a:pPr algn="ctr"/>
            <a:r>
              <a:rPr lang="cs-CZ" sz="4800" b="1" dirty="0" smtClean="0">
                <a:solidFill>
                  <a:schemeClr val="bg1"/>
                </a:solidFill>
                <a:latin typeface="Calibri" pitchFamily="34" charset="0"/>
              </a:rPr>
              <a:t>Procenta</a:t>
            </a:r>
            <a:endParaRPr lang="cs-CZ" sz="4800" b="1" dirty="0">
              <a:solidFill>
                <a:schemeClr val="bg1"/>
              </a:solidFill>
              <a:latin typeface="Calibri" pitchFamily="34" charset="0"/>
            </a:endParaRPr>
          </a:p>
          <a:p>
            <a:pPr algn="ctr"/>
            <a:endParaRPr lang="cs-CZ" sz="4800" b="1" dirty="0">
              <a:solidFill>
                <a:srgbClr val="FFFF00"/>
              </a:solidFill>
              <a:latin typeface="Calibri" pitchFamily="34" charset="0"/>
            </a:endParaRPr>
          </a:p>
        </p:txBody>
      </p:sp>
      <p:sp>
        <p:nvSpPr>
          <p:cNvPr id="29699" name="TextovéPole 5"/>
          <p:cNvSpPr txBox="1">
            <a:spLocks noChangeArrowheads="1"/>
          </p:cNvSpPr>
          <p:nvPr/>
        </p:nvSpPr>
        <p:spPr bwMode="auto">
          <a:xfrm>
            <a:off x="6011863" y="6092825"/>
            <a:ext cx="266382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cs-CZ">
                <a:solidFill>
                  <a:srgbClr val="FFFF00"/>
                </a:solidFill>
                <a:latin typeface="Calibri" pitchFamily="34" charset="0"/>
              </a:rPr>
              <a:t>MěSOŠ Klobouky u Brna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Objekt 7"/>
          <p:cNvGraphicFramePr>
            <a:graphicFrameLocks noChangeAspect="1"/>
          </p:cNvGraphicFramePr>
          <p:nvPr/>
        </p:nvGraphicFramePr>
        <p:xfrm>
          <a:off x="107505" y="266610"/>
          <a:ext cx="8972996" cy="654676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5955" name="Dokument" r:id="rId4" imgW="8777880" imgH="6404396" progId="Word.Document.12">
                  <p:embed/>
                </p:oleObj>
              </mc:Choice>
              <mc:Fallback>
                <p:oleObj name="Dokument" r:id="rId4" imgW="8777880" imgH="6404396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7505" y="266610"/>
                        <a:ext cx="8972996" cy="6546766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1628478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35273" y="693737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323528" y="4005064"/>
            <a:ext cx="8496944" cy="23762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7174" name="TextovéPole 9"/>
          <p:cNvSpPr txBox="1">
            <a:spLocks noChangeArrowheads="1"/>
          </p:cNvSpPr>
          <p:nvPr/>
        </p:nvSpPr>
        <p:spPr bwMode="auto">
          <a:xfrm>
            <a:off x="107504" y="4509120"/>
            <a:ext cx="835292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Osmina z těch, co tvoří předchozí skupinu, činí 5% návštěvníků  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7164288" y="1844824"/>
            <a:ext cx="9361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Objekt 7"/>
          <p:cNvGraphicFramePr>
            <a:graphicFrameLocks noChangeAspect="1"/>
          </p:cNvGraphicFramePr>
          <p:nvPr/>
        </p:nvGraphicFramePr>
        <p:xfrm>
          <a:off x="107505" y="266610"/>
          <a:ext cx="8972996" cy="654676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6979" name="Dokument" r:id="rId4" imgW="8777880" imgH="6404396" progId="Word.Document.12">
                  <p:embed/>
                </p:oleObj>
              </mc:Choice>
              <mc:Fallback>
                <p:oleObj name="Dokument" r:id="rId4" imgW="8777880" imgH="6404396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7505" y="266610"/>
                        <a:ext cx="8972996" cy="6546766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1628478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35273" y="693737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323528" y="5013176"/>
            <a:ext cx="8496944" cy="13681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7174" name="TextovéPole 9"/>
          <p:cNvSpPr txBox="1">
            <a:spLocks noChangeArrowheads="1"/>
          </p:cNvSpPr>
          <p:nvPr/>
        </p:nvSpPr>
        <p:spPr bwMode="auto">
          <a:xfrm>
            <a:off x="107504" y="5589240"/>
            <a:ext cx="8784976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Pravidelní jsou ti, co chodí dvakrát nebo jednou za týden, tvoří 65% návštěvníků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7164288" y="1844824"/>
            <a:ext cx="9361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Objekt 7"/>
          <p:cNvGraphicFramePr>
            <a:graphicFrameLocks noChangeAspect="1"/>
          </p:cNvGraphicFramePr>
          <p:nvPr/>
        </p:nvGraphicFramePr>
        <p:xfrm>
          <a:off x="107505" y="266610"/>
          <a:ext cx="8972996" cy="654676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8003" name="Dokument" r:id="rId4" imgW="8777880" imgH="6404396" progId="Word.Document.12">
                  <p:embed/>
                </p:oleObj>
              </mc:Choice>
              <mc:Fallback>
                <p:oleObj name="Dokument" r:id="rId4" imgW="8777880" imgH="6404396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7505" y="266610"/>
                        <a:ext cx="8972996" cy="6546766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1628478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35273" y="693737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323528" y="6093296"/>
            <a:ext cx="849694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7174" name="TextovéPole 9"/>
          <p:cNvSpPr txBox="1">
            <a:spLocks noChangeArrowheads="1"/>
          </p:cNvSpPr>
          <p:nvPr/>
        </p:nvSpPr>
        <p:spPr bwMode="auto">
          <a:xfrm>
            <a:off x="107504" y="6165304"/>
            <a:ext cx="8784976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Nepravidelní jsou ti, co chodí, je třeba odečíst pravidelné a ty, co už nepřijdou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7164288" y="1844824"/>
            <a:ext cx="9361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Objekt 10"/>
          <p:cNvGraphicFramePr>
            <a:graphicFrameLocks noChangeAspect="1"/>
          </p:cNvGraphicFramePr>
          <p:nvPr/>
        </p:nvGraphicFramePr>
        <p:xfrm>
          <a:off x="341209" y="332656"/>
          <a:ext cx="9127335" cy="6746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501" name="Dokument" r:id="rId4" imgW="8630495" imgH="6380639" progId="Word.Document.12">
                  <p:embed/>
                </p:oleObj>
              </mc:Choice>
              <mc:Fallback>
                <p:oleObj name="Dokument" r:id="rId4" imgW="8630495" imgH="6380639" progId="Word.Document.12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1209" y="332656"/>
                        <a:ext cx="9127335" cy="67468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07281" y="693737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611560" y="980728"/>
            <a:ext cx="7992888" cy="52565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7174" name="TextovéPole 9"/>
          <p:cNvSpPr txBox="1">
            <a:spLocks noChangeArrowheads="1"/>
          </p:cNvSpPr>
          <p:nvPr/>
        </p:nvSpPr>
        <p:spPr bwMode="auto">
          <a:xfrm>
            <a:off x="0" y="2492896"/>
            <a:ext cx="914400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   Údajem o procentech vyjádřeným deset. číslem budeme násobit základ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7308304" y="3717032"/>
            <a:ext cx="1187624" cy="10081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Objekt 10"/>
          <p:cNvGraphicFramePr>
            <a:graphicFrameLocks noChangeAspect="1"/>
          </p:cNvGraphicFramePr>
          <p:nvPr/>
        </p:nvGraphicFramePr>
        <p:xfrm>
          <a:off x="341209" y="332656"/>
          <a:ext cx="9127335" cy="6746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9027" name="Dokument" r:id="rId4" imgW="8630495" imgH="6380639" progId="Word.Document.12">
                  <p:embed/>
                </p:oleObj>
              </mc:Choice>
              <mc:Fallback>
                <p:oleObj name="Dokument" r:id="rId4" imgW="8630495" imgH="6380639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1209" y="332656"/>
                        <a:ext cx="9127335" cy="67468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07281" y="693737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611560" y="1556792"/>
            <a:ext cx="7992888" cy="46805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7174" name="TextovéPole 9"/>
          <p:cNvSpPr txBox="1">
            <a:spLocks noChangeArrowheads="1"/>
          </p:cNvSpPr>
          <p:nvPr/>
        </p:nvSpPr>
        <p:spPr bwMode="auto">
          <a:xfrm>
            <a:off x="0" y="2492896"/>
            <a:ext cx="914400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            Přehlednější je zápis pomocí mocnin desítky 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7308304" y="3717032"/>
            <a:ext cx="1187624" cy="10081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Objekt 10"/>
          <p:cNvGraphicFramePr>
            <a:graphicFrameLocks noChangeAspect="1"/>
          </p:cNvGraphicFramePr>
          <p:nvPr/>
        </p:nvGraphicFramePr>
        <p:xfrm>
          <a:off x="341209" y="332656"/>
          <a:ext cx="9127335" cy="6746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0051" name="Dokument" r:id="rId4" imgW="8630495" imgH="6380639" progId="Word.Document.12">
                  <p:embed/>
                </p:oleObj>
              </mc:Choice>
              <mc:Fallback>
                <p:oleObj name="Dokument" r:id="rId4" imgW="8630495" imgH="6380639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1209" y="332656"/>
                        <a:ext cx="9127335" cy="67468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07281" y="693737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611560" y="2348880"/>
            <a:ext cx="7992888" cy="38884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7174" name="TextovéPole 9"/>
          <p:cNvSpPr txBox="1">
            <a:spLocks noChangeArrowheads="1"/>
          </p:cNvSpPr>
          <p:nvPr/>
        </p:nvSpPr>
        <p:spPr bwMode="auto">
          <a:xfrm>
            <a:off x="0" y="3645024"/>
            <a:ext cx="914400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 Vynásobíme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7308304" y="3717032"/>
            <a:ext cx="1187624" cy="10081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Objekt 10"/>
          <p:cNvGraphicFramePr>
            <a:graphicFrameLocks noChangeAspect="1"/>
          </p:cNvGraphicFramePr>
          <p:nvPr/>
        </p:nvGraphicFramePr>
        <p:xfrm>
          <a:off x="341209" y="332656"/>
          <a:ext cx="9127335" cy="6746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1075" name="Dokument" r:id="rId4" imgW="8630495" imgH="6380639" progId="Word.Document.12">
                  <p:embed/>
                </p:oleObj>
              </mc:Choice>
              <mc:Fallback>
                <p:oleObj name="Dokument" r:id="rId4" imgW="8630495" imgH="6380639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1209" y="332656"/>
                        <a:ext cx="9127335" cy="67468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07281" y="693737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611560" y="3356992"/>
            <a:ext cx="7992888" cy="28803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7174" name="TextovéPole 9"/>
          <p:cNvSpPr txBox="1">
            <a:spLocks noChangeArrowheads="1"/>
          </p:cNvSpPr>
          <p:nvPr/>
        </p:nvSpPr>
        <p:spPr bwMode="auto">
          <a:xfrm>
            <a:off x="0" y="4077072"/>
            <a:ext cx="914400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Výsledkem je 1000000 korun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7308304" y="3717032"/>
            <a:ext cx="1187624" cy="10081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Objekt 7"/>
          <p:cNvGraphicFramePr>
            <a:graphicFrameLocks noChangeAspect="1"/>
          </p:cNvGraphicFramePr>
          <p:nvPr/>
        </p:nvGraphicFramePr>
        <p:xfrm>
          <a:off x="251520" y="361205"/>
          <a:ext cx="8588375" cy="6380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95" name="Dokument" r:id="rId4" imgW="8587973" imgH="6380639" progId="Word.Document.12">
                  <p:embed/>
                </p:oleObj>
              </mc:Choice>
              <mc:Fallback>
                <p:oleObj name="Dokument" r:id="rId4" imgW="8587973" imgH="6380639" progId="Word.Document.12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1520" y="361205"/>
                        <a:ext cx="8588375" cy="63801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1268438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07281" y="909761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107504" y="1844824"/>
            <a:ext cx="9036496" cy="46805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294" name="TextovéPole 9"/>
          <p:cNvSpPr txBox="1">
            <a:spLocks noChangeArrowheads="1"/>
          </p:cNvSpPr>
          <p:nvPr/>
        </p:nvSpPr>
        <p:spPr bwMode="auto">
          <a:xfrm>
            <a:off x="467544" y="2564904"/>
            <a:ext cx="828092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  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Vyjádříme vztah mezi zaváděcí cenou </a:t>
            </a:r>
            <a:r>
              <a:rPr lang="cs-CZ" sz="20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z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 běžnou cenou </a:t>
            </a:r>
            <a:r>
              <a:rPr lang="cs-CZ" sz="20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endParaRPr lang="cs-CZ" sz="2000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Obdélník 11"/>
          <p:cNvSpPr/>
          <p:nvPr/>
        </p:nvSpPr>
        <p:spPr>
          <a:xfrm>
            <a:off x="7740352" y="3933056"/>
            <a:ext cx="864096" cy="9361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Objekt 7"/>
          <p:cNvGraphicFramePr>
            <a:graphicFrameLocks noChangeAspect="1"/>
          </p:cNvGraphicFramePr>
          <p:nvPr/>
        </p:nvGraphicFramePr>
        <p:xfrm>
          <a:off x="251520" y="361205"/>
          <a:ext cx="8588375" cy="6380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2099" name="Dokument" r:id="rId4" imgW="8587973" imgH="6380639" progId="Word.Document.12">
                  <p:embed/>
                </p:oleObj>
              </mc:Choice>
              <mc:Fallback>
                <p:oleObj name="Dokument" r:id="rId4" imgW="8587973" imgH="6380639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1520" y="361205"/>
                        <a:ext cx="8588375" cy="63801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1268438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07281" y="909761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107504" y="2564904"/>
            <a:ext cx="9036496" cy="39604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294" name="TextovéPole 9"/>
          <p:cNvSpPr txBox="1">
            <a:spLocks noChangeArrowheads="1"/>
          </p:cNvSpPr>
          <p:nvPr/>
        </p:nvSpPr>
        <p:spPr bwMode="auto">
          <a:xfrm>
            <a:off x="467544" y="3501008"/>
            <a:ext cx="828092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       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Zaváděcí cenu vyjádříme jako zlomek ceny běžné</a:t>
            </a:r>
            <a:endParaRPr lang="cs-CZ" sz="2000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Obdélník 11"/>
          <p:cNvSpPr/>
          <p:nvPr/>
        </p:nvSpPr>
        <p:spPr>
          <a:xfrm>
            <a:off x="7740352" y="3933056"/>
            <a:ext cx="864096" cy="9361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Objekt 7"/>
          <p:cNvGraphicFramePr>
            <a:graphicFrameLocks noChangeAspect="1"/>
          </p:cNvGraphicFramePr>
          <p:nvPr/>
        </p:nvGraphicFramePr>
        <p:xfrm>
          <a:off x="251520" y="361205"/>
          <a:ext cx="8588375" cy="6380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123" name="Dokument" r:id="rId4" imgW="8587973" imgH="6380639" progId="Word.Document.12">
                  <p:embed/>
                </p:oleObj>
              </mc:Choice>
              <mc:Fallback>
                <p:oleObj name="Dokument" r:id="rId4" imgW="8587973" imgH="6380639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1520" y="361205"/>
                        <a:ext cx="8588375" cy="63801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1268438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07281" y="909761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107504" y="4077072"/>
            <a:ext cx="6264696" cy="24482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294" name="TextovéPole 9"/>
          <p:cNvSpPr txBox="1">
            <a:spLocks noChangeArrowheads="1"/>
          </p:cNvSpPr>
          <p:nvPr/>
        </p:nvSpPr>
        <p:spPr bwMode="auto">
          <a:xfrm>
            <a:off x="467544" y="5085184"/>
            <a:ext cx="828092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       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Upravíme na setiny, tedy procenta</a:t>
            </a:r>
            <a:endParaRPr lang="cs-CZ" sz="2000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Obdélník 11"/>
          <p:cNvSpPr/>
          <p:nvPr/>
        </p:nvSpPr>
        <p:spPr>
          <a:xfrm>
            <a:off x="3923928" y="3068960"/>
            <a:ext cx="3456384" cy="9361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obrázek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35150" y="231775"/>
            <a:ext cx="5256213" cy="1325563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</p:pic>
      <p:sp>
        <p:nvSpPr>
          <p:cNvPr id="30723" name="Obdélník 5"/>
          <p:cNvSpPr>
            <a:spLocks noChangeArrowheads="1"/>
          </p:cNvSpPr>
          <p:nvPr/>
        </p:nvSpPr>
        <p:spPr bwMode="auto">
          <a:xfrm>
            <a:off x="395288" y="1916113"/>
            <a:ext cx="8424862" cy="452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cs-CZ" dirty="0">
                <a:latin typeface="Calibri" pitchFamily="34" charset="0"/>
              </a:rPr>
              <a:t>ŠKOLA:			Městská střední odborná škola, Klobouky u Brna,    </a:t>
            </a:r>
          </a:p>
          <a:p>
            <a:r>
              <a:rPr lang="cs-CZ" dirty="0">
                <a:latin typeface="Calibri" pitchFamily="34" charset="0"/>
              </a:rPr>
              <a:t>			nám. Míru 6, příspěvková organizace</a:t>
            </a:r>
          </a:p>
          <a:p>
            <a:r>
              <a:rPr lang="cs-CZ" dirty="0">
                <a:latin typeface="Calibri" pitchFamily="34" charset="0"/>
              </a:rPr>
              <a:t>ČÍSLO PROJEKTU:		CZ.1.07/1.5.00/34.1020</a:t>
            </a:r>
          </a:p>
          <a:p>
            <a:r>
              <a:rPr lang="cs-CZ" dirty="0">
                <a:latin typeface="Calibri" pitchFamily="34" charset="0"/>
              </a:rPr>
              <a:t>NÁZEV PROJEKTU:		Šablony – </a:t>
            </a:r>
            <a:r>
              <a:rPr lang="cs-CZ" dirty="0" err="1">
                <a:latin typeface="Calibri" pitchFamily="34" charset="0"/>
              </a:rPr>
              <a:t>MěSOŠ</a:t>
            </a:r>
            <a:r>
              <a:rPr lang="cs-CZ" dirty="0">
                <a:latin typeface="Calibri" pitchFamily="34" charset="0"/>
              </a:rPr>
              <a:t> Klobouky</a:t>
            </a:r>
          </a:p>
          <a:p>
            <a:r>
              <a:rPr lang="cs-CZ" dirty="0">
                <a:latin typeface="Calibri" pitchFamily="34" charset="0"/>
              </a:rPr>
              <a:t>ČÍSLO ŠABLONY:		III/2 Inovace a zkvalitnění výuky prostřednictvím ICT</a:t>
            </a:r>
          </a:p>
          <a:p>
            <a:r>
              <a:rPr lang="cs-CZ" dirty="0">
                <a:latin typeface="Calibri" pitchFamily="34" charset="0"/>
              </a:rPr>
              <a:t>AUTOR:			Petr Kučera	</a:t>
            </a:r>
          </a:p>
          <a:p>
            <a:r>
              <a:rPr lang="cs-CZ" dirty="0">
                <a:latin typeface="Calibri" pitchFamily="34" charset="0"/>
              </a:rPr>
              <a:t>TEMATICKÁ OBLAST: 	</a:t>
            </a:r>
            <a:r>
              <a:rPr lang="cs-CZ" dirty="0" smtClean="0">
                <a:latin typeface="Calibri" pitchFamily="34" charset="0"/>
              </a:rPr>
              <a:t> SMA_ČÍSELNÉ OBORY </a:t>
            </a:r>
            <a:r>
              <a:rPr lang="cs-CZ" dirty="0">
                <a:latin typeface="Calibri" pitchFamily="34" charset="0"/>
              </a:rPr>
              <a:t>	</a:t>
            </a:r>
          </a:p>
          <a:p>
            <a:r>
              <a:rPr lang="cs-CZ" dirty="0">
                <a:latin typeface="Calibri" pitchFamily="34" charset="0"/>
              </a:rPr>
              <a:t>NÁZEV </a:t>
            </a:r>
            <a:r>
              <a:rPr lang="cs-CZ" dirty="0" err="1">
                <a:latin typeface="Calibri" pitchFamily="34" charset="0"/>
              </a:rPr>
              <a:t>DUMu</a:t>
            </a:r>
            <a:r>
              <a:rPr lang="cs-CZ" dirty="0">
                <a:latin typeface="Calibri" pitchFamily="34" charset="0"/>
              </a:rPr>
              <a:t>:		</a:t>
            </a:r>
            <a:r>
              <a:rPr lang="cs-CZ" dirty="0" smtClean="0">
                <a:latin typeface="Calibri" pitchFamily="34" charset="0"/>
              </a:rPr>
              <a:t>Procenta</a:t>
            </a:r>
            <a:endParaRPr lang="cs-CZ" dirty="0">
              <a:latin typeface="Calibri" pitchFamily="34" charset="0"/>
            </a:endParaRPr>
          </a:p>
          <a:p>
            <a:r>
              <a:rPr lang="cs-CZ" dirty="0">
                <a:latin typeface="Calibri" pitchFamily="34" charset="0"/>
              </a:rPr>
              <a:t>POŘADOVÉ ČÍSLO </a:t>
            </a:r>
            <a:r>
              <a:rPr lang="cs-CZ" dirty="0" err="1">
                <a:latin typeface="Calibri" pitchFamily="34" charset="0"/>
              </a:rPr>
              <a:t>DUMu</a:t>
            </a:r>
            <a:r>
              <a:rPr lang="cs-CZ" dirty="0">
                <a:latin typeface="Calibri" pitchFamily="34" charset="0"/>
              </a:rPr>
              <a:t>:	</a:t>
            </a:r>
            <a:r>
              <a:rPr lang="cs-CZ" dirty="0" smtClean="0">
                <a:latin typeface="Calibri" pitchFamily="34" charset="0"/>
              </a:rPr>
              <a:t>12</a:t>
            </a:r>
            <a:endParaRPr lang="cs-CZ" dirty="0">
              <a:latin typeface="Calibri" pitchFamily="34" charset="0"/>
            </a:endParaRPr>
          </a:p>
          <a:p>
            <a:r>
              <a:rPr lang="cs-CZ" dirty="0">
                <a:latin typeface="Calibri" pitchFamily="34" charset="0"/>
              </a:rPr>
              <a:t>KÓD </a:t>
            </a:r>
            <a:r>
              <a:rPr lang="cs-CZ" dirty="0" err="1">
                <a:latin typeface="Calibri" pitchFamily="34" charset="0"/>
              </a:rPr>
              <a:t>DUMu</a:t>
            </a:r>
            <a:r>
              <a:rPr lang="cs-CZ" dirty="0">
                <a:latin typeface="Calibri" pitchFamily="34" charset="0"/>
              </a:rPr>
              <a:t>:		</a:t>
            </a:r>
            <a:r>
              <a:rPr lang="cs-CZ" dirty="0" smtClean="0">
                <a:latin typeface="Calibri" pitchFamily="34" charset="0"/>
              </a:rPr>
              <a:t>VY_32_INOVACE_1_1_12_KUP</a:t>
            </a:r>
            <a:endParaRPr lang="cs-CZ" dirty="0">
              <a:latin typeface="Calibri" pitchFamily="34" charset="0"/>
            </a:endParaRPr>
          </a:p>
          <a:p>
            <a:r>
              <a:rPr lang="cs-CZ" dirty="0">
                <a:latin typeface="Calibri" pitchFamily="34" charset="0"/>
              </a:rPr>
              <a:t>DATUM TVORBY:		</a:t>
            </a:r>
            <a:r>
              <a:rPr lang="cs-CZ" dirty="0" smtClean="0">
                <a:latin typeface="Calibri" pitchFamily="34" charset="0"/>
              </a:rPr>
              <a:t>12.8. </a:t>
            </a:r>
            <a:r>
              <a:rPr lang="cs-CZ" dirty="0">
                <a:latin typeface="Calibri" pitchFamily="34" charset="0"/>
              </a:rPr>
              <a:t>2013</a:t>
            </a:r>
          </a:p>
          <a:p>
            <a:r>
              <a:rPr lang="cs-CZ" dirty="0">
                <a:latin typeface="Calibri" pitchFamily="34" charset="0"/>
              </a:rPr>
              <a:t>ANOTACE (ROČNÍK):	</a:t>
            </a:r>
            <a:r>
              <a:rPr lang="cs-CZ" dirty="0">
                <a:latin typeface="Calibri" pitchFamily="34" charset="0"/>
              </a:rPr>
              <a:t>Prezentace je určena pro použití v předmětu seminář</a:t>
            </a:r>
          </a:p>
          <a:p>
            <a:r>
              <a:rPr lang="cs-CZ" dirty="0">
                <a:latin typeface="Calibri" pitchFamily="34" charset="0"/>
              </a:rPr>
              <a:t>			z matematiky, který je vyučován ve 3. a 4. ročníku.</a:t>
            </a:r>
          </a:p>
          <a:p>
            <a:r>
              <a:rPr lang="cs-CZ" dirty="0">
                <a:latin typeface="Calibri" pitchFamily="34" charset="0"/>
              </a:rPr>
              <a:t>			Je vytvořena k využití ve vyučovací hodině za pomoci</a:t>
            </a:r>
          </a:p>
          <a:p>
            <a:r>
              <a:rPr lang="cs-CZ" dirty="0">
                <a:latin typeface="Calibri" pitchFamily="34" charset="0"/>
              </a:rPr>
              <a:t>			interaktivní tabule. Materiál je možno také použít</a:t>
            </a:r>
          </a:p>
          <a:p>
            <a:r>
              <a:rPr lang="cs-CZ" dirty="0">
                <a:latin typeface="Calibri" pitchFamily="34" charset="0"/>
              </a:rPr>
              <a:t>	 		v matematice nebo k samostudiu při přípravě k maturitě.</a:t>
            </a:r>
            <a:endParaRPr lang="cs-CZ" dirty="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Objekt 7"/>
          <p:cNvGraphicFramePr>
            <a:graphicFrameLocks noChangeAspect="1"/>
          </p:cNvGraphicFramePr>
          <p:nvPr/>
        </p:nvGraphicFramePr>
        <p:xfrm>
          <a:off x="251520" y="361205"/>
          <a:ext cx="8588375" cy="6380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5171" name="Dokument" r:id="rId4" imgW="8587973" imgH="6380639" progId="Word.Document.12">
                  <p:embed/>
                </p:oleObj>
              </mc:Choice>
              <mc:Fallback>
                <p:oleObj name="Dokument" r:id="rId4" imgW="8587973" imgH="6380639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1520" y="361205"/>
                        <a:ext cx="8588375" cy="63801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1268438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07281" y="909761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107504" y="4077072"/>
            <a:ext cx="6264696" cy="24482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294" name="TextovéPole 9"/>
          <p:cNvSpPr txBox="1">
            <a:spLocks noChangeArrowheads="1"/>
          </p:cNvSpPr>
          <p:nvPr/>
        </p:nvSpPr>
        <p:spPr bwMode="auto">
          <a:xfrm>
            <a:off x="467544" y="5085184"/>
            <a:ext cx="828092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                  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Určíme o kolik je zaváděcí cena nižší</a:t>
            </a:r>
            <a:endParaRPr lang="cs-CZ" sz="2000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Obdélník 11"/>
          <p:cNvSpPr/>
          <p:nvPr/>
        </p:nvSpPr>
        <p:spPr>
          <a:xfrm>
            <a:off x="7092280" y="3140968"/>
            <a:ext cx="1368152" cy="9361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Objekt 7"/>
          <p:cNvGraphicFramePr>
            <a:graphicFrameLocks noChangeAspect="1"/>
          </p:cNvGraphicFramePr>
          <p:nvPr/>
        </p:nvGraphicFramePr>
        <p:xfrm>
          <a:off x="251520" y="361205"/>
          <a:ext cx="8588375" cy="6380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6195" name="Dokument" r:id="rId4" imgW="8587973" imgH="6380639" progId="Word.Document.12">
                  <p:embed/>
                </p:oleObj>
              </mc:Choice>
              <mc:Fallback>
                <p:oleObj name="Dokument" r:id="rId4" imgW="8587973" imgH="6380639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1520" y="361205"/>
                        <a:ext cx="8588375" cy="63801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1268438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07281" y="909761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107504" y="4941168"/>
            <a:ext cx="6264696" cy="15841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294" name="TextovéPole 9"/>
          <p:cNvSpPr txBox="1">
            <a:spLocks noChangeArrowheads="1"/>
          </p:cNvSpPr>
          <p:nvPr/>
        </p:nvSpPr>
        <p:spPr bwMode="auto">
          <a:xfrm>
            <a:off x="467544" y="5885404"/>
            <a:ext cx="828092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                  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Zaváděcí cena je o 40% nižší než cena běžná</a:t>
            </a:r>
            <a:endParaRPr lang="cs-CZ" sz="2000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Obdélník 11"/>
          <p:cNvSpPr/>
          <p:nvPr/>
        </p:nvSpPr>
        <p:spPr>
          <a:xfrm>
            <a:off x="7092280" y="3140968"/>
            <a:ext cx="1368152" cy="9361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Objekt 7"/>
          <p:cNvGraphicFramePr>
            <a:graphicFrameLocks noChangeAspect="1"/>
          </p:cNvGraphicFramePr>
          <p:nvPr/>
        </p:nvGraphicFramePr>
        <p:xfrm>
          <a:off x="432940" y="188640"/>
          <a:ext cx="8891588" cy="64595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34" name="Dokument" r:id="rId4" imgW="8891355" imgH="6459358" progId="Word.Document.12">
                  <p:embed/>
                </p:oleObj>
              </mc:Choice>
              <mc:Fallback>
                <p:oleObj name="Dokument" r:id="rId4" imgW="8891355" imgH="6459358" progId="Word.Document.12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2940" y="188640"/>
                        <a:ext cx="8891588" cy="64595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764382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252561" y="549721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827584" y="1124744"/>
            <a:ext cx="7632848" cy="53012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2534" name="TextovéPole 9"/>
          <p:cNvSpPr txBox="1">
            <a:spLocks noChangeArrowheads="1"/>
          </p:cNvSpPr>
          <p:nvPr/>
        </p:nvSpPr>
        <p:spPr bwMode="auto">
          <a:xfrm>
            <a:off x="0" y="2636911"/>
            <a:ext cx="896448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 zadání je základem plocha čtverce, vyjádříme s její pomocí plochu kruhu – 80%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6876256" y="980728"/>
            <a:ext cx="1224136" cy="10717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Objekt 7"/>
          <p:cNvGraphicFramePr>
            <a:graphicFrameLocks noChangeAspect="1"/>
          </p:cNvGraphicFramePr>
          <p:nvPr/>
        </p:nvGraphicFramePr>
        <p:xfrm>
          <a:off x="432940" y="188640"/>
          <a:ext cx="8891588" cy="64595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7219" name="Dokument" r:id="rId4" imgW="8891355" imgH="6459358" progId="Word.Document.12">
                  <p:embed/>
                </p:oleObj>
              </mc:Choice>
              <mc:Fallback>
                <p:oleObj name="Dokument" r:id="rId4" imgW="8891355" imgH="6459358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2940" y="188640"/>
                        <a:ext cx="8891588" cy="64595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764382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252561" y="549721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827584" y="1772816"/>
            <a:ext cx="7632848" cy="4653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2534" name="TextovéPole 9"/>
          <p:cNvSpPr txBox="1">
            <a:spLocks noChangeArrowheads="1"/>
          </p:cNvSpPr>
          <p:nvPr/>
        </p:nvSpPr>
        <p:spPr bwMode="auto">
          <a:xfrm>
            <a:off x="0" y="2636911"/>
            <a:ext cx="896448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 otázce se má základem stát plocha kruhu, zapíšeme úlohu o procentech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6876256" y="980728"/>
            <a:ext cx="1224136" cy="10717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Objekt 7"/>
          <p:cNvGraphicFramePr>
            <a:graphicFrameLocks noChangeAspect="1"/>
          </p:cNvGraphicFramePr>
          <p:nvPr/>
        </p:nvGraphicFramePr>
        <p:xfrm>
          <a:off x="432940" y="188640"/>
          <a:ext cx="8891588" cy="64595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8243" name="Dokument" r:id="rId4" imgW="8891355" imgH="6459358" progId="Word.Document.12">
                  <p:embed/>
                </p:oleObj>
              </mc:Choice>
              <mc:Fallback>
                <p:oleObj name="Dokument" r:id="rId4" imgW="8891355" imgH="6459358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2940" y="188640"/>
                        <a:ext cx="8891588" cy="64595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764382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252561" y="549721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827584" y="3356992"/>
            <a:ext cx="7632848" cy="30689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2534" name="TextovéPole 9"/>
          <p:cNvSpPr txBox="1">
            <a:spLocks noChangeArrowheads="1"/>
          </p:cNvSpPr>
          <p:nvPr/>
        </p:nvSpPr>
        <p:spPr bwMode="auto">
          <a:xfrm>
            <a:off x="0" y="4221087"/>
            <a:ext cx="896448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                        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Část </a:t>
            </a:r>
            <a:r>
              <a:rPr lang="cs-CZ" sz="20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vypočteme trojčlenkou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6876256" y="980728"/>
            <a:ext cx="1224136" cy="10717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Objekt 7"/>
          <p:cNvGraphicFramePr>
            <a:graphicFrameLocks noChangeAspect="1"/>
          </p:cNvGraphicFramePr>
          <p:nvPr/>
        </p:nvGraphicFramePr>
        <p:xfrm>
          <a:off x="427038" y="190500"/>
          <a:ext cx="8751887" cy="6353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9267" name="Dokument" r:id="rId4" imgW="8891355" imgH="6465844" progId="Word.Document.12">
                  <p:embed/>
                </p:oleObj>
              </mc:Choice>
              <mc:Fallback>
                <p:oleObj name="Dokument" r:id="rId4" imgW="8891355" imgH="6465844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7038" y="190500"/>
                        <a:ext cx="8751887" cy="63531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764382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252561" y="549721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827584" y="4869160"/>
            <a:ext cx="3960440" cy="17281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2534" name="TextovéPole 9"/>
          <p:cNvSpPr txBox="1">
            <a:spLocks noChangeArrowheads="1"/>
          </p:cNvSpPr>
          <p:nvPr/>
        </p:nvSpPr>
        <p:spPr bwMode="auto">
          <a:xfrm>
            <a:off x="0" y="6021288"/>
            <a:ext cx="896448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Z výsledku plyne, že plocha čtverce je o </a:t>
            </a:r>
            <a:r>
              <a:rPr lang="cs-CZ" sz="2000" b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25%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větší než plocha kruhu 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6876256" y="980728"/>
            <a:ext cx="1224136" cy="10717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kt 3"/>
          <p:cNvGraphicFramePr>
            <a:graphicFrameLocks noChangeAspect="1"/>
          </p:cNvGraphicFramePr>
          <p:nvPr/>
        </p:nvGraphicFramePr>
        <p:xfrm>
          <a:off x="288925" y="485601"/>
          <a:ext cx="8891587" cy="6327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654" name="Dokument" r:id="rId4" imgW="8891355" imgH="6328189" progId="Word.Document.12">
                  <p:embed/>
                </p:oleObj>
              </mc:Choice>
              <mc:Fallback>
                <p:oleObj name="Dokument" r:id="rId4" imgW="8891355" imgH="6328189" progId="Word.Document.12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8925" y="485601"/>
                        <a:ext cx="8891587" cy="63277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Šipka doprava 2">
            <a:hlinkClick r:id="rId6" action="ppaction://hlinksldjump"/>
          </p:cNvPr>
          <p:cNvSpPr/>
          <p:nvPr/>
        </p:nvSpPr>
        <p:spPr>
          <a:xfrm rot="16200000">
            <a:off x="8171656" y="548482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extovéPole 1"/>
          <p:cNvSpPr txBox="1">
            <a:spLocks noChangeArrowheads="1"/>
          </p:cNvSpPr>
          <p:nvPr/>
        </p:nvSpPr>
        <p:spPr bwMode="auto">
          <a:xfrm>
            <a:off x="1476375" y="1557338"/>
            <a:ext cx="6767513" cy="2862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cs-CZ">
                <a:solidFill>
                  <a:schemeClr val="bg1"/>
                </a:solidFill>
                <a:latin typeface="Calibri" pitchFamily="34" charset="0"/>
              </a:rPr>
              <a:t>Zdroje:</a:t>
            </a:r>
          </a:p>
          <a:p>
            <a:endParaRPr lang="cs-CZ">
              <a:solidFill>
                <a:schemeClr val="bg1"/>
              </a:solidFill>
              <a:latin typeface="Calibri" pitchFamily="34" charset="0"/>
            </a:endParaRPr>
          </a:p>
          <a:p>
            <a:r>
              <a:rPr lang="cs-CZ">
                <a:solidFill>
                  <a:schemeClr val="bg1"/>
                </a:solidFill>
                <a:latin typeface="Calibri" pitchFamily="34" charset="0"/>
              </a:rPr>
              <a:t>www.novamaturita.cz  - Cermat - příklady použité v zadáních maturity</a:t>
            </a:r>
          </a:p>
          <a:p>
            <a:endParaRPr lang="cs-CZ">
              <a:solidFill>
                <a:schemeClr val="bg1"/>
              </a:solidFill>
              <a:latin typeface="Calibri" pitchFamily="34" charset="0"/>
            </a:endParaRPr>
          </a:p>
          <a:p>
            <a:r>
              <a:rPr lang="cs-CZ">
                <a:solidFill>
                  <a:schemeClr val="bg1"/>
                </a:solidFill>
                <a:latin typeface="Calibri" pitchFamily="34" charset="0"/>
              </a:rPr>
              <a:t>Gaudetop – kolektiv autorů – Tvoje státní maturita 2013  - Matematika</a:t>
            </a:r>
          </a:p>
          <a:p>
            <a:endParaRPr lang="cs-CZ">
              <a:solidFill>
                <a:schemeClr val="bg1"/>
              </a:solidFill>
              <a:latin typeface="Calibri" pitchFamily="34" charset="0"/>
            </a:endParaRPr>
          </a:p>
          <a:p>
            <a:r>
              <a:rPr lang="cs-CZ">
                <a:solidFill>
                  <a:schemeClr val="bg1"/>
                </a:solidFill>
                <a:latin typeface="Calibri" pitchFamily="34" charset="0"/>
              </a:rPr>
              <a:t>Prometheus – Kubát, Hrubý, Pilgr – Matematika – Maturitní minimum</a:t>
            </a:r>
          </a:p>
          <a:p>
            <a:endParaRPr lang="cs-CZ">
              <a:solidFill>
                <a:schemeClr val="bg1"/>
              </a:solidFill>
              <a:latin typeface="Calibri" pitchFamily="34" charset="0"/>
            </a:endParaRPr>
          </a:p>
          <a:p>
            <a:r>
              <a:rPr lang="cs-CZ">
                <a:solidFill>
                  <a:schemeClr val="bg1"/>
                </a:solidFill>
                <a:latin typeface="Calibri" pitchFamily="34" charset="0"/>
              </a:rPr>
              <a:t>Příklady z archivu autora</a:t>
            </a:r>
          </a:p>
          <a:p>
            <a:endParaRPr lang="cs-CZ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bjekt 4"/>
          <p:cNvGraphicFramePr>
            <a:graphicFrameLocks noChangeAspect="1"/>
          </p:cNvGraphicFramePr>
          <p:nvPr/>
        </p:nvGraphicFramePr>
        <p:xfrm>
          <a:off x="107504" y="373063"/>
          <a:ext cx="9061450" cy="6226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086" name="Dokument" r:id="rId4" imgW="9062199" imgH="6225856" progId="Word.Document.12">
                  <p:embed/>
                </p:oleObj>
              </mc:Choice>
              <mc:Fallback>
                <p:oleObj name="Dokument" r:id="rId4" imgW="9062199" imgH="6225856" progId="Word.Document.12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7504" y="373063"/>
                        <a:ext cx="9061450" cy="62261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Šipka doprava 3">
            <a:hlinkClick r:id="rId6" action="ppaction://hlinksldjump"/>
          </p:cNvPr>
          <p:cNvSpPr/>
          <p:nvPr/>
        </p:nvSpPr>
        <p:spPr>
          <a:xfrm rot="16200000">
            <a:off x="35273" y="836936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bjekt 4"/>
          <p:cNvGraphicFramePr>
            <a:graphicFrameLocks noChangeAspect="1"/>
          </p:cNvGraphicFramePr>
          <p:nvPr/>
        </p:nvGraphicFramePr>
        <p:xfrm>
          <a:off x="35496" y="287186"/>
          <a:ext cx="9039649" cy="618562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111" name="Dokument" r:id="rId4" imgW="8870851" imgH="6071074" progId="Word.Document.12">
                  <p:embed/>
                </p:oleObj>
              </mc:Choice>
              <mc:Fallback>
                <p:oleObj name="Dokument" r:id="rId4" imgW="8870851" imgH="6071074" progId="Word.Document.12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496" y="287186"/>
                        <a:ext cx="9039649" cy="618562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Šipka doprava 3">
            <a:hlinkClick r:id="rId6" action="ppaction://hlinksldjump"/>
          </p:cNvPr>
          <p:cNvSpPr/>
          <p:nvPr/>
        </p:nvSpPr>
        <p:spPr>
          <a:xfrm rot="16200000">
            <a:off x="-36735" y="692920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" name="Objekt 20"/>
          <p:cNvGraphicFramePr>
            <a:graphicFrameLocks noChangeAspect="1"/>
          </p:cNvGraphicFramePr>
          <p:nvPr/>
        </p:nvGraphicFramePr>
        <p:xfrm>
          <a:off x="467544" y="620688"/>
          <a:ext cx="8204721" cy="605685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0" name="Dokument" r:id="rId4" imgW="8756258" imgH="6464869" progId="Word.Document.12">
                  <p:embed/>
                </p:oleObj>
              </mc:Choice>
              <mc:Fallback>
                <p:oleObj name="Dokument" r:id="rId4" imgW="8756258" imgH="6464869" progId="Word.Document.12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7544" y="620688"/>
                        <a:ext cx="8204721" cy="605685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Šipka doprava 2">
            <a:hlinkClick r:id="rId6" action="ppaction://hlinksldjump"/>
          </p:cNvPr>
          <p:cNvSpPr/>
          <p:nvPr/>
        </p:nvSpPr>
        <p:spPr>
          <a:xfrm rot="5400000">
            <a:off x="323056" y="6164758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4" name="Šipka doprava 3">
            <a:hlinkClick r:id="rId7" action="ppaction://hlinksldjump"/>
          </p:cNvPr>
          <p:cNvSpPr/>
          <p:nvPr/>
        </p:nvSpPr>
        <p:spPr>
          <a:xfrm>
            <a:off x="8459788" y="188913"/>
            <a:ext cx="504825" cy="360362"/>
          </a:xfrm>
          <a:prstGeom prst="rightArrow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1029" name="Obdélník 9"/>
          <p:cNvSpPr>
            <a:spLocks noChangeArrowheads="1"/>
          </p:cNvSpPr>
          <p:nvPr/>
        </p:nvSpPr>
        <p:spPr bwMode="auto">
          <a:xfrm>
            <a:off x="7380288" y="188913"/>
            <a:ext cx="936128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b="1" dirty="0">
                <a:solidFill>
                  <a:srgbClr val="FF0000"/>
                </a:solidFill>
                <a:latin typeface="Calibri" pitchFamily="34" charset="0"/>
              </a:rPr>
              <a:t>POMOC</a:t>
            </a:r>
          </a:p>
        </p:txBody>
      </p:sp>
      <p:sp>
        <p:nvSpPr>
          <p:cNvPr id="11" name="Šipka doprava 10">
            <a:hlinkClick r:id="rId8" action="ppaction://hlinksldjump"/>
          </p:cNvPr>
          <p:cNvSpPr/>
          <p:nvPr/>
        </p:nvSpPr>
        <p:spPr>
          <a:xfrm>
            <a:off x="8459788" y="836712"/>
            <a:ext cx="504825" cy="36036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12" name="Šipka doprava 11">
            <a:hlinkClick r:id="rId9" action="ppaction://hlinksldjump"/>
          </p:cNvPr>
          <p:cNvSpPr/>
          <p:nvPr/>
        </p:nvSpPr>
        <p:spPr>
          <a:xfrm>
            <a:off x="8459788" y="1844824"/>
            <a:ext cx="504825" cy="36036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3" name="Šipka doprava 12">
            <a:hlinkClick r:id="rId10" action="ppaction://hlinksldjump"/>
          </p:cNvPr>
          <p:cNvSpPr/>
          <p:nvPr/>
        </p:nvSpPr>
        <p:spPr>
          <a:xfrm>
            <a:off x="8459788" y="3284984"/>
            <a:ext cx="504825" cy="36036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4" name="Šipka doprava 13">
            <a:hlinkClick r:id="rId11" action="ppaction://hlinksldjump"/>
          </p:cNvPr>
          <p:cNvSpPr/>
          <p:nvPr/>
        </p:nvSpPr>
        <p:spPr>
          <a:xfrm>
            <a:off x="8459788" y="4149080"/>
            <a:ext cx="504825" cy="36036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5" name="Šipka doprava 14">
            <a:hlinkClick r:id="rId12" action="ppaction://hlinksldjump"/>
          </p:cNvPr>
          <p:cNvSpPr/>
          <p:nvPr/>
        </p:nvSpPr>
        <p:spPr>
          <a:xfrm>
            <a:off x="8459788" y="5445224"/>
            <a:ext cx="504825" cy="36036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6" name="Šipka doprava 15">
            <a:hlinkClick r:id="rId13" action="ppaction://hlinksldjump"/>
          </p:cNvPr>
          <p:cNvSpPr/>
          <p:nvPr/>
        </p:nvSpPr>
        <p:spPr>
          <a:xfrm rot="10800000">
            <a:off x="251521" y="836712"/>
            <a:ext cx="504825" cy="360363"/>
          </a:xfrm>
          <a:prstGeom prst="rightArrow">
            <a:avLst/>
          </a:prstGeom>
          <a:solidFill>
            <a:srgbClr val="FFC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17" name="Šipka doprava 16">
            <a:hlinkClick r:id="rId14" action="ppaction://hlinksldjump"/>
          </p:cNvPr>
          <p:cNvSpPr/>
          <p:nvPr/>
        </p:nvSpPr>
        <p:spPr>
          <a:xfrm rot="10800000">
            <a:off x="251520" y="1916832"/>
            <a:ext cx="504825" cy="360363"/>
          </a:xfrm>
          <a:prstGeom prst="rightArrow">
            <a:avLst/>
          </a:prstGeom>
          <a:solidFill>
            <a:srgbClr val="FFC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18" name="Šipka doprava 17">
            <a:hlinkClick r:id="rId15" action="ppaction://hlinksldjump"/>
          </p:cNvPr>
          <p:cNvSpPr/>
          <p:nvPr/>
        </p:nvSpPr>
        <p:spPr>
          <a:xfrm rot="10800000">
            <a:off x="251520" y="3356669"/>
            <a:ext cx="504825" cy="360363"/>
          </a:xfrm>
          <a:prstGeom prst="rightArrow">
            <a:avLst/>
          </a:prstGeom>
          <a:solidFill>
            <a:srgbClr val="FFC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19" name="Šipka doprava 18">
            <a:hlinkClick r:id="rId16" action="ppaction://hlinksldjump"/>
          </p:cNvPr>
          <p:cNvSpPr/>
          <p:nvPr/>
        </p:nvSpPr>
        <p:spPr>
          <a:xfrm rot="10800000">
            <a:off x="251521" y="4149080"/>
            <a:ext cx="504825" cy="360363"/>
          </a:xfrm>
          <a:prstGeom prst="rightArrow">
            <a:avLst/>
          </a:prstGeom>
          <a:solidFill>
            <a:srgbClr val="FFC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20" name="Šipka doprava 19">
            <a:hlinkClick r:id="rId17" action="ppaction://hlinksldjump"/>
          </p:cNvPr>
          <p:cNvSpPr/>
          <p:nvPr/>
        </p:nvSpPr>
        <p:spPr>
          <a:xfrm rot="10800000">
            <a:off x="251520" y="5445224"/>
            <a:ext cx="504825" cy="360363"/>
          </a:xfrm>
          <a:prstGeom prst="rightArrow">
            <a:avLst/>
          </a:prstGeom>
          <a:solidFill>
            <a:srgbClr val="FFC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kt 3"/>
          <p:cNvGraphicFramePr>
            <a:graphicFrameLocks noChangeAspect="1"/>
          </p:cNvGraphicFramePr>
          <p:nvPr/>
        </p:nvGraphicFramePr>
        <p:xfrm>
          <a:off x="255204" y="188640"/>
          <a:ext cx="9213340" cy="6711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134" name="Dokument" r:id="rId4" imgW="8678061" imgH="6321245" progId="Word.Document.12">
                  <p:embed/>
                </p:oleObj>
              </mc:Choice>
              <mc:Fallback>
                <p:oleObj name="Dokument" r:id="rId4" imgW="8678061" imgH="6321245" progId="Word.Document.12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5204" y="188640"/>
                        <a:ext cx="9213340" cy="67119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Šipka doprava 2">
            <a:hlinkClick r:id="rId6" action="ppaction://hlinksldjump"/>
          </p:cNvPr>
          <p:cNvSpPr/>
          <p:nvPr/>
        </p:nvSpPr>
        <p:spPr>
          <a:xfrm rot="16200000">
            <a:off x="35273" y="692920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kt 3"/>
          <p:cNvGraphicFramePr>
            <a:graphicFrameLocks noChangeAspect="1"/>
          </p:cNvGraphicFramePr>
          <p:nvPr/>
        </p:nvGraphicFramePr>
        <p:xfrm>
          <a:off x="251520" y="404664"/>
          <a:ext cx="8607504" cy="607868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158" name="Dokument" r:id="rId4" imgW="7234841" imgH="5106383" progId="Word.Document.12">
                  <p:embed/>
                </p:oleObj>
              </mc:Choice>
              <mc:Fallback>
                <p:oleObj name="Dokument" r:id="rId4" imgW="7234841" imgH="5106383" progId="Word.Document.12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1520" y="404664"/>
                        <a:ext cx="8607504" cy="6078686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Šipka doprava 2">
            <a:hlinkClick r:id="rId6" action="ppaction://hlinksldjump"/>
          </p:cNvPr>
          <p:cNvSpPr/>
          <p:nvPr/>
        </p:nvSpPr>
        <p:spPr>
          <a:xfrm rot="16200000">
            <a:off x="179289" y="908944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kt 3"/>
          <p:cNvGraphicFramePr>
            <a:graphicFrameLocks noChangeAspect="1"/>
          </p:cNvGraphicFramePr>
          <p:nvPr/>
        </p:nvGraphicFramePr>
        <p:xfrm>
          <a:off x="463549" y="332656"/>
          <a:ext cx="8716963" cy="5749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182" name="Dokument" r:id="rId4" imgW="8716259" imgH="5749630" progId="Word.Document.12">
                  <p:embed/>
                </p:oleObj>
              </mc:Choice>
              <mc:Fallback>
                <p:oleObj name="Dokument" r:id="rId4" imgW="8716259" imgH="5749630" progId="Word.Document.12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3549" y="332656"/>
                        <a:ext cx="8716963" cy="57499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Šipka doprava 2">
            <a:hlinkClick r:id="rId6" action="ppaction://hlinksldjump"/>
          </p:cNvPr>
          <p:cNvSpPr/>
          <p:nvPr/>
        </p:nvSpPr>
        <p:spPr>
          <a:xfrm rot="16200000">
            <a:off x="252561" y="620912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Objekt 7"/>
          <p:cNvGraphicFramePr>
            <a:graphicFrameLocks noChangeAspect="1"/>
          </p:cNvGraphicFramePr>
          <p:nvPr/>
        </p:nvGraphicFramePr>
        <p:xfrm>
          <a:off x="361950" y="468138"/>
          <a:ext cx="8693150" cy="63452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4" name="Dokument" r:id="rId4" imgW="8692836" imgH="6345003" progId="Word.Document.12">
                  <p:embed/>
                </p:oleObj>
              </mc:Choice>
              <mc:Fallback>
                <p:oleObj name="Dokument" r:id="rId4" imgW="8692836" imgH="6345003" progId="Word.Document.12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1950" y="468138"/>
                        <a:ext cx="8693150" cy="63452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764382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79289" y="837753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1043608" y="1196752"/>
            <a:ext cx="7056784" cy="47525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054" name="TextovéPole 9"/>
          <p:cNvSpPr txBox="1">
            <a:spLocks noChangeArrowheads="1"/>
          </p:cNvSpPr>
          <p:nvPr/>
        </p:nvSpPr>
        <p:spPr bwMode="auto">
          <a:xfrm>
            <a:off x="611560" y="3356992"/>
            <a:ext cx="720080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Zapíšeme údaje ze zadání, základem je cena bez daně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8028384" y="1700808"/>
            <a:ext cx="864096" cy="1152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Objekt 7"/>
          <p:cNvGraphicFramePr>
            <a:graphicFrameLocks noChangeAspect="1"/>
          </p:cNvGraphicFramePr>
          <p:nvPr/>
        </p:nvGraphicFramePr>
        <p:xfrm>
          <a:off x="361950" y="468138"/>
          <a:ext cx="8693150" cy="63452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1859" name="Dokument" r:id="rId4" imgW="8692836" imgH="6345003" progId="Word.Document.12">
                  <p:embed/>
                </p:oleObj>
              </mc:Choice>
              <mc:Fallback>
                <p:oleObj name="Dokument" r:id="rId4" imgW="8692836" imgH="6345003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1950" y="468138"/>
                        <a:ext cx="8693150" cy="63452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764382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79289" y="837753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1043608" y="2708920"/>
            <a:ext cx="7344816" cy="32403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054" name="TextovéPole 9"/>
          <p:cNvSpPr txBox="1">
            <a:spLocks noChangeArrowheads="1"/>
          </p:cNvSpPr>
          <p:nvPr/>
        </p:nvSpPr>
        <p:spPr bwMode="auto">
          <a:xfrm>
            <a:off x="611560" y="3356992"/>
            <a:ext cx="720080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                        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Sestavíme trojčlenku 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8028384" y="1700808"/>
            <a:ext cx="864096" cy="1152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Objekt 7"/>
          <p:cNvGraphicFramePr>
            <a:graphicFrameLocks noChangeAspect="1"/>
          </p:cNvGraphicFramePr>
          <p:nvPr/>
        </p:nvGraphicFramePr>
        <p:xfrm>
          <a:off x="361950" y="468138"/>
          <a:ext cx="8693150" cy="63452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883" name="Dokument" r:id="rId4" imgW="8692836" imgH="6345003" progId="Word.Document.12">
                  <p:embed/>
                </p:oleObj>
              </mc:Choice>
              <mc:Fallback>
                <p:oleObj name="Dokument" r:id="rId4" imgW="8692836" imgH="6345003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1950" y="468138"/>
                        <a:ext cx="8693150" cy="63452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764382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79289" y="837753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1115616" y="3789040"/>
            <a:ext cx="7344816" cy="24482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054" name="TextovéPole 9"/>
          <p:cNvSpPr txBox="1">
            <a:spLocks noChangeArrowheads="1"/>
          </p:cNvSpPr>
          <p:nvPr/>
        </p:nvSpPr>
        <p:spPr bwMode="auto">
          <a:xfrm>
            <a:off x="611560" y="4509120"/>
            <a:ext cx="720080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                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Výsledkem bude cena s nižší daní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8028384" y="1700808"/>
            <a:ext cx="864096" cy="1152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Objekt 7"/>
          <p:cNvGraphicFramePr>
            <a:graphicFrameLocks noChangeAspect="1"/>
          </p:cNvGraphicFramePr>
          <p:nvPr/>
        </p:nvGraphicFramePr>
        <p:xfrm>
          <a:off x="361950" y="468138"/>
          <a:ext cx="8693150" cy="63452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907" name="Dokument" r:id="rId4" imgW="8692836" imgH="6345003" progId="Word.Document.12">
                  <p:embed/>
                </p:oleObj>
              </mc:Choice>
              <mc:Fallback>
                <p:oleObj name="Dokument" r:id="rId4" imgW="8692836" imgH="6345003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1950" y="468138"/>
                        <a:ext cx="8693150" cy="63452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764382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79289" y="837753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1115616" y="5229200"/>
            <a:ext cx="7344816" cy="10081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054" name="TextovéPole 9"/>
          <p:cNvSpPr txBox="1">
            <a:spLocks noChangeArrowheads="1"/>
          </p:cNvSpPr>
          <p:nvPr/>
        </p:nvSpPr>
        <p:spPr bwMode="auto">
          <a:xfrm>
            <a:off x="611560" y="5517232"/>
            <a:ext cx="720080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                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Cena výrobku s 10% daní by byla 5500 Kč.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8028384" y="1700808"/>
            <a:ext cx="864096" cy="1152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Objekt 7"/>
          <p:cNvGraphicFramePr>
            <a:graphicFrameLocks noChangeAspect="1"/>
          </p:cNvGraphicFramePr>
          <p:nvPr/>
        </p:nvGraphicFramePr>
        <p:xfrm>
          <a:off x="107505" y="266610"/>
          <a:ext cx="8972996" cy="654676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4" name="Dokument" r:id="rId4" imgW="8777880" imgH="6404396" progId="Word.Document.12">
                  <p:embed/>
                </p:oleObj>
              </mc:Choice>
              <mc:Fallback>
                <p:oleObj name="Dokument" r:id="rId4" imgW="8777880" imgH="6404396" progId="Word.Document.12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7505" y="266610"/>
                        <a:ext cx="8972996" cy="6546766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1628478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35273" y="693737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323528" y="2060848"/>
            <a:ext cx="8496944" cy="43204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7174" name="TextovéPole 9"/>
          <p:cNvSpPr txBox="1">
            <a:spLocks noChangeArrowheads="1"/>
          </p:cNvSpPr>
          <p:nvPr/>
        </p:nvSpPr>
        <p:spPr bwMode="auto">
          <a:xfrm>
            <a:off x="107504" y="3140968"/>
            <a:ext cx="835292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  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Údaje z textu vyjádříme zlomkem a upravíme na procenta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7020272" y="3717032"/>
            <a:ext cx="1440160" cy="1080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Objekt 7"/>
          <p:cNvGraphicFramePr>
            <a:graphicFrameLocks noChangeAspect="1"/>
          </p:cNvGraphicFramePr>
          <p:nvPr/>
        </p:nvGraphicFramePr>
        <p:xfrm>
          <a:off x="107505" y="266610"/>
          <a:ext cx="8972996" cy="654676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4931" name="Dokument" r:id="rId4" imgW="8777880" imgH="6404396" progId="Word.Document.12">
                  <p:embed/>
                </p:oleObj>
              </mc:Choice>
              <mc:Fallback>
                <p:oleObj name="Dokument" r:id="rId4" imgW="8777880" imgH="6404396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7505" y="266610"/>
                        <a:ext cx="8972996" cy="6546766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1628478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35273" y="693737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323528" y="3140968"/>
            <a:ext cx="8496944" cy="32403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7174" name="TextovéPole 9"/>
          <p:cNvSpPr txBox="1">
            <a:spLocks noChangeArrowheads="1"/>
          </p:cNvSpPr>
          <p:nvPr/>
        </p:nvSpPr>
        <p:spPr bwMode="auto">
          <a:xfrm>
            <a:off x="107504" y="3501008"/>
            <a:ext cx="835292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     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40% návštěvníků chodí do fitcentra alespoň dvakrát týdně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7164288" y="1844824"/>
            <a:ext cx="9361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879</TotalTime>
  <Words>331</Words>
  <Application>Microsoft Office PowerPoint</Application>
  <PresentationFormat>Předvádění na obrazovce (4:3)</PresentationFormat>
  <Paragraphs>112</Paragraphs>
  <Slides>32</Slides>
  <Notes>1</Notes>
  <HiddenSlides>0</HiddenSlides>
  <MMClips>0</MMClips>
  <ScaleCrop>false</ScaleCrop>
  <HeadingPairs>
    <vt:vector size="8" baseType="variant">
      <vt:variant>
        <vt:lpstr>Použitá písma</vt:lpstr>
      </vt:variant>
      <vt:variant>
        <vt:i4>3</vt:i4>
      </vt:variant>
      <vt:variant>
        <vt:lpstr>Motiv</vt:lpstr>
      </vt:variant>
      <vt:variant>
        <vt:i4>1</vt:i4>
      </vt:variant>
      <vt:variant>
        <vt:lpstr>Vložené servery OLE</vt:lpstr>
      </vt:variant>
      <vt:variant>
        <vt:i4>1</vt:i4>
      </vt:variant>
      <vt:variant>
        <vt:lpstr>Nadpisy snímků</vt:lpstr>
      </vt:variant>
      <vt:variant>
        <vt:i4>32</vt:i4>
      </vt:variant>
    </vt:vector>
  </HeadingPairs>
  <TitlesOfParts>
    <vt:vector size="37" baseType="lpstr">
      <vt:lpstr>Arial</vt:lpstr>
      <vt:lpstr>Calibri</vt:lpstr>
      <vt:lpstr>Times New Roman</vt:lpstr>
      <vt:lpstr>Motiv sady Office</vt:lpstr>
      <vt:lpstr>Dokument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Snímek 1</dc:title>
  <dc:creator>Petr</dc:creator>
  <cp:lastModifiedBy>kucera</cp:lastModifiedBy>
  <cp:revision>86</cp:revision>
  <dcterms:created xsi:type="dcterms:W3CDTF">2013-03-31T20:11:56Z</dcterms:created>
  <dcterms:modified xsi:type="dcterms:W3CDTF">2014-06-15T17:43:26Z</dcterms:modified>
</cp:coreProperties>
</file>