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58" r:id="rId3"/>
    <p:sldId id="263" r:id="rId4"/>
    <p:sldId id="262" r:id="rId5"/>
    <p:sldId id="329" r:id="rId6"/>
    <p:sldId id="268" r:id="rId7"/>
    <p:sldId id="330" r:id="rId8"/>
    <p:sldId id="331" r:id="rId9"/>
    <p:sldId id="332" r:id="rId10"/>
    <p:sldId id="273" r:id="rId11"/>
    <p:sldId id="333" r:id="rId12"/>
    <p:sldId id="334" r:id="rId13"/>
    <p:sldId id="279" r:id="rId14"/>
    <p:sldId id="335" r:id="rId15"/>
    <p:sldId id="336" r:id="rId16"/>
    <p:sldId id="285" r:id="rId17"/>
    <p:sldId id="337" r:id="rId18"/>
    <p:sldId id="338" r:id="rId19"/>
    <p:sldId id="339" r:id="rId20"/>
    <p:sldId id="260" r:id="rId21"/>
    <p:sldId id="308" r:id="rId22"/>
    <p:sldId id="290" r:id="rId23"/>
    <p:sldId id="291" r:id="rId24"/>
    <p:sldId id="292" r:id="rId25"/>
    <p:sldId id="293" r:id="rId26"/>
    <p:sldId id="294" r:id="rId27"/>
  </p:sldIdLst>
  <p:sldSz cx="9144000" cy="6858000" type="screen4x3"/>
  <p:notesSz cx="6858000" cy="9144000"/>
  <p:defaultTextStyle>
    <a:defPPr>
      <a:defRPr lang="cs-CZ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64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F95421F-0CCE-43F7-934E-CD88E765265C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cs-CZ" noProof="0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noProof="0" smtClean="0"/>
              <a:t>Klepnutím lze upravit styly předlohy textu.</a:t>
            </a:r>
          </a:p>
          <a:p>
            <a:pPr lvl="1"/>
            <a:r>
              <a:rPr lang="cs-CZ" noProof="0" smtClean="0"/>
              <a:t>Druhá úroveň</a:t>
            </a:r>
          </a:p>
          <a:p>
            <a:pPr lvl="2"/>
            <a:r>
              <a:rPr lang="cs-CZ" noProof="0" smtClean="0"/>
              <a:t>Třetí úroveň</a:t>
            </a:r>
          </a:p>
          <a:p>
            <a:pPr lvl="3"/>
            <a:r>
              <a:rPr lang="cs-CZ" noProof="0" smtClean="0"/>
              <a:t>Čtvrtá úroveň</a:t>
            </a:r>
          </a:p>
          <a:p>
            <a:pPr lvl="4"/>
            <a:r>
              <a:rPr lang="cs-CZ" noProof="0" smtClean="0"/>
              <a:t>Pátá úroveň</a:t>
            </a:r>
            <a:endParaRPr lang="cs-CZ" noProof="0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96D1C99-96E9-43AC-926B-BAAC8EE3070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73951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Zástupný symbol pro obrázek snímk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Zástupný symbol pro poznámky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cs-CZ" smtClean="0"/>
          </a:p>
        </p:txBody>
      </p:sp>
      <p:sp>
        <p:nvSpPr>
          <p:cNvPr id="33796" name="Zástupný symbol pro číslo snímku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454B975-AA50-4F81-9A78-BB4091D71E13}" type="slidenum">
              <a:rPr lang="cs-CZ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46991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5D713-F9DC-4FDF-B38F-01B74CFCFD05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0AFBEA-1D0C-45D4-B6AE-84AEC16B9AF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D243E5-31FB-45E9-BF46-11A759037FA8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3FD808-7952-4685-8492-8A3723E5733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64E3D-46CF-41DD-8042-6CEA7491B5E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E382E-96D1-448F-BC5C-A3EAD982B6B7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AFCE76-2DD5-4B16-B766-76AC79DE0001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09423F-5E33-4D42-9677-4ED0F77CA80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BC7E8-A72C-4870-A11A-EB1A2255AFBB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F23574-9F00-4A1F-A4F5-C2DDA7D0E98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83170-1CE1-49B0-87CB-3BBDC4CFE89F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FA660-04D9-42C9-A644-C5B7C2593D5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A251A9-AF48-4635-99D1-E2E0A1584344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8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9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60DEB-0A38-48A2-BEF8-5824C1077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87245-A466-4636-91A2-12EDC190B0A7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4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25FA9E-7ADB-4DBD-AB28-5212A05F8FE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898199-E2C4-410A-9E82-DA6AFFE50ECD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3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4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79AE55-D772-44BB-891D-227562D37DC4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42593-5699-463D-90DC-E0ADF39EDDC2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B1158-D996-4886-9683-EB75E4774CC2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cs-CZ" noProof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3C711-ED2A-4933-954E-69B90436F4C6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110C24-8998-4C70-A3A1-E370972DB2A5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 předlohy nadpisů.</a:t>
            </a:r>
          </a:p>
        </p:txBody>
      </p:sp>
      <p:sp>
        <p:nvSpPr>
          <p:cNvPr id="28675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EE94B41-7656-4B3A-9308-C150DD4E8359}" type="datetimeFigureOut">
              <a:rPr lang="cs-CZ"/>
              <a:pPr>
                <a:defRPr/>
              </a:pPr>
              <a:t>15.6.2014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0A7772-FFB2-48D9-B253-DDEC8AE48791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8.doc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9.doc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slide" Target="slide3.xml"/><Relationship Id="rId5" Type="http://schemas.openxmlformats.org/officeDocument/2006/relationships/image" Target="../media/image6.emf"/><Relationship Id="rId4" Type="http://schemas.openxmlformats.org/officeDocument/2006/relationships/package" Target="../embeddings/Documento_do_Microsoft_Word10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slide" Target="slide3.xml"/><Relationship Id="rId5" Type="http://schemas.openxmlformats.org/officeDocument/2006/relationships/image" Target="../media/image7.emf"/><Relationship Id="rId4" Type="http://schemas.openxmlformats.org/officeDocument/2006/relationships/package" Target="../embeddings/Documento_do_Microsoft_Word11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2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slide" Target="slide3.xml"/><Relationship Id="rId5" Type="http://schemas.openxmlformats.org/officeDocument/2006/relationships/image" Target="../media/image8.emf"/><Relationship Id="rId4" Type="http://schemas.openxmlformats.org/officeDocument/2006/relationships/package" Target="../embeddings/Documento_do_Microsoft_Word13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slide" Target="slide3.xml"/><Relationship Id="rId5" Type="http://schemas.openxmlformats.org/officeDocument/2006/relationships/image" Target="../media/image9.emf"/><Relationship Id="rId4" Type="http://schemas.openxmlformats.org/officeDocument/2006/relationships/package" Target="../embeddings/Documento_do_Microsoft_Word14.doc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5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5.docx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6.docx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slide" Target="slide3.xml"/><Relationship Id="rId5" Type="http://schemas.openxmlformats.org/officeDocument/2006/relationships/image" Target="../media/image10.emf"/><Relationship Id="rId4" Type="http://schemas.openxmlformats.org/officeDocument/2006/relationships/package" Target="../embeddings/Documento_do_Microsoft_Word17.docx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6" Type="http://schemas.openxmlformats.org/officeDocument/2006/relationships/slide" Target="slide3.xml"/><Relationship Id="rId5" Type="http://schemas.openxmlformats.org/officeDocument/2006/relationships/image" Target="../media/image11.emf"/><Relationship Id="rId4" Type="http://schemas.openxmlformats.org/officeDocument/2006/relationships/package" Target="../embeddings/Documento_do_Microsoft_Word18.docx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6" Type="http://schemas.openxmlformats.org/officeDocument/2006/relationships/slide" Target="slide3.xml"/><Relationship Id="rId5" Type="http://schemas.openxmlformats.org/officeDocument/2006/relationships/image" Target="../media/image12.emf"/><Relationship Id="rId4" Type="http://schemas.openxmlformats.org/officeDocument/2006/relationships/package" Target="../embeddings/Documento_do_Microsoft_Word19.docx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6" Type="http://schemas.openxmlformats.org/officeDocument/2006/relationships/slide" Target="slide3.xml"/><Relationship Id="rId5" Type="http://schemas.openxmlformats.org/officeDocument/2006/relationships/image" Target="../media/image13.emf"/><Relationship Id="rId4" Type="http://schemas.openxmlformats.org/officeDocument/2006/relationships/package" Target="../embeddings/Documento_do_Microsoft_Word20.docx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6" Type="http://schemas.openxmlformats.org/officeDocument/2006/relationships/slide" Target="slide3.xml"/><Relationship Id="rId5" Type="http://schemas.openxmlformats.org/officeDocument/2006/relationships/image" Target="../media/image14.emf"/><Relationship Id="rId4" Type="http://schemas.openxmlformats.org/officeDocument/2006/relationships/package" Target="../embeddings/Documento_do_Microsoft_Word21.docx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6" Type="http://schemas.openxmlformats.org/officeDocument/2006/relationships/slide" Target="slide3.xml"/><Relationship Id="rId5" Type="http://schemas.openxmlformats.org/officeDocument/2006/relationships/image" Target="../media/image15.emf"/><Relationship Id="rId4" Type="http://schemas.openxmlformats.org/officeDocument/2006/relationships/package" Target="../embeddings/Documento_do_Microsoft_Word22.docx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6" Type="http://schemas.openxmlformats.org/officeDocument/2006/relationships/slide" Target="slide3.xml"/><Relationship Id="rId5" Type="http://schemas.openxmlformats.org/officeDocument/2006/relationships/image" Target="../media/image16.emf"/><Relationship Id="rId4" Type="http://schemas.openxmlformats.org/officeDocument/2006/relationships/package" Target="../embeddings/Documento_do_Microsoft_Word23.doc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slide" Target="slide22.xml"/><Relationship Id="rId3" Type="http://schemas.openxmlformats.org/officeDocument/2006/relationships/oleObject" Target="../embeddings/oleObject1.bin"/><Relationship Id="rId7" Type="http://schemas.openxmlformats.org/officeDocument/2006/relationships/slide" Target="slide21.xml"/><Relationship Id="rId12" Type="http://schemas.openxmlformats.org/officeDocument/2006/relationships/slide" Target="slide16.xml"/><Relationship Id="rId17" Type="http://schemas.openxmlformats.org/officeDocument/2006/relationships/slide" Target="slide26.xml"/><Relationship Id="rId2" Type="http://schemas.openxmlformats.org/officeDocument/2006/relationships/slideLayout" Target="../slideLayouts/slideLayout7.xml"/><Relationship Id="rId16" Type="http://schemas.openxmlformats.org/officeDocument/2006/relationships/slide" Target="slide25.xml"/><Relationship Id="rId1" Type="http://schemas.openxmlformats.org/officeDocument/2006/relationships/vmlDrawing" Target="../drawings/vmlDrawing1.vml"/><Relationship Id="rId6" Type="http://schemas.openxmlformats.org/officeDocument/2006/relationships/slide" Target="slide20.xml"/><Relationship Id="rId11" Type="http://schemas.openxmlformats.org/officeDocument/2006/relationships/slide" Target="slide13.xml"/><Relationship Id="rId5" Type="http://schemas.openxmlformats.org/officeDocument/2006/relationships/image" Target="../media/image2.emf"/><Relationship Id="rId15" Type="http://schemas.openxmlformats.org/officeDocument/2006/relationships/slide" Target="slide24.xml"/><Relationship Id="rId10" Type="http://schemas.openxmlformats.org/officeDocument/2006/relationships/slide" Target="slide10.xml"/><Relationship Id="rId4" Type="http://schemas.openxmlformats.org/officeDocument/2006/relationships/package" Target="../embeddings/Documento_do_Microsoft_Word1.docx"/><Relationship Id="rId9" Type="http://schemas.openxmlformats.org/officeDocument/2006/relationships/slide" Target="slide6.xml"/><Relationship Id="rId14" Type="http://schemas.openxmlformats.org/officeDocument/2006/relationships/slide" Target="slide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2.doc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slide" Target="slide3.xml"/><Relationship Id="rId5" Type="http://schemas.openxmlformats.org/officeDocument/2006/relationships/image" Target="../media/image3.emf"/><Relationship Id="rId4" Type="http://schemas.openxmlformats.org/officeDocument/2006/relationships/package" Target="../embeddings/Documento_do_Microsoft_Word3.doc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slide" Target="slide3.xml"/><Relationship Id="rId5" Type="http://schemas.openxmlformats.org/officeDocument/2006/relationships/image" Target="../media/image4.emf"/><Relationship Id="rId4" Type="http://schemas.openxmlformats.org/officeDocument/2006/relationships/package" Target="../embeddings/Documento_do_Microsoft_Word4.doc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5.doc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6.doc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slide" Target="slide3.xml"/><Relationship Id="rId5" Type="http://schemas.openxmlformats.org/officeDocument/2006/relationships/image" Target="../media/image5.emf"/><Relationship Id="rId4" Type="http://schemas.openxmlformats.org/officeDocument/2006/relationships/package" Target="../embeddings/Documento_do_Microsoft_Word7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ovéPole 4"/>
          <p:cNvSpPr txBox="1">
            <a:spLocks noChangeArrowheads="1"/>
          </p:cNvSpPr>
          <p:nvPr/>
        </p:nvSpPr>
        <p:spPr bwMode="auto">
          <a:xfrm>
            <a:off x="1187450" y="836613"/>
            <a:ext cx="648017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ALGEBRAICKÉ VÝRAZY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 smtClean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03</a:t>
            </a:r>
          </a:p>
          <a:p>
            <a:pPr algn="ctr"/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r>
              <a:rPr lang="cs-CZ" sz="4800" b="1" dirty="0" smtClean="0">
                <a:solidFill>
                  <a:schemeClr val="bg1"/>
                </a:solidFill>
                <a:latin typeface="Calibri" pitchFamily="34" charset="0"/>
              </a:rPr>
              <a:t>Úpravy I</a:t>
            </a:r>
            <a:endParaRPr lang="cs-CZ" sz="4800" b="1" dirty="0">
              <a:solidFill>
                <a:schemeClr val="bg1"/>
              </a:solidFill>
              <a:latin typeface="Calibri" pitchFamily="34" charset="0"/>
            </a:endParaRPr>
          </a:p>
          <a:p>
            <a:pPr algn="ctr"/>
            <a:endParaRPr lang="cs-CZ" sz="4800" b="1" dirty="0">
              <a:solidFill>
                <a:srgbClr val="FFFF00"/>
              </a:solidFill>
              <a:latin typeface="Calibri" pitchFamily="34" charset="0"/>
            </a:endParaRPr>
          </a:p>
        </p:txBody>
      </p:sp>
      <p:sp>
        <p:nvSpPr>
          <p:cNvPr id="29699" name="TextovéPole 5"/>
          <p:cNvSpPr txBox="1">
            <a:spLocks noChangeArrowheads="1"/>
          </p:cNvSpPr>
          <p:nvPr/>
        </p:nvSpPr>
        <p:spPr bwMode="auto">
          <a:xfrm>
            <a:off x="6011863" y="6092825"/>
            <a:ext cx="26638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rgbClr val="FFFF00"/>
                </a:solidFill>
                <a:latin typeface="Calibri" pitchFamily="34" charset="0"/>
              </a:rPr>
              <a:t>MěSOŠ Klobouky u Brna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6867619"/>
              </p:ext>
            </p:extLst>
          </p:nvPr>
        </p:nvGraphicFramePr>
        <p:xfrm>
          <a:off x="442350" y="1268760"/>
          <a:ext cx="906145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7" name="Documento" r:id="rId4" imgW="9096290" imgH="6421647" progId="Word.Document.12">
                  <p:embed/>
                </p:oleObj>
              </mc:Choice>
              <mc:Fallback>
                <p:oleObj name="Documento" r:id="rId4" imgW="9096290" imgH="64216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2350" y="1268760"/>
                        <a:ext cx="9061450" cy="640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97328" y="3369469"/>
            <a:ext cx="7632848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84685" y="4293096"/>
            <a:ext cx="727280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Členy výrazu jsou zlomky, pro jejich sčítání a odčítání je třeba</a:t>
            </a:r>
          </a:p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převedení na společného jmenovatele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4139827" y="1786760"/>
            <a:ext cx="4968677" cy="1282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6867619"/>
              </p:ext>
            </p:extLst>
          </p:nvPr>
        </p:nvGraphicFramePr>
        <p:xfrm>
          <a:off x="442350" y="1268760"/>
          <a:ext cx="906145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7284" name="Documento" r:id="rId4" imgW="9096290" imgH="6421647" progId="Word.Document.12">
                  <p:embed/>
                </p:oleObj>
              </mc:Choice>
              <mc:Fallback>
                <p:oleObj name="Documento" r:id="rId4" imgW="9096290" imgH="64216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2350" y="1268760"/>
                        <a:ext cx="9061450" cy="640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97328" y="3369469"/>
            <a:ext cx="7632848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2294" name="TextovéPole 9"/>
          <p:cNvSpPr txBox="1">
            <a:spLocks noChangeArrowheads="1"/>
          </p:cNvSpPr>
          <p:nvPr/>
        </p:nvSpPr>
        <p:spPr bwMode="auto">
          <a:xfrm>
            <a:off x="684685" y="4293096"/>
            <a:ext cx="727280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Členy v čitateli sečteme a případně vzniklý výraz upravíme krácením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6812527" y="1888747"/>
            <a:ext cx="2664296" cy="1295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25053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6867619"/>
              </p:ext>
            </p:extLst>
          </p:nvPr>
        </p:nvGraphicFramePr>
        <p:xfrm>
          <a:off x="442350" y="1268760"/>
          <a:ext cx="9061450" cy="6400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8308" name="Documento" r:id="rId4" imgW="9096290" imgH="6421647" progId="Word.Document.12">
                  <p:embed/>
                </p:oleObj>
              </mc:Choice>
              <mc:Fallback>
                <p:oleObj name="Documento" r:id="rId4" imgW="9096290" imgH="64216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42350" y="1268760"/>
                        <a:ext cx="9061450" cy="6400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697328" y="3369469"/>
            <a:ext cx="7632848" cy="28803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94" name="TextovéPole 9"/>
              <p:cNvSpPr txBox="1">
                <a:spLocks noChangeArrowheads="1"/>
              </p:cNvSpPr>
              <p:nvPr/>
            </p:nvSpPr>
            <p:spPr bwMode="auto">
              <a:xfrm>
                <a:off x="684685" y="4293096"/>
                <a:ext cx="7272808" cy="52950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Vzniklý výsledek úpravy lze zapsat i jako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cs-CZ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fPr>
                      <m:num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3</m:t>
                        </m:r>
                      </m:num>
                      <m:den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10</m:t>
                        </m:r>
                      </m:den>
                    </m:f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𝑥</m:t>
                    </m:r>
                  </m:oMath>
                </a14:m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nebo </a:t>
                </a:r>
                <a14:m>
                  <m:oMath xmlns:m="http://schemas.openxmlformats.org/officeDocument/2006/math"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0,3 </m:t>
                    </m:r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𝑥</m:t>
                    </m:r>
                  </m:oMath>
                </a14:m>
                <a:endParaRPr lang="cs-CZ" sz="2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12294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84685" y="4293096"/>
                <a:ext cx="7272808" cy="529504"/>
              </a:xfrm>
              <a:prstGeom prst="rect">
                <a:avLst/>
              </a:prstGeom>
              <a:blipFill rotWithShape="0">
                <a:blip r:embed="rId7"/>
                <a:stretch>
                  <a:fillRect l="-838" b="-6897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Obdélník 10"/>
          <p:cNvSpPr/>
          <p:nvPr/>
        </p:nvSpPr>
        <p:spPr>
          <a:xfrm>
            <a:off x="6311812" y="5235824"/>
            <a:ext cx="2664296" cy="1295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3576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0759600"/>
              </p:ext>
            </p:extLst>
          </p:nvPr>
        </p:nvGraphicFramePr>
        <p:xfrm>
          <a:off x="147103" y="997032"/>
          <a:ext cx="9002712" cy="673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93" name="Documento" r:id="rId4" imgW="9001986" imgH="6733735" progId="Word.Document.12">
                  <p:embed/>
                </p:oleObj>
              </mc:Choice>
              <mc:Fallback>
                <p:oleObj name="Documento" r:id="rId4" imgW="9001986" imgH="67337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7103" y="997032"/>
                        <a:ext cx="9002712" cy="673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07344" y="3350781"/>
            <a:ext cx="7704856" cy="3257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397702" y="3789040"/>
            <a:ext cx="795328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Členy výrazu zapíšeme jako zlomky se společným jmenovatelem 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3635895" y="1277288"/>
            <a:ext cx="5328717" cy="1719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871905"/>
              </p:ext>
            </p:extLst>
          </p:nvPr>
        </p:nvGraphicFramePr>
        <p:xfrm>
          <a:off x="147103" y="997032"/>
          <a:ext cx="9002712" cy="673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9332" name="Documento" r:id="rId4" imgW="9001986" imgH="6733735" progId="Word.Document.12">
                  <p:embed/>
                </p:oleObj>
              </mc:Choice>
              <mc:Fallback>
                <p:oleObj name="Documento" r:id="rId4" imgW="9001986" imgH="67337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7103" y="997032"/>
                        <a:ext cx="9002712" cy="673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07344" y="3350781"/>
            <a:ext cx="7704856" cy="3257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397702" y="3789040"/>
            <a:ext cx="795328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Odečteme členy v čitateli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123046" y="1309139"/>
            <a:ext cx="1872332" cy="1719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5484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871905"/>
              </p:ext>
            </p:extLst>
          </p:nvPr>
        </p:nvGraphicFramePr>
        <p:xfrm>
          <a:off x="147103" y="997032"/>
          <a:ext cx="9002712" cy="6734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356" name="Documento" r:id="rId4" imgW="9001986" imgH="6733735" progId="Word.Document.12">
                  <p:embed/>
                </p:oleObj>
              </mc:Choice>
              <mc:Fallback>
                <p:oleObj name="Documento" r:id="rId4" imgW="9001986" imgH="67337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7103" y="997032"/>
                        <a:ext cx="9002712" cy="67341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1007344" y="3350781"/>
            <a:ext cx="7704856" cy="32576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390" name="TextovéPole 9"/>
          <p:cNvSpPr txBox="1">
            <a:spLocks noChangeArrowheads="1"/>
          </p:cNvSpPr>
          <p:nvPr/>
        </p:nvSpPr>
        <p:spPr bwMode="auto">
          <a:xfrm>
            <a:off x="397702" y="3789040"/>
            <a:ext cx="795328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Výsledek můžeme zapsat například takto</a:t>
            </a:r>
            <a:endParaRPr lang="cs-CZ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Obdélník 9"/>
          <p:cNvSpPr/>
          <p:nvPr/>
        </p:nvSpPr>
        <p:spPr>
          <a:xfrm>
            <a:off x="7277483" y="3717032"/>
            <a:ext cx="1872332" cy="1719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6369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2014332"/>
              </p:ext>
            </p:extLst>
          </p:nvPr>
        </p:nvGraphicFramePr>
        <p:xfrm>
          <a:off x="35496" y="1086743"/>
          <a:ext cx="9004300" cy="666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0" name="Documento" r:id="rId4" imgW="9003785" imgH="6663093" progId="Word.Document.12">
                  <p:embed/>
                </p:oleObj>
              </mc:Choice>
              <mc:Fallback>
                <p:oleObj name="Documento" r:id="rId4" imgW="9003785" imgH="6663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496" y="1086743"/>
                        <a:ext cx="9004300" cy="666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5496" y="2805114"/>
            <a:ext cx="9004300" cy="357621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251520" y="4358197"/>
            <a:ext cx="82082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Chybějící člen je rozdílem mezi pravou stranou a zbývající části levé, proto</a:t>
            </a:r>
          </a:p>
          <a:p>
            <a:r>
              <a:rPr lang="cs-CZ" sz="2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jej necháme na levé straně rovnosti samotný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427984" y="5617492"/>
            <a:ext cx="244827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0250467"/>
              </p:ext>
            </p:extLst>
          </p:nvPr>
        </p:nvGraphicFramePr>
        <p:xfrm>
          <a:off x="35496" y="1086743"/>
          <a:ext cx="9004300" cy="666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1380" name="Documento" r:id="rId4" imgW="9003785" imgH="6663093" progId="Word.Document.12">
                  <p:embed/>
                </p:oleObj>
              </mc:Choice>
              <mc:Fallback>
                <p:oleObj name="Documento" r:id="rId4" imgW="9003785" imgH="6663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496" y="1086743"/>
                        <a:ext cx="9004300" cy="666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5496" y="3789040"/>
            <a:ext cx="9004300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251520" y="4358197"/>
            <a:ext cx="82082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Pravou stranu postupně upravujeme – umocníme a sečteme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4427984" y="5617492"/>
            <a:ext cx="2448272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0414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0250467"/>
              </p:ext>
            </p:extLst>
          </p:nvPr>
        </p:nvGraphicFramePr>
        <p:xfrm>
          <a:off x="35496" y="1086743"/>
          <a:ext cx="9004300" cy="666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04" name="Documento" r:id="rId4" imgW="9003785" imgH="6663093" progId="Word.Document.12">
                  <p:embed/>
                </p:oleObj>
              </mc:Choice>
              <mc:Fallback>
                <p:oleObj name="Documento" r:id="rId4" imgW="9003785" imgH="6663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496" y="1086743"/>
                        <a:ext cx="9004300" cy="666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5496" y="4869160"/>
            <a:ext cx="9004300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459185" y="5685434"/>
            <a:ext cx="820826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Je třeba správně odstranit závorku a sečíst členy stejného typu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8027740" y="5301208"/>
            <a:ext cx="43204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641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0250467"/>
              </p:ext>
            </p:extLst>
          </p:nvPr>
        </p:nvGraphicFramePr>
        <p:xfrm>
          <a:off x="35496" y="1086743"/>
          <a:ext cx="9004300" cy="66627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28" name="Documento" r:id="rId4" imgW="9003785" imgH="6663093" progId="Word.Document.12">
                  <p:embed/>
                </p:oleObj>
              </mc:Choice>
              <mc:Fallback>
                <p:oleObj name="Documento" r:id="rId4" imgW="9003785" imgH="66630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5496" y="1086743"/>
                        <a:ext cx="9004300" cy="66627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5496" y="5949280"/>
            <a:ext cx="900430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2534" name="TextovéPole 9"/>
          <p:cNvSpPr txBox="1">
            <a:spLocks noChangeArrowheads="1"/>
          </p:cNvSpPr>
          <p:nvPr/>
        </p:nvSpPr>
        <p:spPr bwMode="auto">
          <a:xfrm>
            <a:off x="3752652" y="5271301"/>
            <a:ext cx="49595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Toto je chybějící člen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Obdélník 11"/>
          <p:cNvSpPr/>
          <p:nvPr/>
        </p:nvSpPr>
        <p:spPr>
          <a:xfrm>
            <a:off x="8027740" y="5301208"/>
            <a:ext cx="432048" cy="9361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65248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obrázek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31775"/>
            <a:ext cx="5256213" cy="132556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sp>
        <p:nvSpPr>
          <p:cNvPr id="30723" name="Obdélník 5"/>
          <p:cNvSpPr>
            <a:spLocks noChangeArrowheads="1"/>
          </p:cNvSpPr>
          <p:nvPr/>
        </p:nvSpPr>
        <p:spPr bwMode="auto">
          <a:xfrm>
            <a:off x="395288" y="1916113"/>
            <a:ext cx="8424862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dirty="0">
                <a:latin typeface="Calibri" pitchFamily="34" charset="0"/>
              </a:rPr>
              <a:t>ŠKOLA:			Městská střední odborná škola, Klobouky u Brna,    </a:t>
            </a:r>
          </a:p>
          <a:p>
            <a:r>
              <a:rPr lang="cs-CZ" dirty="0">
                <a:latin typeface="Calibri" pitchFamily="34" charset="0"/>
              </a:rPr>
              <a:t>			nám. Míru 6, příspěvková organizace</a:t>
            </a:r>
          </a:p>
          <a:p>
            <a:r>
              <a:rPr lang="cs-CZ" dirty="0">
                <a:latin typeface="Calibri" pitchFamily="34" charset="0"/>
              </a:rPr>
              <a:t>ČÍSLO PROJEKTU:		CZ.1.07/1.5.00/34.1020</a:t>
            </a:r>
          </a:p>
          <a:p>
            <a:r>
              <a:rPr lang="cs-CZ" dirty="0">
                <a:latin typeface="Calibri" pitchFamily="34" charset="0"/>
              </a:rPr>
              <a:t>NÁZEV PROJEKTU:		Šablony – </a:t>
            </a:r>
            <a:r>
              <a:rPr lang="cs-CZ" dirty="0" err="1">
                <a:latin typeface="Calibri" pitchFamily="34" charset="0"/>
              </a:rPr>
              <a:t>MěSOŠ</a:t>
            </a:r>
            <a:r>
              <a:rPr lang="cs-CZ" dirty="0">
                <a:latin typeface="Calibri" pitchFamily="34" charset="0"/>
              </a:rPr>
              <a:t> Klobouky</a:t>
            </a:r>
          </a:p>
          <a:p>
            <a:r>
              <a:rPr lang="cs-CZ" dirty="0">
                <a:latin typeface="Calibri" pitchFamily="34" charset="0"/>
              </a:rPr>
              <a:t>ČÍSLO ŠABLONY:		III/2 Inovace a zkvalitnění výuky prostřednictvím ICT</a:t>
            </a:r>
          </a:p>
          <a:p>
            <a:r>
              <a:rPr lang="cs-CZ" dirty="0">
                <a:latin typeface="Calibri" pitchFamily="34" charset="0"/>
              </a:rPr>
              <a:t>AUTOR:			Petr Kučera	</a:t>
            </a:r>
          </a:p>
          <a:p>
            <a:r>
              <a:rPr lang="cs-CZ" dirty="0">
                <a:latin typeface="Calibri" pitchFamily="34" charset="0"/>
              </a:rPr>
              <a:t>TEMATICKÁ OBLAST: 	</a:t>
            </a:r>
            <a:r>
              <a:rPr lang="cs-CZ" dirty="0" smtClean="0">
                <a:latin typeface="Calibri" pitchFamily="34" charset="0"/>
              </a:rPr>
              <a:t> SMA_ALGEBRAICKÉ VÝRAZY </a:t>
            </a:r>
            <a:r>
              <a:rPr lang="cs-CZ" dirty="0">
                <a:latin typeface="Calibri" pitchFamily="34" charset="0"/>
              </a:rPr>
              <a:t>	</a:t>
            </a:r>
          </a:p>
          <a:p>
            <a:r>
              <a:rPr lang="cs-CZ" dirty="0">
                <a:latin typeface="Calibri" pitchFamily="34" charset="0"/>
              </a:rPr>
              <a:t>NÁZEV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Úpravy I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KÓD </a:t>
            </a:r>
            <a:r>
              <a:rPr lang="cs-CZ" dirty="0" err="1">
                <a:latin typeface="Calibri" pitchFamily="34" charset="0"/>
              </a:rPr>
              <a:t>DUMu</a:t>
            </a:r>
            <a:r>
              <a:rPr lang="cs-CZ" dirty="0">
                <a:latin typeface="Calibri" pitchFamily="34" charset="0"/>
              </a:rPr>
              <a:t>:		</a:t>
            </a:r>
            <a:r>
              <a:rPr lang="cs-CZ" dirty="0" smtClean="0">
                <a:latin typeface="Calibri" pitchFamily="34" charset="0"/>
              </a:rPr>
              <a:t>VY_32_INOVACE_1_2_03_KUP</a:t>
            </a:r>
            <a:endParaRPr lang="cs-CZ" dirty="0">
              <a:latin typeface="Calibri" pitchFamily="34" charset="0"/>
            </a:endParaRPr>
          </a:p>
          <a:p>
            <a:r>
              <a:rPr lang="cs-CZ" dirty="0">
                <a:latin typeface="Calibri" pitchFamily="34" charset="0"/>
              </a:rPr>
              <a:t>DATUM TVORBY:		</a:t>
            </a:r>
            <a:r>
              <a:rPr lang="cs-CZ" dirty="0" smtClean="0">
                <a:latin typeface="Calibri" pitchFamily="34" charset="0"/>
              </a:rPr>
              <a:t>26.8. </a:t>
            </a:r>
            <a:r>
              <a:rPr lang="cs-CZ" dirty="0">
                <a:latin typeface="Calibri" pitchFamily="34" charset="0"/>
              </a:rPr>
              <a:t>2013</a:t>
            </a:r>
          </a:p>
          <a:p>
            <a:r>
              <a:rPr lang="cs-CZ" dirty="0">
                <a:latin typeface="Calibri" pitchFamily="34" charset="0"/>
              </a:rPr>
              <a:t>ANOTACE (ROČNÍK):	</a:t>
            </a:r>
            <a:r>
              <a:rPr lang="cs-CZ" dirty="0">
                <a:latin typeface="Calibri" pitchFamily="34" charset="0"/>
              </a:rPr>
              <a:t>Prezentace je určena pro použití v předmětu seminář</a:t>
            </a:r>
          </a:p>
          <a:p>
            <a:r>
              <a:rPr lang="cs-CZ" dirty="0">
                <a:latin typeface="Calibri" pitchFamily="34" charset="0"/>
              </a:rPr>
              <a:t>			z matematiky, který je vyučován ve 3. a 4. ročníku.</a:t>
            </a:r>
          </a:p>
          <a:p>
            <a:r>
              <a:rPr lang="cs-CZ" dirty="0">
                <a:latin typeface="Calibri" pitchFamily="34" charset="0"/>
              </a:rPr>
              <a:t>			Je vytvořena k využití ve vyučovací hodině za pomoci</a:t>
            </a:r>
          </a:p>
          <a:p>
            <a:r>
              <a:rPr lang="cs-CZ" dirty="0">
                <a:latin typeface="Calibri" pitchFamily="34" charset="0"/>
              </a:rPr>
              <a:t>			interaktivní tabule. Materiál je možno také použít</a:t>
            </a:r>
          </a:p>
          <a:p>
            <a:r>
              <a:rPr lang="cs-CZ" dirty="0">
                <a:latin typeface="Calibri" pitchFamily="34" charset="0"/>
              </a:rPr>
              <a:t>	 		v matematice nebo k samostudiu při přípravě k maturitě.</a:t>
            </a:r>
            <a:endParaRPr lang="cs-CZ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ovéPole 1"/>
          <p:cNvSpPr txBox="1">
            <a:spLocks noChangeArrowheads="1"/>
          </p:cNvSpPr>
          <p:nvPr/>
        </p:nvSpPr>
        <p:spPr bwMode="auto">
          <a:xfrm>
            <a:off x="1476375" y="1557338"/>
            <a:ext cx="6767513" cy="2862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Zdroje: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www.novamaturita.cz  - Cermat - příklady použité v zadáních maturity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Gaudetop – kolektiv autorů – Tvoje státní maturita 2013  - Matematika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Prometheus – Kubát, Hrubý, Pilgr – Matematika – Maturitní minimum</a:t>
            </a:r>
          </a:p>
          <a:p>
            <a:endParaRPr lang="cs-CZ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cs-CZ">
                <a:solidFill>
                  <a:schemeClr val="bg1"/>
                </a:solidFill>
                <a:latin typeface="Calibri" pitchFamily="34" charset="0"/>
              </a:rPr>
              <a:t>Příklady z archivu autora</a:t>
            </a:r>
          </a:p>
          <a:p>
            <a:endParaRPr lang="cs-CZ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Objekt 5"/>
          <p:cNvGraphicFramePr>
            <a:graphicFrameLocks noChangeAspect="1"/>
          </p:cNvGraphicFramePr>
          <p:nvPr/>
        </p:nvGraphicFramePr>
        <p:xfrm>
          <a:off x="292100" y="327025"/>
          <a:ext cx="8891588" cy="6459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567" name="Dokument" r:id="rId4" imgW="8891355" imgH="6459358" progId="Word.Document.12">
                  <p:embed/>
                </p:oleObj>
              </mc:Choice>
              <mc:Fallback>
                <p:oleObj name="Dokument" r:id="rId4" imgW="8891355" imgH="6459358" progId="Word.Document.12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100" y="327025"/>
                        <a:ext cx="8891588" cy="64595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8316193" y="908174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11788295"/>
              </p:ext>
            </p:extLst>
          </p:nvPr>
        </p:nvGraphicFramePr>
        <p:xfrm>
          <a:off x="273620" y="1815206"/>
          <a:ext cx="8978900" cy="6510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9" name="Documento" r:id="rId4" imgW="8978953" imgH="6509914" progId="Word.Document.12">
                  <p:embed/>
                </p:oleObj>
              </mc:Choice>
              <mc:Fallback>
                <p:oleObj name="Documento" r:id="rId4" imgW="8978953" imgH="65099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73620" y="1815206"/>
                        <a:ext cx="8978900" cy="6510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1297" y="909761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3138292"/>
              </p:ext>
            </p:extLst>
          </p:nvPr>
        </p:nvGraphicFramePr>
        <p:xfrm>
          <a:off x="902071" y="1060201"/>
          <a:ext cx="8926513" cy="6545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13" name="Documento" r:id="rId4" imgW="8927131" imgH="6545235" progId="Word.Document.12">
                  <p:embed/>
                </p:oleObj>
              </mc:Choice>
              <mc:Fallback>
                <p:oleObj name="Documento" r:id="rId4" imgW="8927131" imgH="654523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02071" y="1060201"/>
                        <a:ext cx="8926513" cy="65452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Šipka doprava 3">
            <a:hlinkClick r:id="rId6" action="ppaction://hlinksldjump"/>
          </p:cNvPr>
          <p:cNvSpPr/>
          <p:nvPr/>
        </p:nvSpPr>
        <p:spPr>
          <a:xfrm rot="16200000">
            <a:off x="251297" y="981769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0908784"/>
              </p:ext>
            </p:extLst>
          </p:nvPr>
        </p:nvGraphicFramePr>
        <p:xfrm>
          <a:off x="776089" y="427558"/>
          <a:ext cx="8980487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8" name="Documento" r:id="rId4" imgW="8980753" imgH="6674626" progId="Word.Document.12">
                  <p:embed/>
                </p:oleObj>
              </mc:Choice>
              <mc:Fallback>
                <p:oleObj name="Documento" r:id="rId4" imgW="8980753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76089" y="427558"/>
                        <a:ext cx="8980487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1297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1586675"/>
              </p:ext>
            </p:extLst>
          </p:nvPr>
        </p:nvGraphicFramePr>
        <p:xfrm>
          <a:off x="865559" y="331737"/>
          <a:ext cx="8963025" cy="66976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60" name="Documento" r:id="rId4" imgW="8962399" imgH="6698414" progId="Word.Document.12">
                  <p:embed/>
                </p:oleObj>
              </mc:Choice>
              <mc:Fallback>
                <p:oleObj name="Documento" r:id="rId4" imgW="8962399" imgH="66984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65559" y="331737"/>
                        <a:ext cx="8963025" cy="66976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324569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2647931"/>
              </p:ext>
            </p:extLst>
          </p:nvPr>
        </p:nvGraphicFramePr>
        <p:xfrm>
          <a:off x="663822" y="404664"/>
          <a:ext cx="8948738" cy="6627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4" name="Documento" r:id="rId4" imgW="8948724" imgH="6628132" progId="Word.Document.12">
                  <p:embed/>
                </p:oleObj>
              </mc:Choice>
              <mc:Fallback>
                <p:oleObj name="Documento" r:id="rId4" imgW="8948724" imgH="662813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3822" y="404664"/>
                        <a:ext cx="8948738" cy="6627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16200000">
            <a:off x="251297" y="980952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43271208"/>
              </p:ext>
            </p:extLst>
          </p:nvPr>
        </p:nvGraphicFramePr>
        <p:xfrm>
          <a:off x="100458" y="404664"/>
          <a:ext cx="8936038" cy="6651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Documento" r:id="rId4" imgW="8936488" imgH="6651199" progId="Word.Document.12">
                  <p:embed/>
                </p:oleObj>
              </mc:Choice>
              <mc:Fallback>
                <p:oleObj name="Documento" r:id="rId4" imgW="8936488" imgH="665119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0458" y="404664"/>
                        <a:ext cx="8936038" cy="66516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Šipka doprava 2">
            <a:hlinkClick r:id="rId6" action="ppaction://hlinksldjump"/>
          </p:cNvPr>
          <p:cNvSpPr/>
          <p:nvPr/>
        </p:nvSpPr>
        <p:spPr>
          <a:xfrm rot="5400000">
            <a:off x="323056" y="6164758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4" name="Šipka doprava 3">
            <a:hlinkClick r:id="rId7" action="ppaction://hlinksldjump"/>
          </p:cNvPr>
          <p:cNvSpPr/>
          <p:nvPr/>
        </p:nvSpPr>
        <p:spPr>
          <a:xfrm>
            <a:off x="8459788" y="188913"/>
            <a:ext cx="504825" cy="360362"/>
          </a:xfrm>
          <a:prstGeom prst="rightArrow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029" name="Obdélník 9"/>
          <p:cNvSpPr>
            <a:spLocks noChangeArrowheads="1"/>
          </p:cNvSpPr>
          <p:nvPr/>
        </p:nvSpPr>
        <p:spPr bwMode="auto">
          <a:xfrm>
            <a:off x="7380288" y="188913"/>
            <a:ext cx="12239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cs-CZ" b="1">
                <a:solidFill>
                  <a:srgbClr val="FF0000"/>
                </a:solidFill>
                <a:latin typeface="Calibri" pitchFamily="34" charset="0"/>
              </a:rPr>
              <a:t>POMOC</a:t>
            </a:r>
          </a:p>
        </p:txBody>
      </p:sp>
      <p:sp>
        <p:nvSpPr>
          <p:cNvPr id="11" name="Šipka doprava 10">
            <a:hlinkClick r:id="rId8" action="ppaction://hlinksldjump"/>
          </p:cNvPr>
          <p:cNvSpPr/>
          <p:nvPr/>
        </p:nvSpPr>
        <p:spPr>
          <a:xfrm>
            <a:off x="8459788" y="90805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2" name="Šipka doprava 11">
            <a:hlinkClick r:id="rId9" action="ppaction://hlinksldjump"/>
          </p:cNvPr>
          <p:cNvSpPr/>
          <p:nvPr/>
        </p:nvSpPr>
        <p:spPr>
          <a:xfrm>
            <a:off x="8459788" y="2060575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3" name="Šipka doprava 12">
            <a:hlinkClick r:id="rId10" action="ppaction://hlinksldjump"/>
          </p:cNvPr>
          <p:cNvSpPr/>
          <p:nvPr/>
        </p:nvSpPr>
        <p:spPr>
          <a:xfrm>
            <a:off x="8459788" y="3284984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4" name="Šipka doprava 13">
            <a:hlinkClick r:id="rId11" action="ppaction://hlinksldjump"/>
          </p:cNvPr>
          <p:cNvSpPr/>
          <p:nvPr/>
        </p:nvSpPr>
        <p:spPr>
          <a:xfrm>
            <a:off x="8459788" y="4509120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5" name="Šipka doprava 14">
            <a:hlinkClick r:id="rId12" action="ppaction://hlinksldjump"/>
          </p:cNvPr>
          <p:cNvSpPr/>
          <p:nvPr/>
        </p:nvSpPr>
        <p:spPr>
          <a:xfrm>
            <a:off x="8459788" y="5661248"/>
            <a:ext cx="504825" cy="36036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16" name="Šipka doprava 15">
            <a:hlinkClick r:id="rId13" action="ppaction://hlinksldjump"/>
          </p:cNvPr>
          <p:cNvSpPr/>
          <p:nvPr/>
        </p:nvSpPr>
        <p:spPr>
          <a:xfrm rot="10800000">
            <a:off x="323528" y="98040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7" name="Šipka doprava 16">
            <a:hlinkClick r:id="rId14" action="ppaction://hlinksldjump"/>
          </p:cNvPr>
          <p:cNvSpPr/>
          <p:nvPr/>
        </p:nvSpPr>
        <p:spPr>
          <a:xfrm rot="10800000">
            <a:off x="323528" y="206052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8" name="Šipka doprava 17">
            <a:hlinkClick r:id="rId15" action="ppaction://hlinksldjump"/>
          </p:cNvPr>
          <p:cNvSpPr/>
          <p:nvPr/>
        </p:nvSpPr>
        <p:spPr>
          <a:xfrm rot="10800000">
            <a:off x="322759" y="3140968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19" name="Šipka doprava 18">
            <a:hlinkClick r:id="rId16" action="ppaction://hlinksldjump"/>
          </p:cNvPr>
          <p:cNvSpPr/>
          <p:nvPr/>
        </p:nvSpPr>
        <p:spPr>
          <a:xfrm rot="10800000">
            <a:off x="322759" y="4365104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20" name="Šipka doprava 19">
            <a:hlinkClick r:id="rId17" action="ppaction://hlinksldjump"/>
          </p:cNvPr>
          <p:cNvSpPr/>
          <p:nvPr/>
        </p:nvSpPr>
        <p:spPr>
          <a:xfrm rot="10800000">
            <a:off x="322759" y="5660925"/>
            <a:ext cx="504825" cy="360363"/>
          </a:xfrm>
          <a:prstGeom prst="rightArrow">
            <a:avLst/>
          </a:prstGeom>
          <a:solidFill>
            <a:srgbClr val="FFC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1168718"/>
              </p:ext>
            </p:extLst>
          </p:nvPr>
        </p:nvGraphicFramePr>
        <p:xfrm>
          <a:off x="538808" y="1039705"/>
          <a:ext cx="8869363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Documento" r:id="rId4" imgW="8869191" imgH="6674626" progId="Word.Document.12">
                  <p:embed/>
                </p:oleObj>
              </mc:Choice>
              <mc:Fallback>
                <p:oleObj name="Documento" r:id="rId4" imgW="8869191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8808" y="1039705"/>
                        <a:ext cx="8869363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29680" y="2276872"/>
            <a:ext cx="8172448" cy="25202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mtClean="0"/>
              <a:t> </a:t>
            </a:r>
            <a:endParaRPr lang="cs-CZ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54" name="TextovéPole 9"/>
              <p:cNvSpPr txBox="1">
                <a:spLocks noChangeArrowheads="1"/>
              </p:cNvSpPr>
              <p:nvPr/>
            </p:nvSpPr>
            <p:spPr bwMode="auto">
              <a:xfrm>
                <a:off x="539552" y="2847286"/>
                <a:ext cx="7200800" cy="70788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r>
                  <a:rPr lang="cs-CZ" sz="2000" dirty="0" smtClean="0">
                    <a:latin typeface="Times New Roman" pitchFamily="18" charset="0"/>
                    <a:cs typeface="Times New Roman" pitchFamily="18" charset="0"/>
                  </a:rPr>
                  <a:t>        </a:t>
                </a:r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Výraz obsahuje 3 typy členů,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cs-CZ" sz="200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𝑏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𝑐</m:t>
                    </m:r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 , </m:t>
                    </m:r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𝑏𝑐</m:t>
                    </m:r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, </m:t>
                    </m:r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𝑏</m:t>
                    </m:r>
                    <m:sSup>
                      <m:sSupPr>
                        <m:ctrlP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𝑐</m:t>
                        </m:r>
                      </m:e>
                      <m:sup>
                        <m:r>
                          <a:rPr lang="cs-CZ" sz="2000" b="0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2</m:t>
                        </m:r>
                      </m:sup>
                    </m:sSup>
                    <m:r>
                      <a:rPr lang="cs-CZ" sz="20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. </m:t>
                    </m:r>
                  </m:oMath>
                </a14:m>
                <a:endParaRPr lang="cs-CZ" sz="2000" b="0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cs-CZ" sz="2000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     Sčítat a odčítat lze pouze členy stejného typu</a:t>
                </a:r>
                <a:endParaRPr lang="cs-CZ" sz="2000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 xmlns="">
          <p:sp>
            <p:nvSpPr>
              <p:cNvPr id="2054" name="TextovéPol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39552" y="2847286"/>
                <a:ext cx="7200800" cy="707886"/>
              </a:xfrm>
              <a:prstGeom prst="rect">
                <a:avLst/>
              </a:prstGeom>
              <a:blipFill rotWithShape="0">
                <a:blip r:embed="rId7"/>
                <a:stretch>
                  <a:fillRect t="-4310" b="-14655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cs-CZ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Obdélník 24"/>
          <p:cNvSpPr/>
          <p:nvPr/>
        </p:nvSpPr>
        <p:spPr>
          <a:xfrm>
            <a:off x="6634945" y="4056786"/>
            <a:ext cx="1080120" cy="639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11168718"/>
              </p:ext>
            </p:extLst>
          </p:nvPr>
        </p:nvGraphicFramePr>
        <p:xfrm>
          <a:off x="538808" y="1039705"/>
          <a:ext cx="8869363" cy="6673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188" name="Documento" r:id="rId4" imgW="8869191" imgH="6674626" progId="Word.Document.12">
                  <p:embed/>
                </p:oleObj>
              </mc:Choice>
              <mc:Fallback>
                <p:oleObj name="Documento" r:id="rId4" imgW="8869191" imgH="6674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8808" y="1039705"/>
                        <a:ext cx="8869363" cy="66738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529680" y="3573016"/>
            <a:ext cx="8172448" cy="1224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mtClean="0"/>
              <a:t> </a:t>
            </a:r>
            <a:endParaRPr lang="cs-CZ"/>
          </a:p>
        </p:txBody>
      </p:sp>
      <p:sp>
        <p:nvSpPr>
          <p:cNvPr id="2054" name="TextovéPole 9"/>
          <p:cNvSpPr txBox="1">
            <a:spLocks noChangeArrowheads="1"/>
          </p:cNvSpPr>
          <p:nvPr/>
        </p:nvSpPr>
        <p:spPr bwMode="auto">
          <a:xfrm>
            <a:off x="647701" y="4271465"/>
            <a:ext cx="7200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Výsledkem úpravy je dvojčlen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Obdélník 24"/>
          <p:cNvSpPr/>
          <p:nvPr/>
        </p:nvSpPr>
        <p:spPr>
          <a:xfrm>
            <a:off x="6634945" y="4056786"/>
            <a:ext cx="1080120" cy="639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7825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6708840"/>
              </p:ext>
            </p:extLst>
          </p:nvPr>
        </p:nvGraphicFramePr>
        <p:xfrm>
          <a:off x="883022" y="679078"/>
          <a:ext cx="8945562" cy="671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6" name="Documento" r:id="rId4" imgW="8945845" imgH="6710308" progId="Word.Document.12">
                  <p:embed/>
                </p:oleObj>
              </mc:Choice>
              <mc:Fallback>
                <p:oleObj name="Documento" r:id="rId4" imgW="8945845" imgH="67103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83022" y="679078"/>
                        <a:ext cx="8945562" cy="671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2060848"/>
            <a:ext cx="8352928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611560" y="3541078"/>
            <a:ext cx="78482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Úpravu začneme odstraněním vnitřní závorky, je před ní znaménko -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594696" y="4149080"/>
            <a:ext cx="151267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59166"/>
              </p:ext>
            </p:extLst>
          </p:nvPr>
        </p:nvGraphicFramePr>
        <p:xfrm>
          <a:off x="883022" y="679078"/>
          <a:ext cx="8945562" cy="671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13" name="Documento" r:id="rId4" imgW="8945845" imgH="6710308" progId="Word.Document.12">
                  <p:embed/>
                </p:oleObj>
              </mc:Choice>
              <mc:Fallback>
                <p:oleObj name="Documento" r:id="rId4" imgW="8945845" imgH="67103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83022" y="679078"/>
                        <a:ext cx="8945562" cy="671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2996952"/>
            <a:ext cx="8352928" cy="33843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611560" y="3541078"/>
            <a:ext cx="78482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Nyní lze v závorce sečíst a odečíst členy stejného typu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594696" y="4149080"/>
            <a:ext cx="151267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03516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59166"/>
              </p:ext>
            </p:extLst>
          </p:nvPr>
        </p:nvGraphicFramePr>
        <p:xfrm>
          <a:off x="883022" y="679078"/>
          <a:ext cx="8945562" cy="671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5236" name="Documento" r:id="rId4" imgW="8945845" imgH="6710308" progId="Word.Document.12">
                  <p:embed/>
                </p:oleObj>
              </mc:Choice>
              <mc:Fallback>
                <p:oleObj name="Documento" r:id="rId4" imgW="8945845" imgH="67103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83022" y="679078"/>
                        <a:ext cx="8945562" cy="671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536" y="4077072"/>
            <a:ext cx="8352928" cy="23042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647886" y="4689140"/>
            <a:ext cx="78482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Znovu závorka před níž je znaménko -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7594696" y="4149080"/>
            <a:ext cx="151267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42641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k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59166"/>
              </p:ext>
            </p:extLst>
          </p:nvPr>
        </p:nvGraphicFramePr>
        <p:xfrm>
          <a:off x="883022" y="679078"/>
          <a:ext cx="8945562" cy="6710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260" name="Documento" r:id="rId4" imgW="8945845" imgH="6710308" progId="Word.Document.12">
                  <p:embed/>
                </p:oleObj>
              </mc:Choice>
              <mc:Fallback>
                <p:oleObj name="Documento" r:id="rId4" imgW="8945845" imgH="671030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83022" y="679078"/>
                        <a:ext cx="8945562" cy="67103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Šipka doprava 5">
            <a:hlinkClick r:id="" action="ppaction://hlinkshowjump?jump=nextslide"/>
          </p:cNvPr>
          <p:cNvSpPr/>
          <p:nvPr/>
        </p:nvSpPr>
        <p:spPr>
          <a:xfrm>
            <a:off x="8459788" y="620713"/>
            <a:ext cx="504825" cy="36036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7" name="Šipka doprava 6">
            <a:hlinkClick r:id="rId6" action="ppaction://hlinksldjump"/>
          </p:cNvPr>
          <p:cNvSpPr/>
          <p:nvPr/>
        </p:nvSpPr>
        <p:spPr>
          <a:xfrm rot="16200000">
            <a:off x="396082" y="405606"/>
            <a:ext cx="503238" cy="358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dirty="0"/>
              <a:t>   </a:t>
            </a:r>
          </a:p>
        </p:txBody>
      </p:sp>
      <p:sp>
        <p:nvSpPr>
          <p:cNvPr id="9" name="Obdélník 8"/>
          <p:cNvSpPr/>
          <p:nvPr/>
        </p:nvSpPr>
        <p:spPr>
          <a:xfrm>
            <a:off x="395351" y="5323569"/>
            <a:ext cx="8352928" cy="1080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7174" name="TextovéPole 9"/>
          <p:cNvSpPr txBox="1">
            <a:spLocks noChangeArrowheads="1"/>
          </p:cNvSpPr>
          <p:nvPr/>
        </p:nvSpPr>
        <p:spPr bwMode="auto">
          <a:xfrm>
            <a:off x="647701" y="5663574"/>
            <a:ext cx="784822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sz="20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cs-CZ" sz="2000" dirty="0" smtClean="0">
                <a:latin typeface="Times New Roman" pitchFamily="18" charset="0"/>
                <a:cs typeface="Times New Roman" pitchFamily="18" charset="0"/>
              </a:rPr>
              <a:t>              </a:t>
            </a:r>
            <a:r>
              <a:rPr lang="cs-CZ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Sečtením a odečtením členů obdržíme výsledek úpravy</a:t>
            </a:r>
            <a:endParaRPr lang="cs-CZ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Obdélník 10"/>
          <p:cNvSpPr/>
          <p:nvPr/>
        </p:nvSpPr>
        <p:spPr>
          <a:xfrm>
            <a:off x="9468544" y="3933056"/>
            <a:ext cx="1512676" cy="1656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22977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</TotalTime>
  <Words>250</Words>
  <Application>Microsoft Office PowerPoint</Application>
  <PresentationFormat>Předvádění na obrazovce (4:3)</PresentationFormat>
  <Paragraphs>98</Paragraphs>
  <Slides>26</Slides>
  <Notes>1</Notes>
  <HiddenSlides>0</HiddenSlides>
  <MMClips>0</MMClips>
  <ScaleCrop>false</ScaleCrop>
  <HeadingPairs>
    <vt:vector size="8" baseType="variant">
      <vt:variant>
        <vt:lpstr>Použitá písma</vt:lpstr>
      </vt:variant>
      <vt:variant>
        <vt:i4>4</vt:i4>
      </vt:variant>
      <vt:variant>
        <vt:lpstr>Motiv</vt:lpstr>
      </vt:variant>
      <vt:variant>
        <vt:i4>1</vt:i4>
      </vt:variant>
      <vt:variant>
        <vt:lpstr>Vložené servery OLE</vt:lpstr>
      </vt:variant>
      <vt:variant>
        <vt:i4>2</vt:i4>
      </vt:variant>
      <vt:variant>
        <vt:lpstr>Nadpisy snímků</vt:lpstr>
      </vt:variant>
      <vt:variant>
        <vt:i4>26</vt:i4>
      </vt:variant>
    </vt:vector>
  </HeadingPairs>
  <TitlesOfParts>
    <vt:vector size="33" baseType="lpstr">
      <vt:lpstr>Arial</vt:lpstr>
      <vt:lpstr>Calibri</vt:lpstr>
      <vt:lpstr>Cambria Math</vt:lpstr>
      <vt:lpstr>Times New Roman</vt:lpstr>
      <vt:lpstr>Motiv sady Office</vt:lpstr>
      <vt:lpstr>Documento</vt:lpstr>
      <vt:lpstr>Dokument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Petr</dc:creator>
  <cp:lastModifiedBy>kucera</cp:lastModifiedBy>
  <cp:revision>79</cp:revision>
  <dcterms:created xsi:type="dcterms:W3CDTF">2013-03-31T20:11:56Z</dcterms:created>
  <dcterms:modified xsi:type="dcterms:W3CDTF">2014-06-15T13:04:43Z</dcterms:modified>
</cp:coreProperties>
</file>