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257" r:id="rId2"/>
    <p:sldId id="258" r:id="rId3"/>
    <p:sldId id="263" r:id="rId4"/>
    <p:sldId id="262" r:id="rId5"/>
    <p:sldId id="339" r:id="rId6"/>
    <p:sldId id="340" r:id="rId7"/>
    <p:sldId id="268" r:id="rId8"/>
    <p:sldId id="341" r:id="rId9"/>
    <p:sldId id="342" r:id="rId10"/>
    <p:sldId id="273" r:id="rId11"/>
    <p:sldId id="343" r:id="rId12"/>
    <p:sldId id="344" r:id="rId13"/>
    <p:sldId id="345" r:id="rId14"/>
    <p:sldId id="279" r:id="rId15"/>
    <p:sldId id="346" r:id="rId16"/>
    <p:sldId id="347" r:id="rId17"/>
    <p:sldId id="349" r:id="rId18"/>
    <p:sldId id="285" r:id="rId19"/>
    <p:sldId id="350" r:id="rId20"/>
    <p:sldId id="352" r:id="rId21"/>
    <p:sldId id="260" r:id="rId22"/>
    <p:sldId id="308" r:id="rId23"/>
    <p:sldId id="290" r:id="rId24"/>
    <p:sldId id="291" r:id="rId25"/>
    <p:sldId id="292" r:id="rId26"/>
    <p:sldId id="293" r:id="rId27"/>
    <p:sldId id="294" r:id="rId28"/>
  </p:sldIdLst>
  <p:sldSz cx="9144000" cy="6858000" type="screen4x3"/>
  <p:notesSz cx="6858000" cy="9144000"/>
  <p:defaultTextStyle>
    <a:defPPr>
      <a:defRPr lang="cs-CZ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1464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22.v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image" Target="../media/image16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AF95421F-0CCE-43F7-934E-CD88E765265C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cs-CZ" noProof="0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noProof="0" smtClean="0"/>
              <a:t>Klepnutím lze upravit styly předlohy textu.</a:t>
            </a:r>
          </a:p>
          <a:p>
            <a:pPr lvl="1"/>
            <a:r>
              <a:rPr lang="cs-CZ" noProof="0" smtClean="0"/>
              <a:t>Druhá úroveň</a:t>
            </a:r>
          </a:p>
          <a:p>
            <a:pPr lvl="2"/>
            <a:r>
              <a:rPr lang="cs-CZ" noProof="0" smtClean="0"/>
              <a:t>Třetí úroveň</a:t>
            </a:r>
          </a:p>
          <a:p>
            <a:pPr lvl="3"/>
            <a:r>
              <a:rPr lang="cs-CZ" noProof="0" smtClean="0"/>
              <a:t>Čtvrtá úroveň</a:t>
            </a:r>
          </a:p>
          <a:p>
            <a:pPr lvl="4"/>
            <a:r>
              <a:rPr lang="cs-CZ" noProof="0" smtClean="0"/>
              <a:t>Pátá úroveň</a:t>
            </a:r>
            <a:endParaRPr lang="cs-CZ" noProof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F96D1C99-96E9-43AC-926B-BAAC8EE3070F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3717577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Zástupný symbol pro poznámky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cs-CZ" smtClean="0"/>
          </a:p>
        </p:txBody>
      </p:sp>
      <p:sp>
        <p:nvSpPr>
          <p:cNvPr id="33796" name="Zástupný symbol pro číslo snímku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4454B975-AA50-4F81-9A78-BB4091D71E13}" type="slidenum">
              <a:rPr lang="cs-CZ"/>
              <a:pPr fontAlgn="base">
                <a:spcBef>
                  <a:spcPct val="0"/>
                </a:spcBef>
                <a:spcAft>
                  <a:spcPct val="0"/>
                </a:spcAft>
              </a:pPr>
              <a:t>21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931673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Klepnutím lze upravit styl předlohy podnadpisů.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85D713-F9DC-4FDF-B38F-01B74CFCFD05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0AFBEA-1D0C-45D4-B6AE-84AEC16B9AFC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D243E5-31FB-45E9-BF46-11A759037FA8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3FD808-7952-4685-8492-8A3723E5733D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E64E3D-46CF-41DD-8042-6CEA7491B5E7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DE382E-96D1-448F-BC5C-A3EAD982B6B7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AFCE76-2DD5-4B16-B766-76AC79DE0001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09423F-5E33-4D42-9677-4ED0F77CA802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6BC7E8-A72C-4870-A11A-EB1A2255AFBB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F23574-9F00-4A1F-A4F5-C2DDA7D0E989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483170-1CE1-49B0-87CB-3BBDC4CFE89F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6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4FA660-04D9-42C9-A644-C5B7C2593D59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A251A9-AF48-4635-99D1-E2E0A1584344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8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9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C60DEB-0A38-48A2-BEF8-5824C1077AFE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887245-A466-4636-91A2-12EDC190B0A7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4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25FA9E-7ADB-4DBD-AB28-5212A05F8FE2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898199-E2C4-410A-9E82-DA6AFFE50ECD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3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79AE55-D772-44BB-891D-227562D37DC4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842593-5699-463D-90DC-E0ADF39EDDC2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6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6B1158-D996-4886-9683-EB75E4774CC2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cs-CZ" noProof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23C711-ED2A-4933-954E-69B90436F4C6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6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110C24-8998-4C70-A3A1-E370972DB2A5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Zástupný symbol pro nadpis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Klepnutím lze upravit styl předlohy nadpisů.</a:t>
            </a:r>
          </a:p>
        </p:txBody>
      </p:sp>
      <p:sp>
        <p:nvSpPr>
          <p:cNvPr id="28675" name="Zástupný symbol pro text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EE94B41-7656-4B3A-9308-C150DD4E8359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60A7772-FFB2-48D9-B253-DDEC8AE48791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7" Type="http://schemas.openxmlformats.org/officeDocument/2006/relationships/image" Target="../media/image9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6" Type="http://schemas.openxmlformats.org/officeDocument/2006/relationships/slide" Target="slide3.xml"/><Relationship Id="rId5" Type="http://schemas.openxmlformats.org/officeDocument/2006/relationships/image" Target="../media/image8.emf"/><Relationship Id="rId4" Type="http://schemas.openxmlformats.org/officeDocument/2006/relationships/package" Target="../embeddings/Documento_do_Microsoft_Word8.docx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7" Type="http://schemas.openxmlformats.org/officeDocument/2006/relationships/image" Target="../media/image9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6" Type="http://schemas.openxmlformats.org/officeDocument/2006/relationships/slide" Target="slide3.xml"/><Relationship Id="rId5" Type="http://schemas.openxmlformats.org/officeDocument/2006/relationships/image" Target="../media/image8.emf"/><Relationship Id="rId4" Type="http://schemas.openxmlformats.org/officeDocument/2006/relationships/package" Target="../embeddings/Documento_do_Microsoft_Word9.docx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7" Type="http://schemas.openxmlformats.org/officeDocument/2006/relationships/image" Target="../media/image9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6" Type="http://schemas.openxmlformats.org/officeDocument/2006/relationships/slide" Target="slide3.xml"/><Relationship Id="rId5" Type="http://schemas.openxmlformats.org/officeDocument/2006/relationships/image" Target="../media/image8.emf"/><Relationship Id="rId4" Type="http://schemas.openxmlformats.org/officeDocument/2006/relationships/package" Target="../embeddings/Documento_do_Microsoft_Word10.docx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7" Type="http://schemas.openxmlformats.org/officeDocument/2006/relationships/image" Target="../media/image9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6" Type="http://schemas.openxmlformats.org/officeDocument/2006/relationships/slide" Target="slide3.xml"/><Relationship Id="rId5" Type="http://schemas.openxmlformats.org/officeDocument/2006/relationships/image" Target="../media/image8.emf"/><Relationship Id="rId4" Type="http://schemas.openxmlformats.org/officeDocument/2006/relationships/package" Target="../embeddings/Documento_do_Microsoft_Word11.docx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Relationship Id="rId6" Type="http://schemas.openxmlformats.org/officeDocument/2006/relationships/slide" Target="slide3.xml"/><Relationship Id="rId5" Type="http://schemas.openxmlformats.org/officeDocument/2006/relationships/image" Target="../media/image10.emf"/><Relationship Id="rId4" Type="http://schemas.openxmlformats.org/officeDocument/2006/relationships/package" Target="../embeddings/Documento_do_Microsoft_Word12.docx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7" Type="http://schemas.openxmlformats.org/officeDocument/2006/relationships/image" Target="../media/image11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Relationship Id="rId6" Type="http://schemas.openxmlformats.org/officeDocument/2006/relationships/slide" Target="slide3.xml"/><Relationship Id="rId5" Type="http://schemas.openxmlformats.org/officeDocument/2006/relationships/image" Target="../media/image10.emf"/><Relationship Id="rId4" Type="http://schemas.openxmlformats.org/officeDocument/2006/relationships/package" Target="../embeddings/Documento_do_Microsoft_Word13.docx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7" Type="http://schemas.openxmlformats.org/officeDocument/2006/relationships/image" Target="../media/image11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4.vml"/><Relationship Id="rId6" Type="http://schemas.openxmlformats.org/officeDocument/2006/relationships/slide" Target="slide3.xml"/><Relationship Id="rId5" Type="http://schemas.openxmlformats.org/officeDocument/2006/relationships/image" Target="../media/image10.emf"/><Relationship Id="rId4" Type="http://schemas.openxmlformats.org/officeDocument/2006/relationships/package" Target="../embeddings/Documento_do_Microsoft_Word14.docx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7" Type="http://schemas.openxmlformats.org/officeDocument/2006/relationships/image" Target="../media/image11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5.vml"/><Relationship Id="rId6" Type="http://schemas.openxmlformats.org/officeDocument/2006/relationships/slide" Target="slide3.xml"/><Relationship Id="rId5" Type="http://schemas.openxmlformats.org/officeDocument/2006/relationships/image" Target="../media/image10.emf"/><Relationship Id="rId4" Type="http://schemas.openxmlformats.org/officeDocument/2006/relationships/package" Target="../embeddings/Documento_do_Microsoft_Word15.docx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6.vml"/><Relationship Id="rId6" Type="http://schemas.openxmlformats.org/officeDocument/2006/relationships/slide" Target="slide3.xml"/><Relationship Id="rId5" Type="http://schemas.openxmlformats.org/officeDocument/2006/relationships/image" Target="../media/image12.emf"/><Relationship Id="rId4" Type="http://schemas.openxmlformats.org/officeDocument/2006/relationships/package" Target="../embeddings/Documento_do_Microsoft_Word16.docx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7.vml"/><Relationship Id="rId6" Type="http://schemas.openxmlformats.org/officeDocument/2006/relationships/slide" Target="slide3.xml"/><Relationship Id="rId5" Type="http://schemas.openxmlformats.org/officeDocument/2006/relationships/image" Target="../media/image12.emf"/><Relationship Id="rId4" Type="http://schemas.openxmlformats.org/officeDocument/2006/relationships/package" Target="../embeddings/Documento_do_Microsoft_Word17.docx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8.vml"/><Relationship Id="rId6" Type="http://schemas.openxmlformats.org/officeDocument/2006/relationships/slide" Target="slide3.xml"/><Relationship Id="rId5" Type="http://schemas.openxmlformats.org/officeDocument/2006/relationships/image" Target="../media/image12.emf"/><Relationship Id="rId4" Type="http://schemas.openxmlformats.org/officeDocument/2006/relationships/package" Target="../embeddings/Documento_do_Microsoft_Word18.docx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9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9.vml"/><Relationship Id="rId6" Type="http://schemas.openxmlformats.org/officeDocument/2006/relationships/slide" Target="slide3.xml"/><Relationship Id="rId5" Type="http://schemas.openxmlformats.org/officeDocument/2006/relationships/image" Target="../media/image13.emf"/><Relationship Id="rId4" Type="http://schemas.openxmlformats.org/officeDocument/2006/relationships/package" Target="../embeddings/Documento_do_Microsoft_Word19.docx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0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0.vml"/><Relationship Id="rId6" Type="http://schemas.openxmlformats.org/officeDocument/2006/relationships/slide" Target="slide3.xml"/><Relationship Id="rId5" Type="http://schemas.openxmlformats.org/officeDocument/2006/relationships/image" Target="../media/image14.emf"/><Relationship Id="rId4" Type="http://schemas.openxmlformats.org/officeDocument/2006/relationships/package" Target="../embeddings/Documento_do_Microsoft_Word20.docx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1.vml"/><Relationship Id="rId6" Type="http://schemas.openxmlformats.org/officeDocument/2006/relationships/slide" Target="slide3.xml"/><Relationship Id="rId5" Type="http://schemas.openxmlformats.org/officeDocument/2006/relationships/image" Target="../media/image15.emf"/><Relationship Id="rId4" Type="http://schemas.openxmlformats.org/officeDocument/2006/relationships/package" Target="../embeddings/Documento_do_Microsoft_Word21.docx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2.bin"/><Relationship Id="rId7" Type="http://schemas.openxmlformats.org/officeDocument/2006/relationships/oleObject" Target="../embeddings/oleObject2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2.vml"/><Relationship Id="rId6" Type="http://schemas.openxmlformats.org/officeDocument/2006/relationships/slide" Target="slide3.xml"/><Relationship Id="rId5" Type="http://schemas.openxmlformats.org/officeDocument/2006/relationships/image" Target="../media/image16.emf"/><Relationship Id="rId4" Type="http://schemas.openxmlformats.org/officeDocument/2006/relationships/package" Target="../embeddings/Documento_do_Microsoft_Word22.docx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3.vml"/><Relationship Id="rId6" Type="http://schemas.openxmlformats.org/officeDocument/2006/relationships/image" Target="../media/image17.emf"/><Relationship Id="rId5" Type="http://schemas.openxmlformats.org/officeDocument/2006/relationships/package" Target="../embeddings/Documento_do_Microsoft_Word23.docx"/><Relationship Id="rId4" Type="http://schemas.openxmlformats.org/officeDocument/2006/relationships/oleObject" Target="../embeddings/oleObject24.bin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4.vml"/><Relationship Id="rId6" Type="http://schemas.openxmlformats.org/officeDocument/2006/relationships/image" Target="../media/image18.emf"/><Relationship Id="rId5" Type="http://schemas.openxmlformats.org/officeDocument/2006/relationships/package" Target="../embeddings/Documento_do_Microsoft_Word24.docx"/><Relationship Id="rId4" Type="http://schemas.openxmlformats.org/officeDocument/2006/relationships/oleObject" Target="../embeddings/oleObject25.bin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4.xml"/><Relationship Id="rId13" Type="http://schemas.openxmlformats.org/officeDocument/2006/relationships/slide" Target="slide23.xml"/><Relationship Id="rId3" Type="http://schemas.openxmlformats.org/officeDocument/2006/relationships/oleObject" Target="../embeddings/oleObject1.bin"/><Relationship Id="rId7" Type="http://schemas.openxmlformats.org/officeDocument/2006/relationships/slide" Target="slide22.xml"/><Relationship Id="rId12" Type="http://schemas.openxmlformats.org/officeDocument/2006/relationships/slide" Target="slide18.xml"/><Relationship Id="rId17" Type="http://schemas.openxmlformats.org/officeDocument/2006/relationships/slide" Target="slide27.xml"/><Relationship Id="rId2" Type="http://schemas.openxmlformats.org/officeDocument/2006/relationships/slideLayout" Target="../slideLayouts/slideLayout7.xml"/><Relationship Id="rId16" Type="http://schemas.openxmlformats.org/officeDocument/2006/relationships/slide" Target="slide26.xml"/><Relationship Id="rId1" Type="http://schemas.openxmlformats.org/officeDocument/2006/relationships/vmlDrawing" Target="../drawings/vmlDrawing1.vml"/><Relationship Id="rId6" Type="http://schemas.openxmlformats.org/officeDocument/2006/relationships/slide" Target="slide21.xml"/><Relationship Id="rId11" Type="http://schemas.openxmlformats.org/officeDocument/2006/relationships/slide" Target="slide14.xml"/><Relationship Id="rId5" Type="http://schemas.openxmlformats.org/officeDocument/2006/relationships/image" Target="../media/image2.emf"/><Relationship Id="rId15" Type="http://schemas.openxmlformats.org/officeDocument/2006/relationships/slide" Target="slide25.xml"/><Relationship Id="rId10" Type="http://schemas.openxmlformats.org/officeDocument/2006/relationships/slide" Target="slide10.xml"/><Relationship Id="rId4" Type="http://schemas.openxmlformats.org/officeDocument/2006/relationships/package" Target="../embeddings/Documento_do_Microsoft_Word1.docx"/><Relationship Id="rId9" Type="http://schemas.openxmlformats.org/officeDocument/2006/relationships/slide" Target="slide7.xml"/><Relationship Id="rId14" Type="http://schemas.openxmlformats.org/officeDocument/2006/relationships/slide" Target="slide2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slide" Target="slide3.xml"/><Relationship Id="rId5" Type="http://schemas.openxmlformats.org/officeDocument/2006/relationships/image" Target="../media/image3.emf"/><Relationship Id="rId4" Type="http://schemas.openxmlformats.org/officeDocument/2006/relationships/package" Target="../embeddings/Documento_do_Microsoft_Word2.docx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slide" Target="slide3.xml"/><Relationship Id="rId5" Type="http://schemas.openxmlformats.org/officeDocument/2006/relationships/image" Target="../media/image5.emf"/><Relationship Id="rId4" Type="http://schemas.openxmlformats.org/officeDocument/2006/relationships/package" Target="../embeddings/Documento_do_Microsoft_Word3.docx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slide" Target="slide3.xml"/><Relationship Id="rId5" Type="http://schemas.openxmlformats.org/officeDocument/2006/relationships/image" Target="../media/image5.emf"/><Relationship Id="rId4" Type="http://schemas.openxmlformats.org/officeDocument/2006/relationships/package" Target="../embeddings/Documento_do_Microsoft_Word4.docx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slide" Target="slide3.xml"/><Relationship Id="rId5" Type="http://schemas.openxmlformats.org/officeDocument/2006/relationships/image" Target="../media/image6.emf"/><Relationship Id="rId4" Type="http://schemas.openxmlformats.org/officeDocument/2006/relationships/package" Target="../embeddings/Documento_do_Microsoft_Word5.docx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slide" Target="slide3.xml"/><Relationship Id="rId5" Type="http://schemas.openxmlformats.org/officeDocument/2006/relationships/image" Target="../media/image6.emf"/><Relationship Id="rId4" Type="http://schemas.openxmlformats.org/officeDocument/2006/relationships/package" Target="../embeddings/Documento_do_Microsoft_Word6.docx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6" Type="http://schemas.openxmlformats.org/officeDocument/2006/relationships/slide" Target="slide3.xml"/><Relationship Id="rId5" Type="http://schemas.openxmlformats.org/officeDocument/2006/relationships/image" Target="../media/image6.emf"/><Relationship Id="rId4" Type="http://schemas.openxmlformats.org/officeDocument/2006/relationships/package" Target="../embeddings/Documento_do_Microsoft_Word7.docx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extovéPole 4"/>
          <p:cNvSpPr txBox="1">
            <a:spLocks noChangeArrowheads="1"/>
          </p:cNvSpPr>
          <p:nvPr/>
        </p:nvSpPr>
        <p:spPr bwMode="auto">
          <a:xfrm>
            <a:off x="1187450" y="836613"/>
            <a:ext cx="6480175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cs-CZ" sz="4800" b="1" dirty="0" smtClean="0">
                <a:solidFill>
                  <a:schemeClr val="bg1"/>
                </a:solidFill>
                <a:latin typeface="Calibri" pitchFamily="34" charset="0"/>
              </a:rPr>
              <a:t>ALGEBRAICKÉ VÝRAZY</a:t>
            </a:r>
            <a:endParaRPr lang="cs-CZ" sz="4800" b="1" dirty="0">
              <a:solidFill>
                <a:schemeClr val="bg1"/>
              </a:solidFill>
              <a:latin typeface="Calibri" pitchFamily="34" charset="0"/>
            </a:endParaRPr>
          </a:p>
          <a:p>
            <a:pPr algn="ctr"/>
            <a:endParaRPr lang="cs-CZ" sz="4800" b="1" dirty="0" smtClean="0">
              <a:solidFill>
                <a:schemeClr val="bg1"/>
              </a:solidFill>
              <a:latin typeface="Calibri" pitchFamily="34" charset="0"/>
            </a:endParaRPr>
          </a:p>
          <a:p>
            <a:pPr algn="ctr"/>
            <a:r>
              <a:rPr lang="cs-CZ" sz="4800" b="1" dirty="0" smtClean="0">
                <a:solidFill>
                  <a:schemeClr val="bg1"/>
                </a:solidFill>
                <a:latin typeface="Calibri" pitchFamily="34" charset="0"/>
              </a:rPr>
              <a:t>11</a:t>
            </a:r>
          </a:p>
          <a:p>
            <a:pPr algn="ctr"/>
            <a:endParaRPr lang="cs-CZ" sz="4800" b="1" dirty="0">
              <a:solidFill>
                <a:schemeClr val="bg1"/>
              </a:solidFill>
              <a:latin typeface="Calibri" pitchFamily="34" charset="0"/>
            </a:endParaRPr>
          </a:p>
          <a:p>
            <a:pPr algn="ctr"/>
            <a:r>
              <a:rPr lang="cs-CZ" sz="4800" b="1" dirty="0" smtClean="0">
                <a:solidFill>
                  <a:schemeClr val="bg1"/>
                </a:solidFill>
                <a:latin typeface="Calibri" pitchFamily="34" charset="0"/>
              </a:rPr>
              <a:t>Algebraické vzorce III</a:t>
            </a:r>
            <a:endParaRPr lang="cs-CZ" sz="4800" b="1" dirty="0">
              <a:solidFill>
                <a:schemeClr val="bg1"/>
              </a:solidFill>
              <a:latin typeface="Calibri" pitchFamily="34" charset="0"/>
            </a:endParaRPr>
          </a:p>
          <a:p>
            <a:pPr algn="ctr"/>
            <a:endParaRPr lang="cs-CZ" sz="4800" b="1" dirty="0">
              <a:solidFill>
                <a:srgbClr val="FFFF00"/>
              </a:solidFill>
              <a:latin typeface="Calibri" pitchFamily="34" charset="0"/>
            </a:endParaRPr>
          </a:p>
        </p:txBody>
      </p:sp>
      <p:sp>
        <p:nvSpPr>
          <p:cNvPr id="29699" name="TextovéPole 5"/>
          <p:cNvSpPr txBox="1">
            <a:spLocks noChangeArrowheads="1"/>
          </p:cNvSpPr>
          <p:nvPr/>
        </p:nvSpPr>
        <p:spPr bwMode="auto">
          <a:xfrm>
            <a:off x="6011863" y="6092825"/>
            <a:ext cx="26638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>
                <a:solidFill>
                  <a:srgbClr val="FFFF00"/>
                </a:solidFill>
                <a:latin typeface="Calibri" pitchFamily="34" charset="0"/>
              </a:rPr>
              <a:t>MěSOŠ Klobouky u Brna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Objekt 9"/>
          <p:cNvGraphicFramePr>
            <a:graphicFrameLocks noChangeAspect="1"/>
          </p:cNvGraphicFramePr>
          <p:nvPr/>
        </p:nvGraphicFramePr>
        <p:xfrm>
          <a:off x="907851" y="698004"/>
          <a:ext cx="8848725" cy="6475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7" name="Dokument" r:id="rId4" imgW="8849230" imgH="6476028" progId="Word.Document.12">
                  <p:embed/>
                </p:oleObj>
              </mc:Choice>
              <mc:Fallback>
                <p:oleObj name="Dokument" r:id="rId4" imgW="8849230" imgH="6476028" progId="Word.Document.12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07851" y="698004"/>
                        <a:ext cx="8848725" cy="64754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96082" y="405606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5544914" y="4293096"/>
            <a:ext cx="359908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4" name="TextovéPole 9"/>
          <p:cNvSpPr txBox="1">
            <a:spLocks noChangeArrowheads="1"/>
          </p:cNvSpPr>
          <p:nvPr/>
        </p:nvSpPr>
        <p:spPr bwMode="auto">
          <a:xfrm>
            <a:off x="539553" y="4509120"/>
            <a:ext cx="583264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 úpravě využijeme vzorec pro součet třetích mocnin 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4499992" y="1196752"/>
            <a:ext cx="424847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2123728" y="2348880"/>
            <a:ext cx="5904656" cy="16561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5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297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pic>
        <p:nvPicPr>
          <p:cNvPr id="12296" name="Picture 8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508104" y="5085184"/>
            <a:ext cx="2705100" cy="247650"/>
          </a:xfrm>
          <a:prstGeom prst="rect">
            <a:avLst/>
          </a:prstGeom>
          <a:noFill/>
        </p:spPr>
      </p:pic>
      <p:sp>
        <p:nvSpPr>
          <p:cNvPr id="12298" name="Rectangle 10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Objekt 9"/>
          <p:cNvGraphicFramePr>
            <a:graphicFrameLocks noChangeAspect="1"/>
          </p:cNvGraphicFramePr>
          <p:nvPr/>
        </p:nvGraphicFramePr>
        <p:xfrm>
          <a:off x="907851" y="698004"/>
          <a:ext cx="8848725" cy="6475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740" name="Dokument" r:id="rId4" imgW="8849230" imgH="6476028" progId="Word.Document.12">
                  <p:embed/>
                </p:oleObj>
              </mc:Choice>
              <mc:Fallback>
                <p:oleObj name="Dokument" r:id="rId4" imgW="8849230" imgH="6476028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07851" y="698004"/>
                        <a:ext cx="8848725" cy="64754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96082" y="405606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5544914" y="4293096"/>
            <a:ext cx="359908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4" name="TextovéPole 9"/>
          <p:cNvSpPr txBox="1">
            <a:spLocks noChangeArrowheads="1"/>
          </p:cNvSpPr>
          <p:nvPr/>
        </p:nvSpPr>
        <p:spPr bwMode="auto">
          <a:xfrm>
            <a:off x="539553" y="4509120"/>
            <a:ext cx="583264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Přepsáním je lépe vidět členy ze vzorce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4499992" y="332656"/>
            <a:ext cx="288032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2123728" y="2348880"/>
            <a:ext cx="5904656" cy="16561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5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297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pic>
        <p:nvPicPr>
          <p:cNvPr id="12296" name="Picture 8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508104" y="5085184"/>
            <a:ext cx="2705100" cy="247650"/>
          </a:xfrm>
          <a:prstGeom prst="rect">
            <a:avLst/>
          </a:prstGeom>
          <a:noFill/>
        </p:spPr>
      </p:pic>
      <p:sp>
        <p:nvSpPr>
          <p:cNvPr id="12298" name="Rectangle 10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Objekt 9"/>
          <p:cNvGraphicFramePr>
            <a:graphicFrameLocks noChangeAspect="1"/>
          </p:cNvGraphicFramePr>
          <p:nvPr/>
        </p:nvGraphicFramePr>
        <p:xfrm>
          <a:off x="907851" y="698004"/>
          <a:ext cx="8848725" cy="6475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764" name="Dokument" r:id="rId4" imgW="8849230" imgH="6476028" progId="Word.Document.12">
                  <p:embed/>
                </p:oleObj>
              </mc:Choice>
              <mc:Fallback>
                <p:oleObj name="Dokument" r:id="rId4" imgW="8849230" imgH="6476028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07851" y="698004"/>
                        <a:ext cx="8848725" cy="64754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96082" y="405606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5544914" y="4293096"/>
            <a:ext cx="359908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4" name="TextovéPole 9"/>
          <p:cNvSpPr txBox="1">
            <a:spLocks noChangeArrowheads="1"/>
          </p:cNvSpPr>
          <p:nvPr/>
        </p:nvSpPr>
        <p:spPr bwMode="auto">
          <a:xfrm>
            <a:off x="539552" y="4509120"/>
            <a:ext cx="633670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Rozepsáním podle vzorce vznikne součin dvou závorek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4499992" y="332656"/>
            <a:ext cx="288032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2123728" y="2780928"/>
            <a:ext cx="5904656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5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297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pic>
        <p:nvPicPr>
          <p:cNvPr id="12296" name="Picture 8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508104" y="5085184"/>
            <a:ext cx="2705100" cy="247650"/>
          </a:xfrm>
          <a:prstGeom prst="rect">
            <a:avLst/>
          </a:prstGeom>
          <a:noFill/>
        </p:spPr>
      </p:pic>
      <p:sp>
        <p:nvSpPr>
          <p:cNvPr id="12298" name="Rectangle 10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Objekt 9"/>
          <p:cNvGraphicFramePr>
            <a:graphicFrameLocks noChangeAspect="1"/>
          </p:cNvGraphicFramePr>
          <p:nvPr/>
        </p:nvGraphicFramePr>
        <p:xfrm>
          <a:off x="907851" y="698004"/>
          <a:ext cx="8848725" cy="6475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8788" name="Dokument" r:id="rId4" imgW="8849230" imgH="6476028" progId="Word.Document.12">
                  <p:embed/>
                </p:oleObj>
              </mc:Choice>
              <mc:Fallback>
                <p:oleObj name="Dokument" r:id="rId4" imgW="8849230" imgH="6476028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07851" y="698004"/>
                        <a:ext cx="8848725" cy="64754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96082" y="405606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5544914" y="4293096"/>
            <a:ext cx="359908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4" name="TextovéPole 9"/>
          <p:cNvSpPr txBox="1">
            <a:spLocks noChangeArrowheads="1"/>
          </p:cNvSpPr>
          <p:nvPr/>
        </p:nvSpPr>
        <p:spPr bwMode="auto">
          <a:xfrm>
            <a:off x="539552" y="4509120"/>
            <a:ext cx="633670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Úpravou druhé závorky vznikl výsledek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4499992" y="332656"/>
            <a:ext cx="288032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1907704" y="3212976"/>
            <a:ext cx="57606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5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297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pic>
        <p:nvPicPr>
          <p:cNvPr id="12296" name="Picture 8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508104" y="5085184"/>
            <a:ext cx="2705100" cy="247650"/>
          </a:xfrm>
          <a:prstGeom prst="rect">
            <a:avLst/>
          </a:prstGeom>
          <a:noFill/>
        </p:spPr>
      </p:pic>
      <p:sp>
        <p:nvSpPr>
          <p:cNvPr id="12298" name="Rectangle 10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Objekt 11"/>
          <p:cNvGraphicFramePr>
            <a:graphicFrameLocks noChangeAspect="1"/>
          </p:cNvGraphicFramePr>
          <p:nvPr/>
        </p:nvGraphicFramePr>
        <p:xfrm>
          <a:off x="437132" y="1092968"/>
          <a:ext cx="8815388" cy="6440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93" name="Dokument" r:id="rId4" imgW="8816077" imgH="6440032" progId="Word.Document.12">
                  <p:embed/>
                </p:oleObj>
              </mc:Choice>
              <mc:Fallback>
                <p:oleObj name="Dokument" r:id="rId4" imgW="8816077" imgH="6440032" progId="Word.Document.12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7132" y="1092968"/>
                        <a:ext cx="8815388" cy="64404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96082" y="405606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2555776" y="2564904"/>
            <a:ext cx="547260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0" name="TextovéPole 9"/>
          <p:cNvSpPr txBox="1">
            <a:spLocks noChangeArrowheads="1"/>
          </p:cNvSpPr>
          <p:nvPr/>
        </p:nvSpPr>
        <p:spPr bwMode="auto">
          <a:xfrm>
            <a:off x="827584" y="4365104"/>
            <a:ext cx="648034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Žádný ze vzorců se nehodí, lze však vytknout</a:t>
            </a:r>
            <a:endParaRPr lang="cs-CZ" sz="20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3995936" y="1412776"/>
            <a:ext cx="4824536" cy="7284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1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6392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Objekt 11"/>
          <p:cNvGraphicFramePr>
            <a:graphicFrameLocks noChangeAspect="1"/>
          </p:cNvGraphicFramePr>
          <p:nvPr/>
        </p:nvGraphicFramePr>
        <p:xfrm>
          <a:off x="437132" y="1092968"/>
          <a:ext cx="8815388" cy="6440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9812" name="Dokument" r:id="rId4" imgW="8816077" imgH="6440032" progId="Word.Document.12">
                  <p:embed/>
                </p:oleObj>
              </mc:Choice>
              <mc:Fallback>
                <p:oleObj name="Dokument" r:id="rId4" imgW="8816077" imgH="6440032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7132" y="1092968"/>
                        <a:ext cx="8815388" cy="64404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96082" y="405606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2555776" y="2564904"/>
            <a:ext cx="547260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0" name="TextovéPole 9"/>
          <p:cNvSpPr txBox="1">
            <a:spLocks noChangeArrowheads="1"/>
          </p:cNvSpPr>
          <p:nvPr/>
        </p:nvSpPr>
        <p:spPr bwMode="auto">
          <a:xfrm>
            <a:off x="827584" y="4365104"/>
            <a:ext cx="648034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Na vzniklou závorku lze použít vzorec</a:t>
            </a:r>
            <a:endParaRPr lang="cs-CZ" sz="20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6372200" y="1628800"/>
            <a:ext cx="2520280" cy="7284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1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6392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9812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pic>
        <p:nvPicPr>
          <p:cNvPr id="119811" name="Picture 3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652120" y="4437112"/>
            <a:ext cx="2705100" cy="2476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Objekt 11"/>
          <p:cNvGraphicFramePr>
            <a:graphicFrameLocks noChangeAspect="1"/>
          </p:cNvGraphicFramePr>
          <p:nvPr/>
        </p:nvGraphicFramePr>
        <p:xfrm>
          <a:off x="437132" y="1092968"/>
          <a:ext cx="8815388" cy="6440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0836" name="Dokument" r:id="rId4" imgW="8816077" imgH="6440032" progId="Word.Document.12">
                  <p:embed/>
                </p:oleObj>
              </mc:Choice>
              <mc:Fallback>
                <p:oleObj name="Dokument" r:id="rId4" imgW="8816077" imgH="6440032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7132" y="1092968"/>
                        <a:ext cx="8815388" cy="64404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96082" y="405606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2555776" y="2564904"/>
            <a:ext cx="547260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0" name="TextovéPole 9"/>
          <p:cNvSpPr txBox="1">
            <a:spLocks noChangeArrowheads="1"/>
          </p:cNvSpPr>
          <p:nvPr/>
        </p:nvSpPr>
        <p:spPr bwMode="auto">
          <a:xfrm>
            <a:off x="827584" y="4365104"/>
            <a:ext cx="648034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Přepsáním lépe vidíme členy</a:t>
            </a:r>
            <a:endParaRPr lang="cs-CZ" sz="20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4499992" y="404664"/>
            <a:ext cx="2520280" cy="7284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1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6392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9812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pic>
        <p:nvPicPr>
          <p:cNvPr id="119811" name="Picture 3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652120" y="4437112"/>
            <a:ext cx="2705100" cy="2476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Objekt 11"/>
          <p:cNvGraphicFramePr>
            <a:graphicFrameLocks noChangeAspect="1"/>
          </p:cNvGraphicFramePr>
          <p:nvPr/>
        </p:nvGraphicFramePr>
        <p:xfrm>
          <a:off x="437132" y="1092968"/>
          <a:ext cx="8815388" cy="6440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884" name="Dokument" r:id="rId4" imgW="8816077" imgH="6440032" progId="Word.Document.12">
                  <p:embed/>
                </p:oleObj>
              </mc:Choice>
              <mc:Fallback>
                <p:oleObj name="Dokument" r:id="rId4" imgW="8816077" imgH="6440032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7132" y="1092968"/>
                        <a:ext cx="8815388" cy="64404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96082" y="405606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2555776" y="3501008"/>
            <a:ext cx="547260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0" name="TextovéPole 9"/>
          <p:cNvSpPr txBox="1">
            <a:spLocks noChangeArrowheads="1"/>
          </p:cNvSpPr>
          <p:nvPr/>
        </p:nvSpPr>
        <p:spPr bwMode="auto">
          <a:xfrm>
            <a:off x="827584" y="4365104"/>
            <a:ext cx="648034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Máme hledaný součin</a:t>
            </a:r>
            <a:endParaRPr lang="cs-CZ" sz="20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4499992" y="404664"/>
            <a:ext cx="2520280" cy="7284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1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6392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9812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pic>
        <p:nvPicPr>
          <p:cNvPr id="119811" name="Picture 3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652120" y="4437112"/>
            <a:ext cx="2705100" cy="2476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Objekt 9"/>
          <p:cNvGraphicFramePr>
            <a:graphicFrameLocks noChangeAspect="1"/>
          </p:cNvGraphicFramePr>
          <p:nvPr/>
        </p:nvGraphicFramePr>
        <p:xfrm>
          <a:off x="892993" y="901327"/>
          <a:ext cx="8791575" cy="6488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39" name="Dokument" r:id="rId4" imgW="8791933" imgH="6487547" progId="Word.Document.12">
                  <p:embed/>
                </p:oleObj>
              </mc:Choice>
              <mc:Fallback>
                <p:oleObj name="Dokument" r:id="rId4" imgW="8791933" imgH="6487547" progId="Word.Document.12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92993" y="901327"/>
                        <a:ext cx="8791575" cy="64881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96082" y="405606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3779912" y="2420888"/>
            <a:ext cx="3672334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2534" name="TextovéPole 9"/>
          <p:cNvSpPr txBox="1">
            <a:spLocks noChangeArrowheads="1"/>
          </p:cNvSpPr>
          <p:nvPr/>
        </p:nvSpPr>
        <p:spPr bwMode="auto">
          <a:xfrm>
            <a:off x="1043609" y="3501008"/>
            <a:ext cx="698438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Vzorec užít nelze, využijeme vytýkání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Obdélník 11"/>
          <p:cNvSpPr/>
          <p:nvPr/>
        </p:nvSpPr>
        <p:spPr>
          <a:xfrm>
            <a:off x="4572000" y="1124744"/>
            <a:ext cx="4572000" cy="9997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2537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2538" name="Rectangle 10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Objekt 9"/>
          <p:cNvGraphicFramePr>
            <a:graphicFrameLocks noChangeAspect="1"/>
          </p:cNvGraphicFramePr>
          <p:nvPr/>
        </p:nvGraphicFramePr>
        <p:xfrm>
          <a:off x="892993" y="901327"/>
          <a:ext cx="8791575" cy="6488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908" name="Dokument" r:id="rId4" imgW="8791933" imgH="6487547" progId="Word.Document.12">
                  <p:embed/>
                </p:oleObj>
              </mc:Choice>
              <mc:Fallback>
                <p:oleObj name="Dokument" r:id="rId4" imgW="8791933" imgH="6487547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92993" y="901327"/>
                        <a:ext cx="8791575" cy="64881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96082" y="405606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4283968" y="5301208"/>
            <a:ext cx="3672334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2534" name="TextovéPole 9"/>
          <p:cNvSpPr txBox="1">
            <a:spLocks noChangeArrowheads="1"/>
          </p:cNvSpPr>
          <p:nvPr/>
        </p:nvSpPr>
        <p:spPr bwMode="auto">
          <a:xfrm>
            <a:off x="611560" y="3501008"/>
            <a:ext cx="7416429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 rozložení trojčlenu také nelze užít vzorec,</a:t>
            </a:r>
          </a:p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členy součinu najdeme mezi děliteli čísla -3, jejichž součet je -2 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Obdélník 11"/>
          <p:cNvSpPr/>
          <p:nvPr/>
        </p:nvSpPr>
        <p:spPr>
          <a:xfrm>
            <a:off x="3059832" y="2348880"/>
            <a:ext cx="4572000" cy="9997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2537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2538" name="Rectangle 10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obrázek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150" y="231775"/>
            <a:ext cx="5256213" cy="132556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sp>
        <p:nvSpPr>
          <p:cNvPr id="30723" name="Obdélník 5"/>
          <p:cNvSpPr>
            <a:spLocks noChangeArrowheads="1"/>
          </p:cNvSpPr>
          <p:nvPr/>
        </p:nvSpPr>
        <p:spPr bwMode="auto">
          <a:xfrm>
            <a:off x="395288" y="1916113"/>
            <a:ext cx="8424862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 dirty="0">
                <a:latin typeface="Calibri" pitchFamily="34" charset="0"/>
              </a:rPr>
              <a:t>ŠKOLA:			Městská střední odborná škola, Klobouky u Brna,    </a:t>
            </a:r>
          </a:p>
          <a:p>
            <a:r>
              <a:rPr lang="cs-CZ" dirty="0">
                <a:latin typeface="Calibri" pitchFamily="34" charset="0"/>
              </a:rPr>
              <a:t>			nám. Míru 6, příspěvková organizace</a:t>
            </a:r>
          </a:p>
          <a:p>
            <a:r>
              <a:rPr lang="cs-CZ" dirty="0">
                <a:latin typeface="Calibri" pitchFamily="34" charset="0"/>
              </a:rPr>
              <a:t>ČÍSLO PROJEKTU:		CZ.1.07/1.5.00/34.1020</a:t>
            </a:r>
          </a:p>
          <a:p>
            <a:r>
              <a:rPr lang="cs-CZ" dirty="0">
                <a:latin typeface="Calibri" pitchFamily="34" charset="0"/>
              </a:rPr>
              <a:t>NÁZEV PROJEKTU:		Šablony – </a:t>
            </a:r>
            <a:r>
              <a:rPr lang="cs-CZ" dirty="0" err="1">
                <a:latin typeface="Calibri" pitchFamily="34" charset="0"/>
              </a:rPr>
              <a:t>MěSOŠ</a:t>
            </a:r>
            <a:r>
              <a:rPr lang="cs-CZ" dirty="0">
                <a:latin typeface="Calibri" pitchFamily="34" charset="0"/>
              </a:rPr>
              <a:t> Klobouky</a:t>
            </a:r>
          </a:p>
          <a:p>
            <a:r>
              <a:rPr lang="cs-CZ" dirty="0">
                <a:latin typeface="Calibri" pitchFamily="34" charset="0"/>
              </a:rPr>
              <a:t>ČÍSLO ŠABLONY:		III/2 Inovace a zkvalitnění výuky prostřednictvím ICT</a:t>
            </a:r>
          </a:p>
          <a:p>
            <a:r>
              <a:rPr lang="cs-CZ" dirty="0">
                <a:latin typeface="Calibri" pitchFamily="34" charset="0"/>
              </a:rPr>
              <a:t>AUTOR:			Petr Kučera	</a:t>
            </a:r>
          </a:p>
          <a:p>
            <a:r>
              <a:rPr lang="cs-CZ" dirty="0">
                <a:latin typeface="Calibri" pitchFamily="34" charset="0"/>
              </a:rPr>
              <a:t>TEMATICKÁ OBLAST: 	</a:t>
            </a:r>
            <a:r>
              <a:rPr lang="cs-CZ" dirty="0" smtClean="0">
                <a:latin typeface="Calibri" pitchFamily="34" charset="0"/>
              </a:rPr>
              <a:t> SMA_ALGEBRAICKÉ VÝRAZY </a:t>
            </a:r>
            <a:r>
              <a:rPr lang="cs-CZ" dirty="0">
                <a:latin typeface="Calibri" pitchFamily="34" charset="0"/>
              </a:rPr>
              <a:t>	</a:t>
            </a:r>
          </a:p>
          <a:p>
            <a:r>
              <a:rPr lang="cs-CZ" dirty="0">
                <a:latin typeface="Calibri" pitchFamily="34" charset="0"/>
              </a:rPr>
              <a:t>NÁZEV </a:t>
            </a:r>
            <a:r>
              <a:rPr lang="cs-CZ" dirty="0" err="1">
                <a:latin typeface="Calibri" pitchFamily="34" charset="0"/>
              </a:rPr>
              <a:t>DUMu</a:t>
            </a:r>
            <a:r>
              <a:rPr lang="cs-CZ" dirty="0">
                <a:latin typeface="Calibri" pitchFamily="34" charset="0"/>
              </a:rPr>
              <a:t>:		</a:t>
            </a:r>
            <a:r>
              <a:rPr lang="cs-CZ" dirty="0" smtClean="0">
                <a:latin typeface="Calibri" pitchFamily="34" charset="0"/>
              </a:rPr>
              <a:t>Algebraické vzorce III</a:t>
            </a:r>
            <a:endParaRPr lang="cs-CZ" dirty="0">
              <a:latin typeface="Calibri" pitchFamily="34" charset="0"/>
            </a:endParaRPr>
          </a:p>
          <a:p>
            <a:r>
              <a:rPr lang="cs-CZ" dirty="0">
                <a:latin typeface="Calibri" pitchFamily="34" charset="0"/>
              </a:rPr>
              <a:t>POŘADOVÉ ČÍSLO </a:t>
            </a:r>
            <a:r>
              <a:rPr lang="cs-CZ" dirty="0" err="1">
                <a:latin typeface="Calibri" pitchFamily="34" charset="0"/>
              </a:rPr>
              <a:t>DUMu</a:t>
            </a:r>
            <a:r>
              <a:rPr lang="cs-CZ" dirty="0">
                <a:latin typeface="Calibri" pitchFamily="34" charset="0"/>
              </a:rPr>
              <a:t>:	</a:t>
            </a:r>
            <a:r>
              <a:rPr lang="cs-CZ" dirty="0" smtClean="0">
                <a:latin typeface="Calibri" pitchFamily="34" charset="0"/>
              </a:rPr>
              <a:t>11</a:t>
            </a:r>
            <a:endParaRPr lang="cs-CZ" dirty="0">
              <a:latin typeface="Calibri" pitchFamily="34" charset="0"/>
            </a:endParaRPr>
          </a:p>
          <a:p>
            <a:r>
              <a:rPr lang="cs-CZ" dirty="0">
                <a:latin typeface="Calibri" pitchFamily="34" charset="0"/>
              </a:rPr>
              <a:t>KÓD </a:t>
            </a:r>
            <a:r>
              <a:rPr lang="cs-CZ" dirty="0" err="1">
                <a:latin typeface="Calibri" pitchFamily="34" charset="0"/>
              </a:rPr>
              <a:t>DUMu</a:t>
            </a:r>
            <a:r>
              <a:rPr lang="cs-CZ" dirty="0">
                <a:latin typeface="Calibri" pitchFamily="34" charset="0"/>
              </a:rPr>
              <a:t>:		</a:t>
            </a:r>
            <a:r>
              <a:rPr lang="cs-CZ" dirty="0" smtClean="0">
                <a:latin typeface="Calibri" pitchFamily="34" charset="0"/>
              </a:rPr>
              <a:t>VY_32_INOVACE_1_2_11_KUP</a:t>
            </a:r>
            <a:endParaRPr lang="cs-CZ" dirty="0">
              <a:latin typeface="Calibri" pitchFamily="34" charset="0"/>
            </a:endParaRPr>
          </a:p>
          <a:p>
            <a:r>
              <a:rPr lang="cs-CZ" dirty="0">
                <a:latin typeface="Calibri" pitchFamily="34" charset="0"/>
              </a:rPr>
              <a:t>DATUM TVORBY:		</a:t>
            </a:r>
            <a:r>
              <a:rPr lang="cs-CZ" dirty="0" smtClean="0">
                <a:latin typeface="Calibri" pitchFamily="34" charset="0"/>
              </a:rPr>
              <a:t>7. 9. </a:t>
            </a:r>
            <a:r>
              <a:rPr lang="cs-CZ" dirty="0">
                <a:latin typeface="Calibri" pitchFamily="34" charset="0"/>
              </a:rPr>
              <a:t>2013</a:t>
            </a:r>
          </a:p>
          <a:p>
            <a:r>
              <a:rPr lang="cs-CZ" dirty="0">
                <a:latin typeface="Calibri" pitchFamily="34" charset="0"/>
              </a:rPr>
              <a:t>ANOTACE (ROČNÍK):	</a:t>
            </a:r>
            <a:r>
              <a:rPr lang="cs-CZ" dirty="0">
                <a:latin typeface="Calibri" pitchFamily="34" charset="0"/>
              </a:rPr>
              <a:t>Prezentace je určena pro použití v předmětu seminář</a:t>
            </a:r>
          </a:p>
          <a:p>
            <a:r>
              <a:rPr lang="cs-CZ" dirty="0">
                <a:latin typeface="Calibri" pitchFamily="34" charset="0"/>
              </a:rPr>
              <a:t>			z matematiky, který je vyučován ve 3. a 4. ročníku.</a:t>
            </a:r>
          </a:p>
          <a:p>
            <a:r>
              <a:rPr lang="cs-CZ" dirty="0">
                <a:latin typeface="Calibri" pitchFamily="34" charset="0"/>
              </a:rPr>
              <a:t>			Je vytvořena k využití ve vyučovací hodině za pomoci</a:t>
            </a:r>
          </a:p>
          <a:p>
            <a:r>
              <a:rPr lang="cs-CZ" dirty="0">
                <a:latin typeface="Calibri" pitchFamily="34" charset="0"/>
              </a:rPr>
              <a:t>			interaktivní tabule. Materiál je možno také použít</a:t>
            </a:r>
          </a:p>
          <a:p>
            <a:r>
              <a:rPr lang="cs-CZ">
                <a:latin typeface="Calibri" pitchFamily="34" charset="0"/>
              </a:rPr>
              <a:t>	 		v matematice nebo k samostudiu při přípravě k maturitě.</a:t>
            </a:r>
            <a:endParaRPr lang="cs-CZ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Objekt 9"/>
          <p:cNvGraphicFramePr>
            <a:graphicFrameLocks noChangeAspect="1"/>
          </p:cNvGraphicFramePr>
          <p:nvPr/>
        </p:nvGraphicFramePr>
        <p:xfrm>
          <a:off x="892993" y="901327"/>
          <a:ext cx="8791575" cy="6488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956" name="Dokument" r:id="rId4" imgW="8791933" imgH="6487547" progId="Word.Document.12">
                  <p:embed/>
                </p:oleObj>
              </mc:Choice>
              <mc:Fallback>
                <p:oleObj name="Dokument" r:id="rId4" imgW="8791933" imgH="6487547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92993" y="901327"/>
                        <a:ext cx="8791575" cy="64881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96082" y="405606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4283968" y="5301208"/>
            <a:ext cx="3672334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2534" name="TextovéPole 9"/>
          <p:cNvSpPr txBox="1">
            <a:spLocks noChangeArrowheads="1"/>
          </p:cNvSpPr>
          <p:nvPr/>
        </p:nvSpPr>
        <p:spPr bwMode="auto">
          <a:xfrm>
            <a:off x="971600" y="3645024"/>
            <a:ext cx="7056389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Vznikne hledaný součin</a:t>
            </a:r>
          </a:p>
        </p:txBody>
      </p:sp>
      <p:sp>
        <p:nvSpPr>
          <p:cNvPr id="12" name="Obdélník 11"/>
          <p:cNvSpPr/>
          <p:nvPr/>
        </p:nvSpPr>
        <p:spPr>
          <a:xfrm>
            <a:off x="2987824" y="5013176"/>
            <a:ext cx="4572000" cy="9997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2537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2538" name="Rectangle 10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extovéPole 1"/>
          <p:cNvSpPr txBox="1">
            <a:spLocks noChangeArrowheads="1"/>
          </p:cNvSpPr>
          <p:nvPr/>
        </p:nvSpPr>
        <p:spPr bwMode="auto">
          <a:xfrm>
            <a:off x="1476375" y="1557338"/>
            <a:ext cx="6767513" cy="2862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>
                <a:solidFill>
                  <a:schemeClr val="bg1"/>
                </a:solidFill>
                <a:latin typeface="Calibri" pitchFamily="34" charset="0"/>
              </a:rPr>
              <a:t>Zdroje:</a:t>
            </a:r>
          </a:p>
          <a:p>
            <a:endParaRPr lang="cs-CZ">
              <a:solidFill>
                <a:schemeClr val="bg1"/>
              </a:solidFill>
              <a:latin typeface="Calibri" pitchFamily="34" charset="0"/>
            </a:endParaRPr>
          </a:p>
          <a:p>
            <a:r>
              <a:rPr lang="cs-CZ">
                <a:solidFill>
                  <a:schemeClr val="bg1"/>
                </a:solidFill>
                <a:latin typeface="Calibri" pitchFamily="34" charset="0"/>
              </a:rPr>
              <a:t>www.novamaturita.cz  - Cermat - příklady použité v zadáních maturity</a:t>
            </a:r>
          </a:p>
          <a:p>
            <a:endParaRPr lang="cs-CZ">
              <a:solidFill>
                <a:schemeClr val="bg1"/>
              </a:solidFill>
              <a:latin typeface="Calibri" pitchFamily="34" charset="0"/>
            </a:endParaRPr>
          </a:p>
          <a:p>
            <a:r>
              <a:rPr lang="cs-CZ">
                <a:solidFill>
                  <a:schemeClr val="bg1"/>
                </a:solidFill>
                <a:latin typeface="Calibri" pitchFamily="34" charset="0"/>
              </a:rPr>
              <a:t>Gaudetop – kolektiv autorů – Tvoje státní maturita 2013  - Matematika</a:t>
            </a:r>
          </a:p>
          <a:p>
            <a:endParaRPr lang="cs-CZ">
              <a:solidFill>
                <a:schemeClr val="bg1"/>
              </a:solidFill>
              <a:latin typeface="Calibri" pitchFamily="34" charset="0"/>
            </a:endParaRPr>
          </a:p>
          <a:p>
            <a:r>
              <a:rPr lang="cs-CZ">
                <a:solidFill>
                  <a:schemeClr val="bg1"/>
                </a:solidFill>
                <a:latin typeface="Calibri" pitchFamily="34" charset="0"/>
              </a:rPr>
              <a:t>Prometheus – Kubát, Hrubý, Pilgr – Matematika – Maturitní minimum</a:t>
            </a:r>
          </a:p>
          <a:p>
            <a:endParaRPr lang="cs-CZ">
              <a:solidFill>
                <a:schemeClr val="bg1"/>
              </a:solidFill>
              <a:latin typeface="Calibri" pitchFamily="34" charset="0"/>
            </a:endParaRPr>
          </a:p>
          <a:p>
            <a:r>
              <a:rPr lang="cs-CZ">
                <a:solidFill>
                  <a:schemeClr val="bg1"/>
                </a:solidFill>
                <a:latin typeface="Calibri" pitchFamily="34" charset="0"/>
              </a:rPr>
              <a:t>Příklady z archivu autora</a:t>
            </a:r>
          </a:p>
          <a:p>
            <a:endParaRPr lang="cs-CZ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kt 3"/>
          <p:cNvGraphicFramePr>
            <a:graphicFrameLocks noChangeAspect="1"/>
          </p:cNvGraphicFramePr>
          <p:nvPr/>
        </p:nvGraphicFramePr>
        <p:xfrm>
          <a:off x="352425" y="361950"/>
          <a:ext cx="8891588" cy="6435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566" name="Dokument" r:id="rId4" imgW="8891355" imgH="6435214" progId="Word.Document.12">
                  <p:embed/>
                </p:oleObj>
              </mc:Choice>
              <mc:Fallback>
                <p:oleObj name="Dokument" r:id="rId4" imgW="8891355" imgH="6435214" progId="Word.Document.12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2425" y="361950"/>
                        <a:ext cx="8891588" cy="64357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Šipka doprava 2">
            <a:hlinkClick r:id="rId6" action="ppaction://hlinksldjump"/>
          </p:cNvPr>
          <p:cNvSpPr/>
          <p:nvPr/>
        </p:nvSpPr>
        <p:spPr>
          <a:xfrm rot="16200000">
            <a:off x="8316193" y="908174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kt 4"/>
          <p:cNvGraphicFramePr>
            <a:graphicFrameLocks noChangeAspect="1"/>
          </p:cNvGraphicFramePr>
          <p:nvPr/>
        </p:nvGraphicFramePr>
        <p:xfrm>
          <a:off x="688652" y="445467"/>
          <a:ext cx="8851900" cy="6511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089" name="Dokument" r:id="rId4" imgW="8851752" imgH="6511664" progId="Word.Document.12">
                  <p:embed/>
                </p:oleObj>
              </mc:Choice>
              <mc:Fallback>
                <p:oleObj name="Dokument" r:id="rId4" imgW="8851752" imgH="6511664" progId="Word.Document.12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8652" y="445467"/>
                        <a:ext cx="8851900" cy="65119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Šipka doprava 3">
            <a:hlinkClick r:id="rId6" action="ppaction://hlinksldjump"/>
          </p:cNvPr>
          <p:cNvSpPr/>
          <p:nvPr/>
        </p:nvSpPr>
        <p:spPr>
          <a:xfrm rot="16200000">
            <a:off x="324569" y="981769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kt 4"/>
          <p:cNvGraphicFramePr>
            <a:graphicFrameLocks noChangeAspect="1"/>
          </p:cNvGraphicFramePr>
          <p:nvPr/>
        </p:nvGraphicFramePr>
        <p:xfrm>
          <a:off x="872355" y="625425"/>
          <a:ext cx="8812213" cy="6403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14" name="Dokument" r:id="rId4" imgW="8811753" imgH="6404396" progId="Word.Document.12">
                  <p:embed/>
                </p:oleObj>
              </mc:Choice>
              <mc:Fallback>
                <p:oleObj name="Dokument" r:id="rId4" imgW="8811753" imgH="6404396" progId="Word.Document.12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72355" y="625425"/>
                        <a:ext cx="8812213" cy="64039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Šipka doprava 3">
            <a:hlinkClick r:id="rId6" action="ppaction://hlinksldjump"/>
          </p:cNvPr>
          <p:cNvSpPr/>
          <p:nvPr/>
        </p:nvSpPr>
        <p:spPr>
          <a:xfrm rot="16200000">
            <a:off x="323305" y="1125785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kt 4"/>
          <p:cNvGraphicFramePr>
            <a:graphicFrameLocks noChangeAspect="1"/>
          </p:cNvGraphicFramePr>
          <p:nvPr/>
        </p:nvGraphicFramePr>
        <p:xfrm>
          <a:off x="764281" y="518045"/>
          <a:ext cx="8704263" cy="6583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39" name="Dokument" r:id="rId4" imgW="8704367" imgH="6582936" progId="Word.Document.12">
                  <p:embed/>
                </p:oleObj>
              </mc:Choice>
              <mc:Fallback>
                <p:oleObj name="Dokument" r:id="rId4" imgW="8704367" imgH="6582936" progId="Word.Document.12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4281" y="518045"/>
                        <a:ext cx="8704263" cy="65833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Šipka doprava 2">
            <a:hlinkClick r:id="rId6" action="ppaction://hlinksldjump"/>
          </p:cNvPr>
          <p:cNvSpPr/>
          <p:nvPr/>
        </p:nvSpPr>
        <p:spPr>
          <a:xfrm rot="16200000">
            <a:off x="396577" y="1124968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graphicFrame>
        <p:nvGraphicFramePr>
          <p:cNvPr id="4" name="Objekt 3"/>
          <p:cNvGraphicFramePr>
            <a:graphicFrameLocks/>
          </p:cNvGraphicFramePr>
          <p:nvPr/>
        </p:nvGraphicFramePr>
        <p:xfrm>
          <a:off x="1524000" y="1397000"/>
          <a:ext cx="6096000" cy="406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40" name="Rastrový obrázek" r:id="rId7" imgW="0" imgH="0" progId="PBrush">
                  <p:embed/>
                </p:oleObj>
              </mc:Choice>
              <mc:Fallback>
                <p:oleObj name="Rastrový obrázek" r:id="rId7" imgW="0" imgH="0" progId="PBrush">
                  <p:embed/>
                  <p:pic>
                    <p:nvPicPr>
                      <p:cNvPr id="0" name="Rectangle 3"/>
                      <p:cNvPicPr preferRelativeResize="0"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0" y="1397000"/>
                        <a:ext cx="6096000" cy="4064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Šipka doprava 2">
            <a:hlinkClick r:id="rId3" action="ppaction://hlinksldjump"/>
          </p:cNvPr>
          <p:cNvSpPr/>
          <p:nvPr/>
        </p:nvSpPr>
        <p:spPr>
          <a:xfrm rot="16200000">
            <a:off x="395313" y="1124967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graphicFrame>
        <p:nvGraphicFramePr>
          <p:cNvPr id="4" name="Objekt 3"/>
          <p:cNvGraphicFramePr>
            <a:graphicFrameLocks noChangeAspect="1"/>
          </p:cNvGraphicFramePr>
          <p:nvPr/>
        </p:nvGraphicFramePr>
        <p:xfrm>
          <a:off x="916805" y="660920"/>
          <a:ext cx="8767763" cy="6440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161" name="Dokument" r:id="rId5" imgW="8768510" imgH="6440032" progId="Word.Document.12">
                  <p:embed/>
                </p:oleObj>
              </mc:Choice>
              <mc:Fallback>
                <p:oleObj name="Dokument" r:id="rId5" imgW="8768510" imgH="6440032" progId="Word.Document.12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16805" y="660920"/>
                        <a:ext cx="8767763" cy="64404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Šipka doprava 2">
            <a:hlinkClick r:id="rId3" action="ppaction://hlinksldjump"/>
          </p:cNvPr>
          <p:cNvSpPr/>
          <p:nvPr/>
        </p:nvSpPr>
        <p:spPr>
          <a:xfrm rot="16200000">
            <a:off x="395313" y="1124967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graphicFrame>
        <p:nvGraphicFramePr>
          <p:cNvPr id="4" name="Objekt 3"/>
          <p:cNvGraphicFramePr>
            <a:graphicFrameLocks noChangeAspect="1"/>
          </p:cNvGraphicFramePr>
          <p:nvPr/>
        </p:nvGraphicFramePr>
        <p:xfrm>
          <a:off x="844797" y="577800"/>
          <a:ext cx="8767763" cy="6451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185" name="Dokument" r:id="rId5" imgW="8768510" imgH="6452271" progId="Word.Document.12">
                  <p:embed/>
                </p:oleObj>
              </mc:Choice>
              <mc:Fallback>
                <p:oleObj name="Dokument" r:id="rId5" imgW="8768510" imgH="6452271" progId="Word.Document.12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44797" y="577800"/>
                        <a:ext cx="8767763" cy="6451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" name="Objekt 20"/>
          <p:cNvGraphicFramePr>
            <a:graphicFrameLocks noChangeAspect="1"/>
          </p:cNvGraphicFramePr>
          <p:nvPr/>
        </p:nvGraphicFramePr>
        <p:xfrm>
          <a:off x="1093861" y="764704"/>
          <a:ext cx="7294563" cy="6227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4" name="Dokument" r:id="rId4" imgW="7294299" imgH="6227656" progId="Word.Document.12">
                  <p:embed/>
                </p:oleObj>
              </mc:Choice>
              <mc:Fallback>
                <p:oleObj name="Dokument" r:id="rId4" imgW="7294299" imgH="6227656" progId="Word.Document.12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93861" y="764704"/>
                        <a:ext cx="7294563" cy="62277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Šipka doprava 2">
            <a:hlinkClick r:id="rId6" action="ppaction://hlinksldjump"/>
          </p:cNvPr>
          <p:cNvSpPr/>
          <p:nvPr/>
        </p:nvSpPr>
        <p:spPr>
          <a:xfrm rot="5400000">
            <a:off x="323056" y="6164758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4" name="Šipka doprava 3">
            <a:hlinkClick r:id="rId7" action="ppaction://hlinksldjump"/>
          </p:cNvPr>
          <p:cNvSpPr/>
          <p:nvPr/>
        </p:nvSpPr>
        <p:spPr>
          <a:xfrm>
            <a:off x="8459788" y="188913"/>
            <a:ext cx="504825" cy="360362"/>
          </a:xfrm>
          <a:prstGeom prst="rightArrow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1029" name="Obdélník 9"/>
          <p:cNvSpPr>
            <a:spLocks noChangeArrowheads="1"/>
          </p:cNvSpPr>
          <p:nvPr/>
        </p:nvSpPr>
        <p:spPr bwMode="auto">
          <a:xfrm>
            <a:off x="7380288" y="188913"/>
            <a:ext cx="1223962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 b="1" dirty="0">
                <a:solidFill>
                  <a:srgbClr val="FF0000"/>
                </a:solidFill>
                <a:latin typeface="Calibri" pitchFamily="34" charset="0"/>
              </a:rPr>
              <a:t>POMOC</a:t>
            </a:r>
          </a:p>
        </p:txBody>
      </p:sp>
      <p:sp>
        <p:nvSpPr>
          <p:cNvPr id="11" name="Šipka doprava 10">
            <a:hlinkClick r:id="rId8" action="ppaction://hlinksldjump"/>
          </p:cNvPr>
          <p:cNvSpPr/>
          <p:nvPr/>
        </p:nvSpPr>
        <p:spPr>
          <a:xfrm>
            <a:off x="8459788" y="908050"/>
            <a:ext cx="504825" cy="3603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12" name="Šipka doprava 11">
            <a:hlinkClick r:id="rId9" action="ppaction://hlinksldjump"/>
          </p:cNvPr>
          <p:cNvSpPr/>
          <p:nvPr/>
        </p:nvSpPr>
        <p:spPr>
          <a:xfrm>
            <a:off x="8459788" y="2060575"/>
            <a:ext cx="504825" cy="3603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3" name="Šipka doprava 12">
            <a:hlinkClick r:id="rId10" action="ppaction://hlinksldjump"/>
          </p:cNvPr>
          <p:cNvSpPr/>
          <p:nvPr/>
        </p:nvSpPr>
        <p:spPr>
          <a:xfrm>
            <a:off x="8459788" y="3429000"/>
            <a:ext cx="504825" cy="3603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4" name="Šipka doprava 13">
            <a:hlinkClick r:id="rId11" action="ppaction://hlinksldjump"/>
          </p:cNvPr>
          <p:cNvSpPr/>
          <p:nvPr/>
        </p:nvSpPr>
        <p:spPr>
          <a:xfrm>
            <a:off x="8459788" y="4581525"/>
            <a:ext cx="504825" cy="3603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5" name="Šipka doprava 14">
            <a:hlinkClick r:id="rId12" action="ppaction://hlinksldjump"/>
          </p:cNvPr>
          <p:cNvSpPr/>
          <p:nvPr/>
        </p:nvSpPr>
        <p:spPr>
          <a:xfrm>
            <a:off x="8459788" y="5661248"/>
            <a:ext cx="504825" cy="3603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" name="Šipka doprava 15">
            <a:hlinkClick r:id="rId13" action="ppaction://hlinksldjump"/>
          </p:cNvPr>
          <p:cNvSpPr/>
          <p:nvPr/>
        </p:nvSpPr>
        <p:spPr>
          <a:xfrm rot="10800000">
            <a:off x="323528" y="836712"/>
            <a:ext cx="504825" cy="360363"/>
          </a:xfrm>
          <a:prstGeom prst="rightArrow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17" name="Šipka doprava 16">
            <a:hlinkClick r:id="rId14" action="ppaction://hlinksldjump"/>
          </p:cNvPr>
          <p:cNvSpPr/>
          <p:nvPr/>
        </p:nvSpPr>
        <p:spPr>
          <a:xfrm rot="10800000">
            <a:off x="323528" y="1916832"/>
            <a:ext cx="504825" cy="360363"/>
          </a:xfrm>
          <a:prstGeom prst="rightArrow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18" name="Šipka doprava 17">
            <a:hlinkClick r:id="rId15" action="ppaction://hlinksldjump"/>
          </p:cNvPr>
          <p:cNvSpPr/>
          <p:nvPr/>
        </p:nvSpPr>
        <p:spPr>
          <a:xfrm rot="10800000">
            <a:off x="322759" y="3284984"/>
            <a:ext cx="504825" cy="360363"/>
          </a:xfrm>
          <a:prstGeom prst="rightArrow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19" name="Šipka doprava 18">
            <a:hlinkClick r:id="rId16" action="ppaction://hlinksldjump"/>
          </p:cNvPr>
          <p:cNvSpPr/>
          <p:nvPr/>
        </p:nvSpPr>
        <p:spPr>
          <a:xfrm rot="10800000">
            <a:off x="322759" y="4437112"/>
            <a:ext cx="504825" cy="360363"/>
          </a:xfrm>
          <a:prstGeom prst="rightArrow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20" name="Šipka doprava 19">
            <a:hlinkClick r:id="rId17" action="ppaction://hlinksldjump"/>
          </p:cNvPr>
          <p:cNvSpPr/>
          <p:nvPr/>
        </p:nvSpPr>
        <p:spPr>
          <a:xfrm rot="10800000">
            <a:off x="322759" y="5516909"/>
            <a:ext cx="504825" cy="360363"/>
          </a:xfrm>
          <a:prstGeom prst="rightArrow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kt 14"/>
          <p:cNvGraphicFramePr>
            <a:graphicFrameLocks noChangeAspect="1"/>
          </p:cNvGraphicFramePr>
          <p:nvPr/>
        </p:nvGraphicFramePr>
        <p:xfrm>
          <a:off x="552450" y="804936"/>
          <a:ext cx="8515350" cy="6440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7" name="Dokument" r:id="rId4" imgW="8514821" imgH="6440032" progId="Word.Document.12">
                  <p:embed/>
                </p:oleObj>
              </mc:Choice>
              <mc:Fallback>
                <p:oleObj name="Dokument" r:id="rId4" imgW="8514821" imgH="6440032" progId="Word.Document.12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2450" y="804936"/>
                        <a:ext cx="8515350" cy="64404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79289" y="405705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3059832" y="1196752"/>
            <a:ext cx="590465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9"/>
          <p:cNvSpPr txBox="1">
            <a:spLocks noChangeArrowheads="1"/>
          </p:cNvSpPr>
          <p:nvPr/>
        </p:nvSpPr>
        <p:spPr bwMode="auto">
          <a:xfrm>
            <a:off x="467544" y="3861048"/>
            <a:ext cx="698418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Využijeme vzorec pro třetí mocninu  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1691680" y="2276872"/>
            <a:ext cx="352839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056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059" name="Rectangle 11"/>
          <p:cNvSpPr>
            <a:spLocks noChangeArrowheads="1"/>
          </p:cNvSpPr>
          <p:nvPr/>
        </p:nvSpPr>
        <p:spPr bwMode="auto">
          <a:xfrm>
            <a:off x="-684584" y="592614"/>
            <a:ext cx="496855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057" name="Rectangle 9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pic>
        <p:nvPicPr>
          <p:cNvPr id="5" name="Picture 8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292080" y="3933056"/>
            <a:ext cx="2733675" cy="247650"/>
          </a:xfrm>
          <a:prstGeom prst="rect">
            <a:avLst/>
          </a:prstGeom>
          <a:noFill/>
        </p:spPr>
      </p:pic>
      <p:sp>
        <p:nvSpPr>
          <p:cNvPr id="8" name="Rectangle 10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kt 14"/>
          <p:cNvGraphicFramePr>
            <a:graphicFrameLocks noChangeAspect="1"/>
          </p:cNvGraphicFramePr>
          <p:nvPr/>
        </p:nvGraphicFramePr>
        <p:xfrm>
          <a:off x="552450" y="804936"/>
          <a:ext cx="8515350" cy="6440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44" name="Dokument" r:id="rId4" imgW="8514821" imgH="6440032" progId="Word.Document.12">
                  <p:embed/>
                </p:oleObj>
              </mc:Choice>
              <mc:Fallback>
                <p:oleObj name="Dokument" r:id="rId4" imgW="8514821" imgH="6440032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2450" y="804936"/>
                        <a:ext cx="8515350" cy="64404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79289" y="405705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2843808" y="2204864"/>
            <a:ext cx="590465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9"/>
          <p:cNvSpPr txBox="1">
            <a:spLocks noChangeArrowheads="1"/>
          </p:cNvSpPr>
          <p:nvPr/>
        </p:nvSpPr>
        <p:spPr bwMode="auto">
          <a:xfrm>
            <a:off x="467544" y="3861048"/>
            <a:ext cx="698418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Po rozepsání podle vzorce dále upravíme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1691680" y="2276872"/>
            <a:ext cx="352839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056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059" name="Rectangle 11"/>
          <p:cNvSpPr>
            <a:spLocks noChangeArrowheads="1"/>
          </p:cNvSpPr>
          <p:nvPr/>
        </p:nvSpPr>
        <p:spPr bwMode="auto">
          <a:xfrm>
            <a:off x="-684584" y="592614"/>
            <a:ext cx="496855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057" name="Rectangle 9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pic>
        <p:nvPicPr>
          <p:cNvPr id="5" name="Picture 8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436096" y="4869160"/>
            <a:ext cx="2733675" cy="247650"/>
          </a:xfrm>
          <a:prstGeom prst="rect">
            <a:avLst/>
          </a:prstGeom>
          <a:noFill/>
        </p:spPr>
      </p:pic>
      <p:sp>
        <p:nvSpPr>
          <p:cNvPr id="8" name="Rectangle 10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kt 14"/>
          <p:cNvGraphicFramePr>
            <a:graphicFrameLocks noChangeAspect="1"/>
          </p:cNvGraphicFramePr>
          <p:nvPr/>
        </p:nvGraphicFramePr>
        <p:xfrm>
          <a:off x="552450" y="804936"/>
          <a:ext cx="8515350" cy="6440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668" name="Dokument" r:id="rId4" imgW="8514821" imgH="6440032" progId="Word.Document.12">
                  <p:embed/>
                </p:oleObj>
              </mc:Choice>
              <mc:Fallback>
                <p:oleObj name="Dokument" r:id="rId4" imgW="8514821" imgH="6440032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2450" y="804936"/>
                        <a:ext cx="8515350" cy="64404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79289" y="405705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4427984" y="476672"/>
            <a:ext cx="288032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9"/>
          <p:cNvSpPr txBox="1">
            <a:spLocks noChangeArrowheads="1"/>
          </p:cNvSpPr>
          <p:nvPr/>
        </p:nvSpPr>
        <p:spPr bwMode="auto">
          <a:xfrm>
            <a:off x="467544" y="3861048"/>
            <a:ext cx="698418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Výsledkem úprav je čtyřčlen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6876256" y="2780928"/>
            <a:ext cx="122413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056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059" name="Rectangle 11"/>
          <p:cNvSpPr>
            <a:spLocks noChangeArrowheads="1"/>
          </p:cNvSpPr>
          <p:nvPr/>
        </p:nvSpPr>
        <p:spPr bwMode="auto">
          <a:xfrm>
            <a:off x="-684584" y="592614"/>
            <a:ext cx="496855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057" name="Rectangle 9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pic>
        <p:nvPicPr>
          <p:cNvPr id="5" name="Picture 8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436096" y="4869160"/>
            <a:ext cx="2733675" cy="247650"/>
          </a:xfrm>
          <a:prstGeom prst="rect">
            <a:avLst/>
          </a:prstGeom>
          <a:noFill/>
        </p:spPr>
      </p:pic>
      <p:sp>
        <p:nvSpPr>
          <p:cNvPr id="8" name="Rectangle 10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kt 14"/>
          <p:cNvGraphicFramePr>
            <a:graphicFrameLocks noChangeAspect="1"/>
          </p:cNvGraphicFramePr>
          <p:nvPr/>
        </p:nvGraphicFramePr>
        <p:xfrm>
          <a:off x="276225" y="957362"/>
          <a:ext cx="9007475" cy="4487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8" name="Dokument" r:id="rId4" imgW="9006705" imgH="4487613" progId="Word.Document.12">
                  <p:embed/>
                </p:oleObj>
              </mc:Choice>
              <mc:Fallback>
                <p:oleObj name="Dokument" r:id="rId4" imgW="9006705" imgH="4487613" progId="Word.Document.12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6225" y="957362"/>
                        <a:ext cx="9007475" cy="44878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251297" y="404887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2051720" y="2420888"/>
            <a:ext cx="5544616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>
            <a:off x="683568" y="3645024"/>
            <a:ext cx="684014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Využijeme vzorec pro třetí mocninu rozdílu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1907704" y="1412776"/>
            <a:ext cx="7236296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7176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17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pic>
        <p:nvPicPr>
          <p:cNvPr id="7177" name="Picture 9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436096" y="3717032"/>
            <a:ext cx="2733675" cy="247650"/>
          </a:xfrm>
          <a:prstGeom prst="rect">
            <a:avLst/>
          </a:prstGeom>
          <a:noFill/>
        </p:spPr>
      </p:pic>
      <p:sp>
        <p:nvSpPr>
          <p:cNvPr id="7179" name="Rectangle 11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kt 14"/>
          <p:cNvGraphicFramePr>
            <a:graphicFrameLocks noChangeAspect="1"/>
          </p:cNvGraphicFramePr>
          <p:nvPr/>
        </p:nvGraphicFramePr>
        <p:xfrm>
          <a:off x="276225" y="957362"/>
          <a:ext cx="9007475" cy="4487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692" name="Dokument" r:id="rId4" imgW="9006705" imgH="4487613" progId="Word.Document.12">
                  <p:embed/>
                </p:oleObj>
              </mc:Choice>
              <mc:Fallback>
                <p:oleObj name="Dokument" r:id="rId4" imgW="9006705" imgH="4487613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6225" y="957362"/>
                        <a:ext cx="9007475" cy="44878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251297" y="404887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2051720" y="2420888"/>
            <a:ext cx="5544616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>
            <a:off x="683568" y="3645024"/>
            <a:ext cx="684014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Vzniknou členy, které dále upravíme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4355976" y="2348880"/>
            <a:ext cx="3168352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7176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17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pic>
        <p:nvPicPr>
          <p:cNvPr id="7177" name="Picture 9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508104" y="4797152"/>
            <a:ext cx="2733675" cy="247650"/>
          </a:xfrm>
          <a:prstGeom prst="rect">
            <a:avLst/>
          </a:prstGeom>
          <a:noFill/>
        </p:spPr>
      </p:pic>
      <p:sp>
        <p:nvSpPr>
          <p:cNvPr id="7179" name="Rectangle 11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kt 14"/>
          <p:cNvGraphicFramePr>
            <a:graphicFrameLocks noChangeAspect="1"/>
          </p:cNvGraphicFramePr>
          <p:nvPr/>
        </p:nvGraphicFramePr>
        <p:xfrm>
          <a:off x="276225" y="957362"/>
          <a:ext cx="9007475" cy="4487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5716" name="Dokument" r:id="rId4" imgW="9006705" imgH="4487613" progId="Word.Document.12">
                  <p:embed/>
                </p:oleObj>
              </mc:Choice>
              <mc:Fallback>
                <p:oleObj name="Dokument" r:id="rId4" imgW="9006705" imgH="4487613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6225" y="957362"/>
                        <a:ext cx="9007475" cy="44878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251297" y="404887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1187624" y="5013176"/>
            <a:ext cx="1224136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>
            <a:off x="683568" y="3645024"/>
            <a:ext cx="684014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Výsledkem je čtyřčlen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899592" y="5301208"/>
            <a:ext cx="2448272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7176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17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pic>
        <p:nvPicPr>
          <p:cNvPr id="7177" name="Picture 9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508104" y="4797152"/>
            <a:ext cx="2733675" cy="247650"/>
          </a:xfrm>
          <a:prstGeom prst="rect">
            <a:avLst/>
          </a:prstGeom>
          <a:noFill/>
        </p:spPr>
      </p:pic>
      <p:sp>
        <p:nvSpPr>
          <p:cNvPr id="7179" name="Rectangle 11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805</TotalTime>
  <Words>222</Words>
  <Application>Microsoft Office PowerPoint</Application>
  <PresentationFormat>Předvádění na obrazovce (4:3)</PresentationFormat>
  <Paragraphs>98</Paragraphs>
  <Slides>27</Slides>
  <Notes>1</Notes>
  <HiddenSlides>0</HiddenSlides>
  <MMClips>0</MMClips>
  <ScaleCrop>false</ScaleCrop>
  <HeadingPairs>
    <vt:vector size="8" baseType="variant">
      <vt:variant>
        <vt:lpstr>Použitá písma</vt:lpstr>
      </vt:variant>
      <vt:variant>
        <vt:i4>3</vt:i4>
      </vt:variant>
      <vt:variant>
        <vt:lpstr>Motiv</vt:lpstr>
      </vt:variant>
      <vt:variant>
        <vt:i4>1</vt:i4>
      </vt:variant>
      <vt:variant>
        <vt:lpstr>Vložené servery OLE</vt:lpstr>
      </vt:variant>
      <vt:variant>
        <vt:i4>2</vt:i4>
      </vt:variant>
      <vt:variant>
        <vt:lpstr>Nadpisy snímků</vt:lpstr>
      </vt:variant>
      <vt:variant>
        <vt:i4>27</vt:i4>
      </vt:variant>
    </vt:vector>
  </HeadingPairs>
  <TitlesOfParts>
    <vt:vector size="33" baseType="lpstr">
      <vt:lpstr>Arial</vt:lpstr>
      <vt:lpstr>Calibri</vt:lpstr>
      <vt:lpstr>Times New Roman</vt:lpstr>
      <vt:lpstr>Motiv sady Office</vt:lpstr>
      <vt:lpstr>Dokument</vt:lpstr>
      <vt:lpstr>Rastrový obrázek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Snímek 1</dc:title>
  <dc:creator>Petr</dc:creator>
  <cp:lastModifiedBy>kucera</cp:lastModifiedBy>
  <cp:revision>94</cp:revision>
  <dcterms:created xsi:type="dcterms:W3CDTF">2013-03-31T20:11:56Z</dcterms:created>
  <dcterms:modified xsi:type="dcterms:W3CDTF">2014-06-15T17:13:18Z</dcterms:modified>
</cp:coreProperties>
</file>