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63" r:id="rId4"/>
    <p:sldId id="262" r:id="rId5"/>
    <p:sldId id="393" r:id="rId6"/>
    <p:sldId id="394" r:id="rId7"/>
    <p:sldId id="395" r:id="rId8"/>
    <p:sldId id="268" r:id="rId9"/>
    <p:sldId id="396" r:id="rId10"/>
    <p:sldId id="397" r:id="rId11"/>
    <p:sldId id="329" r:id="rId12"/>
    <p:sldId id="398" r:id="rId13"/>
    <p:sldId id="399" r:id="rId14"/>
    <p:sldId id="400" r:id="rId15"/>
    <p:sldId id="273" r:id="rId16"/>
    <p:sldId id="401" r:id="rId17"/>
    <p:sldId id="402" r:id="rId18"/>
    <p:sldId id="403" r:id="rId19"/>
    <p:sldId id="404" r:id="rId20"/>
    <p:sldId id="376" r:id="rId21"/>
    <p:sldId id="260" r:id="rId22"/>
    <p:sldId id="290" r:id="rId23"/>
    <p:sldId id="291" r:id="rId24"/>
    <p:sldId id="292" r:id="rId25"/>
    <p:sldId id="293" r:id="rId2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04284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1583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9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2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3.xml"/><Relationship Id="rId3" Type="http://schemas.openxmlformats.org/officeDocument/2006/relationships/oleObject" Target="../embeddings/oleObject1.bin"/><Relationship Id="rId7" Type="http://schemas.openxmlformats.org/officeDocument/2006/relationships/slide" Target="slide20.xml"/><Relationship Id="rId12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1.xml"/><Relationship Id="rId11" Type="http://schemas.openxmlformats.org/officeDocument/2006/relationships/slide" Target="slide15.xml"/><Relationship Id="rId5" Type="http://schemas.openxmlformats.org/officeDocument/2006/relationships/image" Target="../media/image2.emf"/><Relationship Id="rId15" Type="http://schemas.openxmlformats.org/officeDocument/2006/relationships/slide" Target="slide25.xml"/><Relationship Id="rId10" Type="http://schemas.openxmlformats.org/officeDocument/2006/relationships/slide" Target="slide11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16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Mocniny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628722"/>
              </p:ext>
            </p:extLst>
          </p:nvPr>
        </p:nvGraphicFramePr>
        <p:xfrm>
          <a:off x="33338" y="223217"/>
          <a:ext cx="90074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3" name="Documento" r:id="rId4" imgW="9008104" imgH="6733735" progId="Word.Document.12">
                  <p:embed/>
                </p:oleObj>
              </mc:Choice>
              <mc:Fallback>
                <p:oleObj name="Documento" r:id="rId4" imgW="9008104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338" y="223217"/>
                        <a:ext cx="90074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-540568" y="3647056"/>
            <a:ext cx="8496944" cy="2061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74" name="TextovéPole 9"/>
              <p:cNvSpPr txBox="1">
                <a:spLocks noChangeArrowheads="1"/>
              </p:cNvSpPr>
              <p:nvPr/>
            </p:nvSpPr>
            <p:spPr bwMode="auto">
              <a:xfrm>
                <a:off x="-70357" y="5085184"/>
                <a:ext cx="8568952" cy="10558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Výsledkem je pouze mocnina se základem </a:t>
                </a:r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 (ostatní na nultou, tedy 1)</a:t>
                </a:r>
              </a:p>
              <a:p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Výsledek může být s racionálním exponentem či jako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cs-CZ" sz="20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cs-CZ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17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70357" y="5085184"/>
                <a:ext cx="8568952" cy="1055802"/>
              </a:xfrm>
              <a:prstGeom prst="rect">
                <a:avLst/>
              </a:prstGeom>
              <a:blipFill rotWithShape="0">
                <a:blip r:embed="rId7"/>
                <a:stretch>
                  <a:fillRect t="-2890" b="-982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bdélník 9"/>
          <p:cNvSpPr/>
          <p:nvPr/>
        </p:nvSpPr>
        <p:spPr>
          <a:xfrm>
            <a:off x="8749233" y="3647057"/>
            <a:ext cx="184697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795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/>
          <p:cNvSpPr/>
          <p:nvPr/>
        </p:nvSpPr>
        <p:spPr>
          <a:xfrm>
            <a:off x="5580112" y="917104"/>
            <a:ext cx="345638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050710"/>
              </p:ext>
            </p:extLst>
          </p:nvPr>
        </p:nvGraphicFramePr>
        <p:xfrm>
          <a:off x="538288" y="260648"/>
          <a:ext cx="8980487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8" name="Documento" r:id="rId4" imgW="8980753" imgH="6663093" progId="Word.Document.12">
                  <p:embed/>
                </p:oleObj>
              </mc:Choice>
              <mc:Fallback>
                <p:oleObj name="Documento" r:id="rId4" imgW="8980753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288" y="260648"/>
                        <a:ext cx="8980487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-1" y="3212976"/>
            <a:ext cx="8964613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8582" y="4923131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Začneme odstraněním záporné mocniny ze jmenovatele přepsáním do čitatele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34718" y="1882240"/>
            <a:ext cx="3809690" cy="1123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/>
          <p:cNvSpPr/>
          <p:nvPr/>
        </p:nvSpPr>
        <p:spPr>
          <a:xfrm>
            <a:off x="5580112" y="917104"/>
            <a:ext cx="345638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354134"/>
              </p:ext>
            </p:extLst>
          </p:nvPr>
        </p:nvGraphicFramePr>
        <p:xfrm>
          <a:off x="538288" y="260648"/>
          <a:ext cx="8980487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6" name="Documento" r:id="rId4" imgW="8980753" imgH="6663093" progId="Word.Document.12">
                  <p:embed/>
                </p:oleObj>
              </mc:Choice>
              <mc:Fallback>
                <p:oleObj name="Documento" r:id="rId4" imgW="8980753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288" y="260648"/>
                        <a:ext cx="8980487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-1" y="3284984"/>
            <a:ext cx="8964613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74" name="TextovéPole 9"/>
              <p:cNvSpPr txBox="1">
                <a:spLocks noChangeArrowheads="1"/>
              </p:cNvSpPr>
              <p:nvPr/>
            </p:nvSpPr>
            <p:spPr bwMode="auto">
              <a:xfrm>
                <a:off x="108582" y="4923131"/>
                <a:ext cx="9144000" cy="5130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Nyní lze umocnit zlomek v závorce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27</m:t>
                        </m:r>
                      </m:e>
                      <m:sup>
                        <m:f>
                          <m:fPr>
                            <m:ctrlPr>
                              <a:rPr lang="cs-CZ" sz="20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cs-CZ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cs-CZ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27</m:t>
                        </m:r>
                      </m:e>
                    </m:rad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=3</m:t>
                    </m:r>
                  </m:oMath>
                </a14:m>
                <a:endParaRPr lang="cs-CZ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17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582" y="4923131"/>
                <a:ext cx="9144000" cy="513089"/>
              </a:xfrm>
              <a:prstGeom prst="rect">
                <a:avLst/>
              </a:prstGeom>
              <a:blipFill rotWithShape="0">
                <a:blip r:embed="rId7"/>
                <a:stretch>
                  <a:fillRect b="-21429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bdélník 9"/>
          <p:cNvSpPr/>
          <p:nvPr/>
        </p:nvSpPr>
        <p:spPr>
          <a:xfrm>
            <a:off x="7085932" y="444082"/>
            <a:ext cx="444744" cy="1123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77821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/>
          <p:cNvSpPr/>
          <p:nvPr/>
        </p:nvSpPr>
        <p:spPr>
          <a:xfrm>
            <a:off x="5580112" y="917104"/>
            <a:ext cx="345638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354134"/>
              </p:ext>
            </p:extLst>
          </p:nvPr>
        </p:nvGraphicFramePr>
        <p:xfrm>
          <a:off x="538288" y="260648"/>
          <a:ext cx="8980487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20" name="Documento" r:id="rId4" imgW="8980753" imgH="6663093" progId="Word.Document.12">
                  <p:embed/>
                </p:oleObj>
              </mc:Choice>
              <mc:Fallback>
                <p:oleObj name="Documento" r:id="rId4" imgW="8980753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288" y="260648"/>
                        <a:ext cx="8980487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00860" y="3005336"/>
            <a:ext cx="4752652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8582" y="4923131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Úprava se dostává do tvaru, kde v závorce sčítáme dva výrazy stejného typu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85932" y="444082"/>
            <a:ext cx="444744" cy="1123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93076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/>
          <p:cNvSpPr/>
          <p:nvPr/>
        </p:nvSpPr>
        <p:spPr>
          <a:xfrm>
            <a:off x="5580112" y="917104"/>
            <a:ext cx="345638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354134"/>
              </p:ext>
            </p:extLst>
          </p:nvPr>
        </p:nvGraphicFramePr>
        <p:xfrm>
          <a:off x="538288" y="260648"/>
          <a:ext cx="8980487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4" name="Documento" r:id="rId4" imgW="8980753" imgH="6663093" progId="Word.Document.12">
                  <p:embed/>
                </p:oleObj>
              </mc:Choice>
              <mc:Fallback>
                <p:oleObj name="Documento" r:id="rId4" imgW="8980753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288" y="260648"/>
                        <a:ext cx="8980487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868144" y="3005336"/>
            <a:ext cx="2785368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8582" y="4923131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Výsledek je zjednodušen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85932" y="444082"/>
            <a:ext cx="444744" cy="1123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79329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472949"/>
              </p:ext>
            </p:extLst>
          </p:nvPr>
        </p:nvGraphicFramePr>
        <p:xfrm>
          <a:off x="179512" y="246459"/>
          <a:ext cx="88868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Documento" r:id="rId4" imgW="8887544" imgH="6639665" progId="Word.Document.12">
                  <p:embed/>
                </p:oleObj>
              </mc:Choice>
              <mc:Fallback>
                <p:oleObj name="Documento" r:id="rId4" imgW="8887544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246459"/>
                        <a:ext cx="88868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212976"/>
            <a:ext cx="8886825" cy="3044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TextovéPole 9"/>
              <p:cNvSpPr txBox="1">
                <a:spLocks noChangeArrowheads="1"/>
              </p:cNvSpPr>
              <p:nvPr/>
            </p:nvSpPr>
            <p:spPr bwMode="auto">
              <a:xfrm>
                <a:off x="467544" y="4149080"/>
                <a:ext cx="8280920" cy="9316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Začneme odčítáním ve vnitřní závorce, potřebujeme společného jmenovatele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itchFamily="18" charset="0"/>
                        </a:rPr>
                        <m:t>𝟏</m:t>
                      </m:r>
                      <m:r>
                        <a:rPr lang="cs-CZ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cs-CZ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  <m:t>𝒂</m:t>
                          </m:r>
                        </m:num>
                        <m:den>
                          <m:r>
                            <a:rPr lang="cs-CZ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cs-CZ" sz="20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29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544" y="4149080"/>
                <a:ext cx="8280920" cy="931602"/>
              </a:xfrm>
              <a:prstGeom prst="rect">
                <a:avLst/>
              </a:prstGeom>
              <a:blipFill rotWithShape="0">
                <a:blip r:embed="rId7"/>
                <a:stretch>
                  <a:fillRect t="-3947" r="-22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bdélník 11"/>
          <p:cNvSpPr/>
          <p:nvPr/>
        </p:nvSpPr>
        <p:spPr>
          <a:xfrm>
            <a:off x="3135772" y="1746829"/>
            <a:ext cx="5828716" cy="1388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908575"/>
              </p:ext>
            </p:extLst>
          </p:nvPr>
        </p:nvGraphicFramePr>
        <p:xfrm>
          <a:off x="179512" y="246459"/>
          <a:ext cx="88868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8" name="Documento" r:id="rId4" imgW="8887544" imgH="6639665" progId="Word.Document.12">
                  <p:embed/>
                </p:oleObj>
              </mc:Choice>
              <mc:Fallback>
                <p:oleObj name="Documento" r:id="rId4" imgW="8887544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246459"/>
                        <a:ext cx="88868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212976"/>
            <a:ext cx="8886825" cy="3044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149080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Odčítáme dále, před závorkou je znaménko -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300192" y="1746829"/>
            <a:ext cx="2664296" cy="1388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040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908575"/>
              </p:ext>
            </p:extLst>
          </p:nvPr>
        </p:nvGraphicFramePr>
        <p:xfrm>
          <a:off x="179512" y="246459"/>
          <a:ext cx="88868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3" name="Documento" r:id="rId4" imgW="8887544" imgH="6639665" progId="Word.Document.12">
                  <p:embed/>
                </p:oleObj>
              </mc:Choice>
              <mc:Fallback>
                <p:oleObj name="Documento" r:id="rId4" imgW="8887544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246459"/>
                        <a:ext cx="88868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653136"/>
            <a:ext cx="8886825" cy="1604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8288" y="5030014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Dále umocníme zlome, tedy čitatele i jmenovatele, a krátíme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2590516" y="3508697"/>
            <a:ext cx="4176464" cy="1388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813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908575"/>
              </p:ext>
            </p:extLst>
          </p:nvPr>
        </p:nvGraphicFramePr>
        <p:xfrm>
          <a:off x="179512" y="246459"/>
          <a:ext cx="88868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6" name="Documento" r:id="rId4" imgW="8887544" imgH="6639665" progId="Word.Document.12">
                  <p:embed/>
                </p:oleObj>
              </mc:Choice>
              <mc:Fallback>
                <p:oleObj name="Documento" r:id="rId4" imgW="8887544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246459"/>
                        <a:ext cx="88868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653136"/>
            <a:ext cx="8886825" cy="1604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8288" y="5030014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Poslední úpravou je umocnění dvojčlene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283968" y="3508697"/>
            <a:ext cx="2411004" cy="1388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187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908575"/>
              </p:ext>
            </p:extLst>
          </p:nvPr>
        </p:nvGraphicFramePr>
        <p:xfrm>
          <a:off x="179512" y="246459"/>
          <a:ext cx="88868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40" name="Documento" r:id="rId4" imgW="8887544" imgH="6639665" progId="Word.Document.12">
                  <p:embed/>
                </p:oleObj>
              </mc:Choice>
              <mc:Fallback>
                <p:oleObj name="Documento" r:id="rId4" imgW="8887544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246459"/>
                        <a:ext cx="88868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653136"/>
            <a:ext cx="8886825" cy="1604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TextovéPole 9"/>
              <p:cNvSpPr txBox="1">
                <a:spLocks noChangeArrowheads="1"/>
              </p:cNvSpPr>
              <p:nvPr/>
            </p:nvSpPr>
            <p:spPr bwMode="auto">
              <a:xfrm>
                <a:off x="538288" y="5030014"/>
                <a:ext cx="828092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     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Máme upraveno, případně ještě zaměníme pořadí na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−6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𝑎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+9</m:t>
                    </m:r>
                  </m:oMath>
                </a14:m>
                <a:endParaRPr lang="cs-CZ" sz="20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29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8288" y="5030014"/>
                <a:ext cx="8280920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7576" b="-2575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bdélník 11"/>
          <p:cNvSpPr/>
          <p:nvPr/>
        </p:nvSpPr>
        <p:spPr>
          <a:xfrm>
            <a:off x="7038906" y="3264949"/>
            <a:ext cx="1493534" cy="1388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043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Mocniny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16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VY_32_INOVACE_1_2_16_KUP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14.9.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15913" y="354013"/>
          <a:ext cx="8891587" cy="673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5" name="Dokument" r:id="rId4" imgW="8891355" imgH="6738993" progId="Word.Document.12">
                  <p:embed/>
                </p:oleObj>
              </mc:Choice>
              <mc:Fallback>
                <p:oleObj name="Dokument" r:id="rId4" imgW="8891355" imgH="673899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54013"/>
                        <a:ext cx="8891587" cy="673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8460209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347864" y="4581128"/>
            <a:ext cx="5796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994812"/>
              </p:ext>
            </p:extLst>
          </p:nvPr>
        </p:nvGraphicFramePr>
        <p:xfrm>
          <a:off x="199454" y="174451"/>
          <a:ext cx="8909050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Documento" r:id="rId4" imgW="8908417" imgH="6639665" progId="Word.Document.12">
                  <p:embed/>
                </p:oleObj>
              </mc:Choice>
              <mc:Fallback>
                <p:oleObj name="Documento" r:id="rId4" imgW="8908417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454" y="174451"/>
                        <a:ext cx="8909050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6829"/>
              </p:ext>
            </p:extLst>
          </p:nvPr>
        </p:nvGraphicFramePr>
        <p:xfrm>
          <a:off x="164529" y="257572"/>
          <a:ext cx="8943975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Documento" r:id="rId4" imgW="8943326" imgH="6628132" progId="Word.Document.12">
                  <p:embed/>
                </p:oleObj>
              </mc:Choice>
              <mc:Fallback>
                <p:oleObj name="Documento" r:id="rId4" imgW="8943326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529" y="257572"/>
                        <a:ext cx="8943975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8545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027843"/>
              </p:ext>
            </p:extLst>
          </p:nvPr>
        </p:nvGraphicFramePr>
        <p:xfrm>
          <a:off x="308644" y="420489"/>
          <a:ext cx="10960100" cy="819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8" name="Documento" r:id="rId4" imgW="8910937" imgH="6681474" progId="Word.Document.12">
                  <p:embed/>
                </p:oleObj>
              </mc:Choice>
              <mc:Fallback>
                <p:oleObj name="Documento" r:id="rId4" imgW="8910937" imgH="66814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8644" y="420489"/>
                        <a:ext cx="10960100" cy="819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105377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079686"/>
              </p:ext>
            </p:extLst>
          </p:nvPr>
        </p:nvGraphicFramePr>
        <p:xfrm>
          <a:off x="177229" y="116284"/>
          <a:ext cx="8931275" cy="676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2" name="Documento" r:id="rId4" imgW="8930730" imgH="6769056" progId="Word.Document.12">
                  <p:embed/>
                </p:oleObj>
              </mc:Choice>
              <mc:Fallback>
                <p:oleObj name="Documento" r:id="rId4" imgW="8930730" imgH="67690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7229" y="116284"/>
                        <a:ext cx="8931275" cy="676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54890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457690"/>
              </p:ext>
            </p:extLst>
          </p:nvPr>
        </p:nvGraphicFramePr>
        <p:xfrm>
          <a:off x="827584" y="353392"/>
          <a:ext cx="8924925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ocumento" r:id="rId4" imgW="8924972" imgH="6604344" progId="Word.Document.12">
                  <p:embed/>
                </p:oleObj>
              </mc:Choice>
              <mc:Fallback>
                <p:oleObj name="Documento" r:id="rId4" imgW="8924972" imgH="6604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7584" y="353392"/>
                        <a:ext cx="8924925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1650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867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15686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251521" y="62068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251520" y="19165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251520" y="350068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251521" y="54449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880658"/>
              </p:ext>
            </p:extLst>
          </p:nvPr>
        </p:nvGraphicFramePr>
        <p:xfrm>
          <a:off x="104775" y="85725"/>
          <a:ext cx="8958263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Documento" r:id="rId4" imgW="8958081" imgH="6698414" progId="Word.Document.12">
                  <p:embed/>
                </p:oleObj>
              </mc:Choice>
              <mc:Fallback>
                <p:oleObj name="Documento" r:id="rId4" imgW="8958081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85725"/>
                        <a:ext cx="8958263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775" y="3212976"/>
            <a:ext cx="813690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83070" y="3734741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odstraníme zápornou mocninu – převrátíme zlomek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275856" y="1556792"/>
            <a:ext cx="60486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267707"/>
              </p:ext>
            </p:extLst>
          </p:nvPr>
        </p:nvGraphicFramePr>
        <p:xfrm>
          <a:off x="104775" y="85725"/>
          <a:ext cx="8958263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7" name="Documento" r:id="rId4" imgW="8958081" imgH="6698414" progId="Word.Document.12">
                  <p:embed/>
                </p:oleObj>
              </mc:Choice>
              <mc:Fallback>
                <p:oleObj name="Documento" r:id="rId4" imgW="8958081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85725"/>
                        <a:ext cx="8958263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775" y="3212976"/>
            <a:ext cx="813690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395536" y="3734741"/>
            <a:ext cx="83043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Umocníme zlomek – čitatele i jmenovatele, upravíme na společného </a:t>
            </a: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jmenovatele druhý zlomek – připravujeme odčítání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72200" y="1556792"/>
            <a:ext cx="288032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58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267707"/>
              </p:ext>
            </p:extLst>
          </p:nvPr>
        </p:nvGraphicFramePr>
        <p:xfrm>
          <a:off x="104775" y="85725"/>
          <a:ext cx="8958263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01" name="Documento" r:id="rId4" imgW="8958081" imgH="6698414" progId="Word.Document.12">
                  <p:embed/>
                </p:oleObj>
              </mc:Choice>
              <mc:Fallback>
                <p:oleObj name="Documento" r:id="rId4" imgW="8958081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85725"/>
                        <a:ext cx="8958263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775" y="3410189"/>
            <a:ext cx="8282228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18146" y="5370374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Odečteme zlomky – jejich čitatele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2986" y="3567919"/>
            <a:ext cx="16196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974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267707"/>
              </p:ext>
            </p:extLst>
          </p:nvPr>
        </p:nvGraphicFramePr>
        <p:xfrm>
          <a:off x="104775" y="85725"/>
          <a:ext cx="8958263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4" name="Documento" r:id="rId4" imgW="8958081" imgH="6698414" progId="Word.Document.12">
                  <p:embed/>
                </p:oleObj>
              </mc:Choice>
              <mc:Fallback>
                <p:oleObj name="Documento" r:id="rId4" imgW="8958081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85725"/>
                        <a:ext cx="8958263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775" y="4936071"/>
            <a:ext cx="8282228" cy="2794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18146" y="5370374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můžeme zapsat například takto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2986" y="3567919"/>
            <a:ext cx="16196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850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327488"/>
              </p:ext>
            </p:extLst>
          </p:nvPr>
        </p:nvGraphicFramePr>
        <p:xfrm>
          <a:off x="33338" y="223217"/>
          <a:ext cx="90074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cumento" r:id="rId4" imgW="9008104" imgH="6733735" progId="Word.Document.12">
                  <p:embed/>
                </p:oleObj>
              </mc:Choice>
              <mc:Fallback>
                <p:oleObj name="Documento" r:id="rId4" imgW="9008104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338" y="223217"/>
                        <a:ext cx="90074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-540568" y="2540568"/>
            <a:ext cx="8496944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941186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Začneme přepsáním zlomku na součin čitatele a záporné mocniny jmenovatele,</a:t>
            </a: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souběžně s tím lze umocnit mocniny v závorce – exponenty se násobí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326565" y="1077100"/>
            <a:ext cx="4422668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628722"/>
              </p:ext>
            </p:extLst>
          </p:nvPr>
        </p:nvGraphicFramePr>
        <p:xfrm>
          <a:off x="33338" y="223217"/>
          <a:ext cx="90074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8" name="Documento" r:id="rId4" imgW="9008104" imgH="6733735" progId="Word.Document.12">
                  <p:embed/>
                </p:oleObj>
              </mc:Choice>
              <mc:Fallback>
                <p:oleObj name="Documento" r:id="rId4" imgW="9008104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338" y="223217"/>
                        <a:ext cx="90074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-540568" y="2708920"/>
            <a:ext cx="8496944" cy="30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-70357" y="508518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Vzniklé součiny upravíme podle stejných základů – exponenty se sečtou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749233" y="3647057"/>
            <a:ext cx="184697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365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281</Words>
  <Application>Microsoft Office PowerPoint</Application>
  <PresentationFormat>Předvádění na obrazovce (4:3)</PresentationFormat>
  <Paragraphs>98</Paragraphs>
  <Slides>25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25</vt:i4>
      </vt:variant>
    </vt:vector>
  </HeadingPairs>
  <TitlesOfParts>
    <vt:vector size="32" baseType="lpstr">
      <vt:lpstr>Arial</vt:lpstr>
      <vt:lpstr>Calibri</vt:lpstr>
      <vt:lpstr>Cambria Math</vt:lpstr>
      <vt:lpstr>Times New Roman</vt:lpstr>
      <vt:lpstr>Motiv sady Office</vt:lpstr>
      <vt:lpstr>Documento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116</cp:revision>
  <dcterms:created xsi:type="dcterms:W3CDTF">2013-03-31T20:11:56Z</dcterms:created>
  <dcterms:modified xsi:type="dcterms:W3CDTF">2014-06-15T17:17:56Z</dcterms:modified>
</cp:coreProperties>
</file>