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6" r:id="rId2"/>
    <p:sldId id="262" r:id="rId3"/>
    <p:sldId id="265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CFED02-4EF3-4F97-996F-74296743371D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F5A334-A7AA-4429-ADBD-4E4A6B17E9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660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Metodický komentář</a:t>
            </a:r>
          </a:p>
          <a:p>
            <a:r>
              <a:rPr lang="cs-CZ" dirty="0" smtClean="0"/>
              <a:t>Prezentace slouží k procvičování</a:t>
            </a:r>
            <a:r>
              <a:rPr lang="cs-CZ" baseline="0" dirty="0" smtClean="0"/>
              <a:t> čtení slabik a rozvíjí slovní zásobu. Žáci mohou procvičovat čtení společně prostřednictvím interaktivní tabule nebo individuálně na počítačích. </a:t>
            </a:r>
          </a:p>
          <a:p>
            <a:r>
              <a:rPr lang="cs-CZ" baseline="0" dirty="0" smtClean="0"/>
              <a:t>Žáci nejprve přečtou slabiky, které se postupně objevují. Potom ke slabikám přiřazují obrázky. K ověření správnosti slouží animace – správný obrázek po kliknutí připluje ke slabice.</a:t>
            </a:r>
          </a:p>
          <a:p>
            <a:r>
              <a:rPr lang="cs-CZ" baseline="0" dirty="0" smtClean="0"/>
              <a:t>Po nácviku následuje pracovní list, který žáci vyplňují samostatně písemně. </a:t>
            </a:r>
            <a:r>
              <a:rPr lang="cs-CZ" baseline="0" smtClean="0"/>
              <a:t>Slouží jako zpětná vazba pochopení učiva.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F5A334-A7AA-4429-ADBD-4E4A6B17E94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611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72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376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076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376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745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648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671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763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246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970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294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537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png"/><Relationship Id="rId7" Type="http://schemas.openxmlformats.org/officeDocument/2006/relationships/image" Target="../media/image1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wmf"/><Relationship Id="rId5" Type="http://schemas.openxmlformats.org/officeDocument/2006/relationships/image" Target="../media/image22.jpeg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6.wmf"/><Relationship Id="rId7" Type="http://schemas.openxmlformats.org/officeDocument/2006/relationships/image" Target="../media/image30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png"/><Relationship Id="rId4" Type="http://schemas.openxmlformats.org/officeDocument/2006/relationships/image" Target="../media/image27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3745245"/>
              </p:ext>
            </p:extLst>
          </p:nvPr>
        </p:nvGraphicFramePr>
        <p:xfrm>
          <a:off x="1043608" y="980728"/>
          <a:ext cx="7021830" cy="3291840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2520950"/>
                <a:gridCol w="450088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Mgr. Marie Hanzlíková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Datum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20.11.2011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smtClean="0">
                          <a:effectLst/>
                        </a:rPr>
                        <a:t>VY_32_INOVACE_09_Český </a:t>
                      </a:r>
                      <a:r>
                        <a:rPr lang="cs-CZ" sz="2400" kern="1200">
                          <a:effectLst/>
                        </a:rPr>
                        <a:t>jazyk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Slabiky a slova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1.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Číslo projektu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CZ.1.07/1.4.00/21.0835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5" name="Picture 1" descr="C:\Users\Marie\Pictures\Obrázky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5013176"/>
            <a:ext cx="5715000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96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5689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SLABIKY A SLOVA</a:t>
            </a:r>
            <a:endParaRPr lang="cs-CZ" sz="8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3516251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  HA  HY   HŮ   HÉ   HÝ  HÁ  HU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853" y="5373216"/>
            <a:ext cx="5714286" cy="124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20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9"/>
            <a:ext cx="792088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</a:p>
          <a:p>
            <a:pPr algn="just"/>
            <a:r>
              <a:rPr lang="cs-CZ" sz="2000" b="1" dirty="0" smtClean="0">
                <a:solidFill>
                  <a:prstClr val="black"/>
                </a:solidFill>
              </a:rPr>
              <a:t>Prezentace </a:t>
            </a:r>
            <a:r>
              <a:rPr lang="cs-CZ" sz="2000" b="1" dirty="0">
                <a:solidFill>
                  <a:prstClr val="black"/>
                </a:solidFill>
              </a:rPr>
              <a:t>slouží k procvičování čtení slabik a rozvíjí slovní zásobu. </a:t>
            </a:r>
            <a:endParaRPr lang="cs-CZ" sz="2000" b="1" dirty="0" smtClean="0">
              <a:solidFill>
                <a:prstClr val="black"/>
              </a:solidFill>
            </a:endParaRPr>
          </a:p>
          <a:p>
            <a:pPr algn="just"/>
            <a:endParaRPr lang="cs-CZ" sz="2000" b="1" dirty="0">
              <a:solidFill>
                <a:prstClr val="black"/>
              </a:solidFill>
            </a:endParaRPr>
          </a:p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komentář</a:t>
            </a:r>
          </a:p>
          <a:p>
            <a:pPr algn="just"/>
            <a:r>
              <a:rPr lang="cs-CZ" sz="2000" b="1" dirty="0" smtClean="0">
                <a:solidFill>
                  <a:prstClr val="black"/>
                </a:solidFill>
              </a:rPr>
              <a:t>Žáci </a:t>
            </a:r>
            <a:r>
              <a:rPr lang="cs-CZ" sz="2000" b="1" dirty="0">
                <a:solidFill>
                  <a:prstClr val="black"/>
                </a:solidFill>
              </a:rPr>
              <a:t>mohou procvičovat čtení společně prostřednictvím interaktivní tabule nebo individuálně na počítačích. </a:t>
            </a:r>
          </a:p>
          <a:p>
            <a:pPr algn="just"/>
            <a:r>
              <a:rPr lang="cs-CZ" sz="2000" b="1" dirty="0">
                <a:solidFill>
                  <a:prstClr val="black"/>
                </a:solidFill>
              </a:rPr>
              <a:t>Žáci nejprve přečtou slabiky, které se postupně objevují. </a:t>
            </a:r>
            <a:r>
              <a:rPr lang="cs-CZ" sz="2000" b="1" dirty="0" smtClean="0">
                <a:solidFill>
                  <a:prstClr val="black"/>
                </a:solidFill>
              </a:rPr>
              <a:t>Potom </a:t>
            </a:r>
            <a:r>
              <a:rPr lang="cs-CZ" sz="2000" b="1" dirty="0">
                <a:solidFill>
                  <a:prstClr val="black"/>
                </a:solidFill>
              </a:rPr>
              <a:t>ke slabikám přiřazují obrázky. </a:t>
            </a:r>
            <a:endParaRPr lang="cs-CZ" sz="2000" b="1" dirty="0" smtClean="0">
              <a:solidFill>
                <a:prstClr val="black"/>
              </a:solidFill>
            </a:endParaRPr>
          </a:p>
          <a:p>
            <a:pPr algn="just"/>
            <a:r>
              <a:rPr lang="cs-CZ" sz="2000" b="1" dirty="0" smtClean="0">
                <a:solidFill>
                  <a:prstClr val="black"/>
                </a:solidFill>
              </a:rPr>
              <a:t>K </a:t>
            </a:r>
            <a:r>
              <a:rPr lang="cs-CZ" sz="2000" b="1" dirty="0">
                <a:solidFill>
                  <a:prstClr val="black"/>
                </a:solidFill>
              </a:rPr>
              <a:t>ověření správnosti slouží animace – správný obrázek po kliknutí připluje ke slabice.</a:t>
            </a:r>
          </a:p>
          <a:p>
            <a:pPr algn="just"/>
            <a:r>
              <a:rPr lang="cs-CZ" sz="2000" b="1" dirty="0">
                <a:solidFill>
                  <a:prstClr val="black"/>
                </a:solidFill>
              </a:rPr>
              <a:t>Po nácviku následuje pracovní list, který žáci vyplňují samostatně písemně. Slouží jako zpětná vazba pochopení učiva</a:t>
            </a:r>
            <a:r>
              <a:rPr lang="cs-CZ" sz="2000" b="1" dirty="0" smtClean="0">
                <a:solidFill>
                  <a:prstClr val="black"/>
                </a:solidFill>
              </a:rPr>
              <a:t>.</a:t>
            </a:r>
          </a:p>
          <a:p>
            <a:pPr algn="just"/>
            <a:endParaRPr lang="cs-CZ" sz="2000" b="1" dirty="0">
              <a:solidFill>
                <a:prstClr val="black"/>
              </a:solidFill>
            </a:endParaRPr>
          </a:p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</a:p>
          <a:p>
            <a:pPr algn="just"/>
            <a:r>
              <a:rPr lang="cs-CZ" sz="2000" b="1" dirty="0">
                <a:solidFill>
                  <a:prstClr val="black"/>
                </a:solidFill>
              </a:rPr>
              <a:t>http://office.microsoft.com/cs-cz/images</a:t>
            </a:r>
            <a:r>
              <a:rPr lang="cs-CZ" sz="2000" b="1" dirty="0" smtClean="0">
                <a:solidFill>
                  <a:prstClr val="black"/>
                </a:solidFill>
              </a:rPr>
              <a:t>/</a:t>
            </a:r>
            <a:endParaRPr lang="cs-CZ" sz="2000" b="1" dirty="0">
              <a:solidFill>
                <a:prstClr val="black"/>
              </a:solidFill>
            </a:endParaRPr>
          </a:p>
          <a:p>
            <a:pPr algn="just"/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6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260648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238904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</a:t>
            </a:r>
            <a:endParaRPr lang="cs-CZ" sz="5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77710" y="238904"/>
            <a:ext cx="16319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40352" y="228102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</a:rPr>
              <a:t>HY</a:t>
            </a:r>
            <a:endParaRPr lang="cs-CZ" sz="5400" b="1" dirty="0">
              <a:solidFill>
                <a:srgbClr val="FF0066"/>
              </a:solidFill>
            </a:endParaRPr>
          </a:p>
        </p:txBody>
      </p:sp>
      <p:pic>
        <p:nvPicPr>
          <p:cNvPr id="8" name="Picture 3" descr="C:\Users\Marie\AppData\Local\Microsoft\Windows\Temporary Internet Files\Content.IE5\J36CZ5WD\MC9001092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154477"/>
            <a:ext cx="1263489" cy="1341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Marie\AppData\Local\Microsoft\Windows\Temporary Internet Files\Content.IE5\5313DIH9\MC9002958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891" y="5168709"/>
            <a:ext cx="1271757" cy="1327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Marie\AppData\Local\Microsoft\Windows\Temporary Internet Files\Content.IE5\5313DIH9\MC90044179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1372" y="522788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Marie\AppData\Local\Microsoft\Windows\Temporary Internet Files\Content.IE5\J36CZ5WD\MC90034703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219777"/>
            <a:ext cx="1800200" cy="1227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Marie\AppData\Local\Microsoft\Windows\Temporary Internet Files\Content.IE5\5313DIH9\MC9004324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0772" y="4149080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ie\AppData\Local\Microsoft\Windows\Temporary Internet Files\Content.IE5\7MFAYTQF\MC90033050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1667" y="5080316"/>
            <a:ext cx="1098805" cy="111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706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7.40741E-7 L -0.81406 -0.56343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712" y="-2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44444E-6 L 0.20643 -0.51737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12" y="-25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-0.25937 -0.52893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69" y="-26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48148E-6 L 0.14861 -0.5303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31" y="-26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96296E-6 L 0.57101 -0.50787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542" y="-25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1905" y="311250"/>
            <a:ext cx="1415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320318"/>
            <a:ext cx="1311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350294"/>
            <a:ext cx="15742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HÁ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345430"/>
            <a:ext cx="16275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</a:t>
            </a:r>
            <a:endParaRPr lang="cs-CZ" sz="5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6336" y="332894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</a:t>
            </a:r>
            <a:endParaRPr lang="cs-CZ" sz="5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C:\Program Files (x86)\Microsoft Office\MEDIA\CAGCAT10\j018316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301208"/>
            <a:ext cx="1382567" cy="1211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Marie\AppData\Local\Microsoft\Windows\Temporary Internet Files\Content.IE5\7MFAYTQF\MC9003348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1222" y="4797152"/>
            <a:ext cx="1247242" cy="183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Marie\AppData\Local\Microsoft\Windows\Temporary Internet Files\Content.IE5\M0P168UC\MC9004119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905" y="5129943"/>
            <a:ext cx="1627710" cy="147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Marie\AppData\Local\Microsoft\Windows\Temporary Internet Files\Content.IE5\7MFAYTQF\MC9003610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913" y="5065791"/>
            <a:ext cx="1696067" cy="1682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Marie\AppData\Local\Microsoft\Windows\Temporary Internet Files\Content.IE5\M0P168UC\MC9004404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331" y="3958183"/>
            <a:ext cx="182880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Marie\AppData\Local\Microsoft\Windows\Temporary Internet Files\Content.IE5\5313DIH9\MC90035631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31" y="5065791"/>
            <a:ext cx="1418204" cy="1418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01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59259E-6 L -0.36684 -0.49791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51" y="-2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81481E-6 L -0.59323 -0.5120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670" y="-2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59259E-6 L 0.18802 -0.56088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92" y="-2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44444E-6 L 0.54913 -0.50255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448" y="-25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0.21007 -0.53102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03" y="-2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9824" y="346598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HRÁ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08744" y="361028"/>
            <a:ext cx="14995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7944" y="447055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</a:t>
            </a:r>
            <a:endParaRPr lang="cs-CZ" sz="5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447055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</a:t>
            </a:r>
            <a:endParaRPr lang="cs-CZ" sz="5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140" y="361028"/>
            <a:ext cx="1244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</a:t>
            </a:r>
            <a:endParaRPr lang="cs-CZ" sz="5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2" descr="C:\Users\Marie\AppData\Local\Microsoft\Windows\Temporary Internet Files\Content.IE5\J36CZ5WD\MC90044139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01317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ie\AppData\Local\Microsoft\Windows\Temporary Internet Files\Content.IE5\M0P168UC\MC90044146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051" y="4813881"/>
            <a:ext cx="1803476" cy="180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Marie\AppData\Local\Microsoft\Windows\Temporary Internet Files\Content.IE5\5313DIH9\MC9002346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15" y="4779268"/>
            <a:ext cx="1437865" cy="1605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Marie\AppData\Local\Microsoft\Windows\Temporary Internet Files\Content.IE5\J36CZ5WD\MC9002950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745" y="4724745"/>
            <a:ext cx="1755328" cy="160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Marie\AppData\Local\Microsoft\Windows\Temporary Internet Files\Content.IE5\J36CZ5WD\MP90040652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6960" y="5013176"/>
            <a:ext cx="1978698" cy="1318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arie\AppData\Local\Microsoft\Windows\Temporary Internet Files\Content.IE5\5313DIH9\MC90043244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4162" y="3573016"/>
            <a:ext cx="16319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955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48148E-6 L -0.19306 -0.46759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53" y="-2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33333E-6 L -0.58021 -0.469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10" y="-23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-0.19792 -0.46365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96" y="-23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111E-6 L 0.61198 -0.471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90" y="-23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0.43507 -0.46343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53" y="-23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1317" y="501845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27052" y="468522"/>
            <a:ext cx="15488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HRÁ</a:t>
            </a:r>
            <a:endParaRPr lang="cs-CZ" sz="5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44487" y="383258"/>
            <a:ext cx="14287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HŮL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86447" y="368071"/>
            <a:ext cx="15231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28940" y="445880"/>
            <a:ext cx="15906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2" descr="C:\Users\Marie\AppData\Local\Microsoft\Windows\Temporary Internet Files\Content.IE5\J36CZ5WD\MC9001227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0655" y="5207840"/>
            <a:ext cx="1655173" cy="145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Marie\AppData\Local\Microsoft\Windows\Temporary Internet Files\Content.IE5\J36CZ5WD\MC9000896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924" y="4876954"/>
            <a:ext cx="1506931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ie\AppData\Local\Microsoft\Windows\Temporary Internet Files\Content.IE5\5313DIH9\MP9004140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17" y="5113074"/>
            <a:ext cx="1445136" cy="135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Marie\AppData\Local\Microsoft\Windows\Temporary Internet Files\Content.IE5\J36CZ5WD\MC9000549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339" y="5120231"/>
            <a:ext cx="1996289" cy="135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Marie\AppData\Local\Microsoft\Windows\Temporary Internet Files\Content.IE5\5313DIH9\MP90040072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6447" y="5207840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Marie\AppData\Local\Microsoft\Windows\Temporary Internet Files\Content.IE5\M0P168UC\MC9004404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612" y="4297516"/>
            <a:ext cx="1828800" cy="115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794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59259E-6 L -0.33906 -0.5023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62" y="-2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7.40741E-7 L -0.60782 -0.4706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99" y="-23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59259E-6 L 0.21632 -0.47084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16" y="-23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33333E-6 L -0.01458 -0.50116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" y="-25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44444E-6 L 0.78785 -0.45995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392" y="-23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5705" y="497291"/>
            <a:ext cx="15841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HLE</a:t>
            </a:r>
            <a:endParaRPr lang="cs-CZ" sz="60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26139" y="500002"/>
            <a:ext cx="1224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HLÍ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29676" y="484675"/>
            <a:ext cx="18242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HAM</a:t>
            </a:r>
            <a:endParaRPr lang="cs-CZ" sz="60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4288" y="500002"/>
            <a:ext cx="1800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HOB</a:t>
            </a:r>
            <a:endParaRPr lang="cs-CZ" sz="6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Marie\AppData\Local\Microsoft\Windows\Temporary Internet Files\Content.IE5\7MFAYTQF\MC900391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9892" y="5254418"/>
            <a:ext cx="1569281" cy="1305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7MFAYTQF\MC9003353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736" y="5332791"/>
            <a:ext cx="1361752" cy="1149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J36CZ5WD\MC90044174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59" y="5223958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arie\AppData\Local\Microsoft\Windows\Temporary Internet Files\Content.IE5\7MFAYTQF\MP90040967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9881" y="5296636"/>
            <a:ext cx="1731999" cy="129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131840" y="500002"/>
            <a:ext cx="19673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HRAČ</a:t>
            </a:r>
            <a:endParaRPr lang="cs-CZ" sz="6000" b="1" dirty="0">
              <a:solidFill>
                <a:srgbClr val="0070C0"/>
              </a:solidFill>
            </a:endParaRPr>
          </a:p>
        </p:txBody>
      </p:sp>
      <p:pic>
        <p:nvPicPr>
          <p:cNvPr id="1035" name="Picture 11" descr="C:\Users\Marie\AppData\Local\Microsoft\Windows\Temporary Internet Files\Content.IE5\M0P168UC\MP9001789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774" y="5300750"/>
            <a:ext cx="1828800" cy="1213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arie\AppData\Local\Microsoft\Windows\Temporary Internet Files\Content.IE5\7MFAYTQF\MC90044045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748" y="378904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838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59259E-6 L -0.40173 -0.51875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87" y="-25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59259E-6 L -0.64218 -0.50833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18" y="-2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59259E-6 L -0.23576 -0.49791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8" y="-2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111E-6 L 0.61181 -0.51921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90" y="-25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85185E-6 L 0.6066 -0.50347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-2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Motiv systému Office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433</TotalTime>
  <Words>225</Words>
  <Application>Microsoft Office PowerPoint</Application>
  <PresentationFormat>Předvádění na obrazovce (4:3)</PresentationFormat>
  <Paragraphs>57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43</cp:revision>
  <dcterms:created xsi:type="dcterms:W3CDTF">2012-03-01T05:56:42Z</dcterms:created>
  <dcterms:modified xsi:type="dcterms:W3CDTF">2012-04-06T18:21:08Z</dcterms:modified>
</cp:coreProperties>
</file>