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72" r:id="rId4"/>
    <p:sldId id="270" r:id="rId5"/>
    <p:sldId id="256" r:id="rId6"/>
    <p:sldId id="262" r:id="rId7"/>
    <p:sldId id="259" r:id="rId8"/>
    <p:sldId id="257" r:id="rId9"/>
    <p:sldId id="260" r:id="rId10"/>
    <p:sldId id="264" r:id="rId11"/>
    <p:sldId id="261" r:id="rId12"/>
    <p:sldId id="263" r:id="rId13"/>
    <p:sldId id="265" r:id="rId14"/>
    <p:sldId id="266" r:id="rId15"/>
    <p:sldId id="267" r:id="rId16"/>
    <p:sldId id="268" r:id="rId17"/>
    <p:sldId id="269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003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488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525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722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121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3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567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60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737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878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987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1336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2184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5878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3965899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9833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003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1520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1371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9304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3190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8787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1675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5146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2194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E6F449A-5C62-459B-9723-5BE9C7884319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3BCB1D1-FD53-41FA-9184-8F87FBBAD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smtClean="0"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6729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BD0BEE2-3C19-43F9-BBF6-AB1D2D76DE96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1661BC8-6165-4B2A-B27E-1561FEFCB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9558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9E48E16-BE09-48A3-AD15-4F6BC4805BB3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1E780DC-25A5-4604-947F-043CBD4CCD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2188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28A8EA8-59E9-49E7-8E9E-9482E6EFE65B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67C2B77-D48C-42D7-B40A-632AF06BC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4764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2DEFA37-B716-490B-9F53-CEDF3982B799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EC457E3-3150-4E11-8869-3F36448BC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218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511FEB5-9590-4129-BD93-C0562F70152D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5C96CFD-9559-4B17-9566-741CF5163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558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D419BB8-3BEA-43D9-85FF-4BEC89AEBE0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935FF0A-D0E0-4B33-B4B7-32F9EC302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8477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991786C-E4C2-42A0-8C74-367F79294DF0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2FA0813-2795-4ACC-9866-8A8DF941E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3367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A4E9972-767F-4B6B-B0FA-6D0E592E382B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06C5B12-C5B0-4F72-9B56-1884A21541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342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C771F1A-38E5-4128-8F76-C93BE46DE450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DCDC281-14E5-41C5-B813-D0E55DBC6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1613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7A962D8-BCA0-4E42-B97F-739D24E4B2A9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D5BFCCD-724A-43DE-8699-BAAB2C0FE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3983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5986857-DAA2-4813-BD5B-059980F6E46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9B928AE-C4BF-4C3C-B71D-1182D1F76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4789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71C9C01-7724-4275-B817-A952A585310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2BCBF95-02A2-4698-8670-92945B9F72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3885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3F17B83-39E8-490C-B578-DEB7C29C9B9C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EBFE52A-4A63-4A8F-9F63-2255F8DE8D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199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93F37-0DEC-492C-B535-04312602D0EE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15C3B-F778-4248-BF68-4292391332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878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22673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EE6E2F6E-56E3-440F-A3AA-69A6E5A4FA41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0B0B0D45-0258-481C-87F6-2EFAE102C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857673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Dějiny EU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Mgr. </a:t>
            </a:r>
            <a:r>
              <a:rPr lang="cs-CZ" sz="2800" dirty="0" smtClean="0"/>
              <a:t>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976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VY_32_INOVACE_6.SV.10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83223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se základními principy </a:t>
            </a:r>
            <a:r>
              <a:rPr lang="cs-CZ" sz="1100" dirty="0" smtClean="0">
                <a:solidFill>
                  <a:prstClr val="black"/>
                </a:solidFill>
              </a:rPr>
              <a:t>evropské integrace, a to v souvislosti se vznikem a fungováním EU. Ukazuje základní organizační stavbu EU, všímá si jednotlivých etap rozšiřování EU. </a:t>
            </a:r>
            <a:r>
              <a:rPr lang="cs-CZ" sz="1100" dirty="0" smtClean="0">
                <a:solidFill>
                  <a:prstClr val="black"/>
                </a:solidFill>
              </a:rPr>
              <a:t>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24807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EU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844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Předpoklady evropské integrace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t</a:t>
            </a:r>
            <a:r>
              <a:rPr lang="cs-CZ" dirty="0" smtClean="0"/>
              <a:t>rvalý mír může zajistit jen sjednocená Evropa</a:t>
            </a:r>
          </a:p>
          <a:p>
            <a:r>
              <a:rPr lang="cs-CZ" dirty="0"/>
              <a:t>s</a:t>
            </a:r>
            <a:r>
              <a:rPr lang="cs-CZ" dirty="0" smtClean="0"/>
              <a:t>míření Francie a Německa</a:t>
            </a:r>
          </a:p>
          <a:p>
            <a:r>
              <a:rPr lang="cs-CZ" b="1" dirty="0" smtClean="0"/>
              <a:t>Jean </a:t>
            </a:r>
            <a:r>
              <a:rPr lang="cs-CZ" b="1" dirty="0" err="1" smtClean="0"/>
              <a:t>Monnet</a:t>
            </a:r>
            <a:r>
              <a:rPr lang="cs-CZ" b="1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společná správa v odvětvích souvisejících s těžbou uhlí a výrobou oceli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strategický význam těchto odvětví – nezbytná pro vedení války a výrobu zbraní → kontrola</a:t>
            </a:r>
            <a:endParaRPr lang="cs-CZ" dirty="0" smtClean="0"/>
          </a:p>
          <a:p>
            <a:r>
              <a:rPr lang="cs-CZ" b="1" dirty="0" smtClean="0">
                <a:latin typeface="Times New Roman"/>
                <a:cs typeface="Times New Roman"/>
              </a:rPr>
              <a:t>Robert </a:t>
            </a:r>
            <a:r>
              <a:rPr lang="cs-CZ" b="1" dirty="0" err="1" smtClean="0">
                <a:latin typeface="Times New Roman"/>
                <a:cs typeface="Times New Roman"/>
              </a:rPr>
              <a:t>Schuman</a:t>
            </a:r>
            <a:r>
              <a:rPr lang="cs-CZ" b="1" dirty="0" smtClean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vyhlásil plán na smíření Francie a Německa a na hospodářské sjednocení Evropy → </a:t>
            </a:r>
            <a:r>
              <a:rPr lang="cs-CZ" dirty="0" err="1" smtClean="0">
                <a:latin typeface="Times New Roman"/>
                <a:cs typeface="Times New Roman"/>
              </a:rPr>
              <a:t>Schumanova</a:t>
            </a:r>
            <a:r>
              <a:rPr lang="cs-CZ" dirty="0" smtClean="0">
                <a:latin typeface="Times New Roman"/>
                <a:cs typeface="Times New Roman"/>
              </a:rPr>
              <a:t> deklarace (</a:t>
            </a:r>
            <a:r>
              <a:rPr lang="cs-CZ" dirty="0" err="1" smtClean="0">
                <a:latin typeface="Times New Roman"/>
                <a:cs typeface="Times New Roman"/>
              </a:rPr>
              <a:t>Schumanův</a:t>
            </a:r>
            <a:r>
              <a:rPr lang="cs-CZ" dirty="0" smtClean="0">
                <a:latin typeface="Times New Roman"/>
                <a:cs typeface="Times New Roman"/>
              </a:rPr>
              <a:t> plán – vyhlášen </a:t>
            </a:r>
            <a:r>
              <a:rPr lang="cs-CZ" dirty="0" smtClean="0">
                <a:solidFill>
                  <a:srgbClr val="C00000"/>
                </a:solidFill>
                <a:latin typeface="Times New Roman"/>
                <a:cs typeface="Times New Roman"/>
              </a:rPr>
              <a:t>9. 5. 1950 = </a:t>
            </a:r>
            <a:r>
              <a:rPr lang="cs-CZ" dirty="0">
                <a:solidFill>
                  <a:srgbClr val="C00000"/>
                </a:solidFill>
                <a:latin typeface="Times New Roman"/>
                <a:cs typeface="Times New Roman"/>
              </a:rPr>
              <a:t>D</a:t>
            </a:r>
            <a:r>
              <a:rPr lang="cs-CZ" dirty="0" smtClean="0">
                <a:solidFill>
                  <a:srgbClr val="C00000"/>
                </a:solidFill>
                <a:latin typeface="Times New Roman"/>
                <a:cs typeface="Times New Roman"/>
              </a:rPr>
              <a:t>en Evropy</a:t>
            </a:r>
            <a:r>
              <a:rPr lang="cs-CZ" dirty="0" smtClean="0">
                <a:latin typeface="Times New Roman"/>
                <a:cs typeface="Times New Roman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09311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Jean </a:t>
            </a:r>
            <a:r>
              <a:rPr lang="cs-CZ" dirty="0" err="1" smtClean="0"/>
              <a:t>Monnet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(1888 – 1979)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13" y="1700808"/>
            <a:ext cx="7620000" cy="477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6278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Robert </a:t>
            </a:r>
            <a:r>
              <a:rPr lang="cs-CZ" dirty="0" err="1" smtClean="0"/>
              <a:t>Schuman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(1886 – 1963)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40" y="1628800"/>
            <a:ext cx="3234483" cy="508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409" y="1650141"/>
            <a:ext cx="4621591" cy="5042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6011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Evropské společenství uhlí a oceli</a:t>
            </a:r>
            <a:br>
              <a:rPr lang="cs-CZ" dirty="0" smtClean="0"/>
            </a:br>
            <a:r>
              <a:rPr lang="cs-CZ" sz="2200" dirty="0" smtClean="0"/>
              <a:t>(ESUO, Montánní unie)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mlouva uzavřena 18. dubna 1951, vstoupila v platnost 1952</a:t>
            </a:r>
          </a:p>
          <a:p>
            <a:r>
              <a:rPr lang="cs-CZ" dirty="0"/>
              <a:t>p</a:t>
            </a:r>
            <a:r>
              <a:rPr lang="cs-CZ" dirty="0" smtClean="0"/>
              <a:t>odepsána v Paříži</a:t>
            </a:r>
          </a:p>
          <a:p>
            <a:r>
              <a:rPr lang="cs-CZ" dirty="0"/>
              <a:t>p</a:t>
            </a:r>
            <a:r>
              <a:rPr lang="cs-CZ" dirty="0" smtClean="0"/>
              <a:t>latnost na 50 let, po vypršení v roce 2002 převedena na Evropské společenství</a:t>
            </a:r>
          </a:p>
          <a:p>
            <a:r>
              <a:rPr lang="cs-CZ" dirty="0" smtClean="0"/>
              <a:t>Francie, Spolková republika Německo, Itálie, Belgie, Nizozemí, Lucembursko</a:t>
            </a:r>
          </a:p>
          <a:p>
            <a:r>
              <a:rPr lang="cs-CZ" dirty="0"/>
              <a:t>s</a:t>
            </a:r>
            <a:r>
              <a:rPr lang="cs-CZ" dirty="0" smtClean="0"/>
              <a:t>polečné řízení obchodu s uhlím a ocelí </a:t>
            </a:r>
            <a:r>
              <a:rPr lang="cs-CZ" dirty="0" smtClean="0">
                <a:latin typeface="Times New Roman"/>
                <a:cs typeface="Times New Roman"/>
              </a:rPr>
              <a:t>→ volný pohyb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 čele Vysoký úřad, Rada ministrů, Soudní dvůr atd. – nadnárodní administrativní instituce (hájit zájmy společenství)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728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integrace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Francie </a:t>
            </a:r>
            <a:r>
              <a:rPr lang="cs-CZ" dirty="0" smtClean="0">
                <a:latin typeface="Times New Roman"/>
                <a:cs typeface="Times New Roman"/>
              </a:rPr>
              <a:t>→ rychle pokračovat v integračních krocích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polečná obrana a zahraniční politika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aložit </a:t>
            </a:r>
            <a:r>
              <a:rPr lang="cs-CZ" u="sng" dirty="0" smtClean="0">
                <a:latin typeface="Times New Roman"/>
                <a:cs typeface="Times New Roman"/>
              </a:rPr>
              <a:t>Evropské obranné společenství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>
                <a:latin typeface="Times New Roman"/>
                <a:cs typeface="Times New Roman"/>
              </a:rPr>
              <a:t>c</a:t>
            </a:r>
            <a:r>
              <a:rPr lang="cs-CZ" dirty="0" smtClean="0">
                <a:latin typeface="Times New Roman"/>
                <a:cs typeface="Times New Roman"/>
              </a:rPr>
              <a:t>ílem vytvářet společnou obranu zúčastněných zemí</a:t>
            </a:r>
          </a:p>
          <a:p>
            <a:r>
              <a:rPr lang="cs-CZ" dirty="0">
                <a:latin typeface="Times New Roman"/>
                <a:cs typeface="Times New Roman"/>
              </a:rPr>
              <a:t>n</a:t>
            </a:r>
            <a:r>
              <a:rPr lang="cs-CZ" dirty="0" smtClean="0">
                <a:latin typeface="Times New Roman"/>
                <a:cs typeface="Times New Roman"/>
              </a:rPr>
              <a:t>eúspěch</a:t>
            </a:r>
          </a:p>
          <a:p>
            <a:endParaRPr lang="cs-CZ" dirty="0" smtClean="0">
              <a:latin typeface="Times New Roman"/>
              <a:cs typeface="Times New Roman"/>
            </a:endParaRPr>
          </a:p>
          <a:p>
            <a:r>
              <a:rPr lang="cs-CZ" dirty="0" smtClean="0">
                <a:latin typeface="Times New Roman"/>
                <a:cs typeface="Times New Roman"/>
              </a:rPr>
              <a:t>cesta → ekonomická integrace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910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smlouvy (1957)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Založily: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0000"/>
                </a:solidFill>
              </a:rPr>
              <a:t>Evropské hospodářské společenství (EHS)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0000"/>
                </a:solidFill>
              </a:rPr>
              <a:t>Evropské společenství pro atomovou energii (Euratom</a:t>
            </a:r>
            <a:r>
              <a:rPr lang="cs-CZ" dirty="0" smtClean="0"/>
              <a:t>)</a:t>
            </a:r>
          </a:p>
          <a:p>
            <a:r>
              <a:rPr lang="cs-CZ" dirty="0" smtClean="0"/>
              <a:t>4 základní svobody: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olný pohyb zboží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olný pohyb služeb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olný pohyb kapitálu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olný pohyb osob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463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r</a:t>
            </a:r>
            <a:r>
              <a:rPr lang="cs-CZ" dirty="0" smtClean="0"/>
              <a:t>ozšířena spolupráce na celé hospodářství</a:t>
            </a:r>
          </a:p>
          <a:p>
            <a:r>
              <a:rPr lang="cs-CZ" dirty="0"/>
              <a:t>c</a:t>
            </a:r>
            <a:r>
              <a:rPr lang="cs-CZ" dirty="0" smtClean="0"/>
              <a:t>ílem se stalo vytvoření </a:t>
            </a:r>
            <a:r>
              <a:rPr lang="cs-CZ" dirty="0" smtClean="0">
                <a:solidFill>
                  <a:srgbClr val="C00000"/>
                </a:solidFill>
              </a:rPr>
              <a:t>společného trhu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ěl zajistit rozvoj, spolupráci a růst životní úrovně členských států</a:t>
            </a:r>
          </a:p>
          <a:p>
            <a:r>
              <a:rPr lang="cs-CZ" dirty="0"/>
              <a:t>m</a:t>
            </a:r>
            <a:r>
              <a:rPr lang="cs-CZ" dirty="0" smtClean="0"/>
              <a:t>írové využití atomové energie</a:t>
            </a:r>
            <a:endParaRPr lang="cs-CZ" dirty="0"/>
          </a:p>
          <a:p>
            <a:r>
              <a:rPr lang="cs-CZ" dirty="0"/>
              <a:t>i</a:t>
            </a:r>
            <a:r>
              <a:rPr lang="cs-CZ" dirty="0" smtClean="0"/>
              <a:t>nstitucionální struktura </a:t>
            </a:r>
            <a:r>
              <a:rPr lang="cs-CZ" dirty="0" smtClean="0">
                <a:latin typeface="Times New Roman"/>
                <a:cs typeface="Times New Roman"/>
              </a:rPr>
              <a:t>→ podobná struktuře ESUO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ídla institucí – </a:t>
            </a:r>
            <a:r>
              <a:rPr lang="cs-CZ" sz="2800" b="1" dirty="0" smtClean="0">
                <a:latin typeface="Times New Roman"/>
                <a:cs typeface="Times New Roman"/>
              </a:rPr>
              <a:t>Brusel, Štrasburk, Lucemburk</a:t>
            </a:r>
          </a:p>
          <a:p>
            <a:r>
              <a:rPr lang="cs-CZ" sz="2800" dirty="0">
                <a:latin typeface="Times New Roman"/>
                <a:cs typeface="Times New Roman"/>
              </a:rPr>
              <a:t>s</a:t>
            </a:r>
            <a:r>
              <a:rPr lang="cs-CZ" sz="2800" dirty="0" smtClean="0">
                <a:latin typeface="Times New Roman"/>
                <a:cs typeface="Times New Roman"/>
              </a:rPr>
              <a:t>bližování  tří Společenství → sloučení orgánů ES (1967)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87869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Evropské sdružení volného obchodu </a:t>
            </a:r>
            <a:r>
              <a:rPr lang="cs-CZ" sz="3600" dirty="0" smtClean="0"/>
              <a:t>(ESVO, EFTA)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V. Británie a evropská integrace</a:t>
            </a:r>
          </a:p>
          <a:p>
            <a:r>
              <a:rPr lang="cs-CZ" dirty="0"/>
              <a:t>r</a:t>
            </a:r>
            <a:r>
              <a:rPr lang="cs-CZ" dirty="0" smtClean="0"/>
              <a:t>oku 1960 iniciovala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endParaRPr lang="cs-CZ" dirty="0" smtClean="0"/>
          </a:p>
          <a:p>
            <a:r>
              <a:rPr lang="cs-CZ" b="1" dirty="0" smtClean="0"/>
              <a:t>Stockholmská úmluva </a:t>
            </a:r>
            <a:r>
              <a:rPr lang="cs-CZ" dirty="0" smtClean="0">
                <a:latin typeface="Times New Roman"/>
                <a:cs typeface="Times New Roman"/>
              </a:rPr>
              <a:t>→ podepsalo </a:t>
            </a:r>
            <a:r>
              <a:rPr lang="cs-CZ" b="1" u="sng" dirty="0" smtClean="0">
                <a:latin typeface="Times New Roman"/>
                <a:cs typeface="Times New Roman"/>
              </a:rPr>
              <a:t>sedm</a:t>
            </a:r>
            <a:r>
              <a:rPr lang="cs-CZ" dirty="0" smtClean="0">
                <a:latin typeface="Times New Roman"/>
                <a:cs typeface="Times New Roman"/>
              </a:rPr>
              <a:t> zemí</a:t>
            </a:r>
            <a:endParaRPr lang="cs-CZ" dirty="0" smtClean="0"/>
          </a:p>
          <a:p>
            <a:r>
              <a:rPr lang="cs-CZ" dirty="0" smtClean="0">
                <a:latin typeface="Times New Roman"/>
                <a:cs typeface="Times New Roman"/>
              </a:rPr>
              <a:t>V. Británie, Dánsko, Norsko, Portugalsko, Rakousko, Švédsko, Švýcarsko (později ještě Finsko, Island, </a:t>
            </a:r>
            <a:r>
              <a:rPr lang="cs-CZ" dirty="0" err="1" smtClean="0">
                <a:latin typeface="Times New Roman"/>
                <a:cs typeface="Times New Roman"/>
              </a:rPr>
              <a:t>Lichštejnsko</a:t>
            </a:r>
            <a:r>
              <a:rPr lang="cs-CZ" dirty="0" smtClean="0">
                <a:latin typeface="Times New Roman"/>
                <a:cs typeface="Times New Roman"/>
              </a:rPr>
              <a:t>)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Podpora prosperity a hospodářské spolupráce mezi členy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nižší míra integrace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oku1992 uzavřena smlouva s EU o vytvoření společného </a:t>
            </a:r>
            <a:r>
              <a:rPr lang="cs-CZ" dirty="0" smtClean="0">
                <a:solidFill>
                  <a:srgbClr val="C00000"/>
                </a:solidFill>
                <a:latin typeface="Times New Roman"/>
                <a:cs typeface="Times New Roman"/>
              </a:rPr>
              <a:t>Evropského hospodářského prostoru </a:t>
            </a:r>
            <a:r>
              <a:rPr lang="cs-CZ" dirty="0" smtClean="0">
                <a:latin typeface="Times New Roman"/>
                <a:cs typeface="Times New Roman"/>
              </a:rPr>
              <a:t>(mimo Švýcarsko)</a:t>
            </a:r>
          </a:p>
        </p:txBody>
      </p:sp>
    </p:spTree>
    <p:extLst>
      <p:ext uri="{BB962C8B-B14F-4D97-AF65-F5344CB8AC3E}">
        <p14:creationId xmlns:p14="http://schemas.microsoft.com/office/powerpoint/2010/main" val="162268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rozšíření – 1973 – severní, západní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Dánsko, Irsko, Spojené království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Norsko – odmítli vstup v referendu (2x)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1973 – vážné hospodářské problémy – 1. celosvětový ropný šok</a:t>
            </a:r>
          </a:p>
          <a:p>
            <a:r>
              <a:rPr lang="cs-CZ" dirty="0" smtClean="0"/>
              <a:t>2. rozšíření – 1981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Řecko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ystoupilo Grónsko – 1982</a:t>
            </a:r>
          </a:p>
          <a:p>
            <a:r>
              <a:rPr lang="cs-CZ" dirty="0" smtClean="0"/>
              <a:t>3. rozšíření – 1986 – jižní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Španělsko, Portugalsko</a:t>
            </a:r>
          </a:p>
        </p:txBody>
      </p:sp>
    </p:spTree>
    <p:extLst>
      <p:ext uri="{BB962C8B-B14F-4D97-AF65-F5344CB8AC3E}">
        <p14:creationId xmlns:p14="http://schemas.microsoft.com/office/powerpoint/2010/main" val="1531779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4. rozšíření – 1995 –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Finsko, Švédsko, Rakousko</a:t>
            </a:r>
          </a:p>
          <a:p>
            <a:r>
              <a:rPr lang="cs-CZ" dirty="0" smtClean="0"/>
              <a:t>5. rozšíření – 2004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Česká republika, Slovensko, Polsko, Maďarsko, Estonsko, Litva, Lotyšsko, Slovinsko, Kypr, Malta</a:t>
            </a:r>
          </a:p>
          <a:p>
            <a:r>
              <a:rPr lang="cs-CZ" dirty="0" smtClean="0"/>
              <a:t>6. rozšíření – 2007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Rumunsko, Bulharsko</a:t>
            </a:r>
          </a:p>
          <a:p>
            <a:r>
              <a:rPr lang="cs-CZ" dirty="0" smtClean="0"/>
              <a:t>7. rozšíření – 2013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Chorvatsko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042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Smlouvy, legislativa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1985 – </a:t>
            </a:r>
            <a:r>
              <a:rPr lang="cs-CZ" b="1" dirty="0" smtClean="0"/>
              <a:t>Schengenská dohoda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ostupné rušení kontrol na společných hranicích = Schengenský prostor</a:t>
            </a:r>
          </a:p>
          <a:p>
            <a:r>
              <a:rPr lang="cs-CZ" dirty="0" smtClean="0"/>
              <a:t>1986 </a:t>
            </a:r>
            <a:r>
              <a:rPr lang="cs-CZ" b="1" dirty="0" smtClean="0"/>
              <a:t>– Jednotný evropský akt </a:t>
            </a:r>
            <a:r>
              <a:rPr lang="cs-CZ" sz="2000" dirty="0" smtClean="0"/>
              <a:t>(platnost od 1987)</a:t>
            </a:r>
          </a:p>
          <a:p>
            <a:pPr lvl="1">
              <a:buFont typeface="Wingdings" pitchFamily="2" charset="2"/>
              <a:buChar char="ü"/>
            </a:pPr>
            <a:r>
              <a:rPr lang="cs-CZ" sz="2900" dirty="0"/>
              <a:t>o</a:t>
            </a:r>
            <a:r>
              <a:rPr lang="cs-CZ" sz="2900" dirty="0" smtClean="0"/>
              <a:t>dstranění překážek bránících vytvoření jednotného trhu</a:t>
            </a:r>
          </a:p>
          <a:p>
            <a:r>
              <a:rPr lang="cs-CZ" dirty="0" smtClean="0"/>
              <a:t>1992 – </a:t>
            </a:r>
            <a:r>
              <a:rPr lang="cs-CZ" b="1" dirty="0" smtClean="0"/>
              <a:t>Maastrichtská smlouva </a:t>
            </a:r>
            <a:r>
              <a:rPr lang="cs-CZ" sz="2000" dirty="0" smtClean="0"/>
              <a:t>(platnost od 1993)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ytvořena </a:t>
            </a:r>
            <a:r>
              <a:rPr lang="cs-CZ" dirty="0" smtClean="0">
                <a:solidFill>
                  <a:srgbClr val="C00000"/>
                </a:solidFill>
              </a:rPr>
              <a:t>Evropská unie (EU)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ři pilíře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řejmenování EHS na </a:t>
            </a:r>
            <a:r>
              <a:rPr lang="cs-CZ" b="1" u="sng" dirty="0" smtClean="0"/>
              <a:t>Evropské společenství (ES)</a:t>
            </a:r>
          </a:p>
          <a:p>
            <a:r>
              <a:rPr lang="cs-CZ" dirty="0" smtClean="0"/>
              <a:t>1997 – </a:t>
            </a:r>
            <a:r>
              <a:rPr lang="cs-CZ" b="1" dirty="0" smtClean="0"/>
              <a:t>Amsterodamská smlouva </a:t>
            </a:r>
            <a:r>
              <a:rPr lang="cs-CZ" sz="2000" dirty="0" smtClean="0"/>
              <a:t>(platnost od 1999)</a:t>
            </a: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4729651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Smlouvy, legislativa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2001 – </a:t>
            </a:r>
            <a:r>
              <a:rPr lang="cs-CZ" b="1" dirty="0" smtClean="0"/>
              <a:t>Niceská smlouva (Smlouva z Nice</a:t>
            </a:r>
            <a:r>
              <a:rPr lang="cs-CZ" dirty="0" smtClean="0"/>
              <a:t>, </a:t>
            </a:r>
            <a:r>
              <a:rPr lang="cs-CZ" sz="2000" dirty="0" smtClean="0"/>
              <a:t>platnost od 2003)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evize Římských smluv a Maastrichtské smlouvy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a</a:t>
            </a:r>
            <a:r>
              <a:rPr lang="cs-CZ" dirty="0" smtClean="0"/>
              <a:t>genda zaniklého ESUO převedena na Evropské společenství</a:t>
            </a:r>
            <a:endParaRPr lang="cs-CZ" dirty="0"/>
          </a:p>
          <a:p>
            <a:r>
              <a:rPr lang="cs-CZ" dirty="0" smtClean="0"/>
              <a:t>2004 – </a:t>
            </a:r>
            <a:r>
              <a:rPr lang="cs-CZ" b="1" dirty="0" smtClean="0"/>
              <a:t>Smlouva o Ústavě pro Evropu</a:t>
            </a:r>
            <a:r>
              <a:rPr lang="cs-CZ" dirty="0" smtClean="0"/>
              <a:t> </a:t>
            </a:r>
            <a:r>
              <a:rPr lang="cs-CZ" sz="2200" dirty="0" smtClean="0"/>
              <a:t>(nevstoupila v platnost)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ěla nahradit Maastrichtskou smlouvu a Smlouvu o založení Evropského společenství</a:t>
            </a:r>
          </a:p>
          <a:p>
            <a:r>
              <a:rPr lang="cs-CZ" dirty="0" smtClean="0"/>
              <a:t>2007 – </a:t>
            </a:r>
            <a:r>
              <a:rPr lang="cs-CZ" b="1" dirty="0" smtClean="0"/>
              <a:t>Lisabonská smlouva</a:t>
            </a:r>
            <a:r>
              <a:rPr lang="cs-CZ" dirty="0" smtClean="0"/>
              <a:t> </a:t>
            </a:r>
            <a:r>
              <a:rPr lang="cs-CZ" sz="2200" dirty="0" smtClean="0"/>
              <a:t>(platnost od 2009)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eformování institucí EU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899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NOBBIP. </a:t>
            </a:r>
            <a:r>
              <a:rPr lang="cs-CZ" i="1" dirty="0" err="1"/>
              <a:t>Soubor:DBP</a:t>
            </a:r>
            <a:r>
              <a:rPr lang="cs-CZ" i="1" dirty="0"/>
              <a:t> 1977 926 Jean Monnet.jpg</a:t>
            </a:r>
            <a:r>
              <a:rPr lang="cs-CZ" dirty="0"/>
              <a:t> [online]. [cit. 14.5.2013]. Dostupný na WWW: http://cs.wikipedia.org/wiki/Soubor:DBP_1977_926_Jean_Monnet.jpg 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Soubor:Bundesarchiv</a:t>
            </a:r>
            <a:r>
              <a:rPr lang="cs-CZ" i="1" dirty="0"/>
              <a:t> </a:t>
            </a:r>
            <a:r>
              <a:rPr lang="cs-CZ" i="1" dirty="0" err="1"/>
              <a:t>Bild</a:t>
            </a:r>
            <a:r>
              <a:rPr lang="cs-CZ" i="1" dirty="0"/>
              <a:t> 183-19000-2453, Robert Schuman.jpg</a:t>
            </a:r>
            <a:r>
              <a:rPr lang="cs-CZ" dirty="0"/>
              <a:t> [online]. [cit. 14.5.2013]. Dostupný na WWW: http://cs.wikipedia.org/wiki/Soubor:Bundesarchiv_Bild_183-19000-2453,_Robert_Schuman.jpg </a:t>
            </a:r>
          </a:p>
          <a:p>
            <a:r>
              <a:rPr lang="en-US" dirty="0"/>
              <a:t>JLOGAN. </a:t>
            </a:r>
            <a:r>
              <a:rPr lang="en-US" i="1" dirty="0"/>
              <a:t>Soubor:ECSC52.png</a:t>
            </a:r>
            <a:r>
              <a:rPr lang="en-US" dirty="0"/>
              <a:t> [online]. [cit. 15.5.2013].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http://cs.wikipedia.org/wiki/Soubor:ECSC52.png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62795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723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Motiv systému Office</vt:lpstr>
      <vt:lpstr>2_projekt</vt:lpstr>
      <vt:lpstr>projekt</vt:lpstr>
      <vt:lpstr>Dějiny EU</vt:lpstr>
      <vt:lpstr>ANOTACE</vt:lpstr>
      <vt:lpstr>Dějiny EU</vt:lpstr>
      <vt:lpstr>Předpoklady evropské integrace</vt:lpstr>
      <vt:lpstr>Jean Monnet (1888 – 1979)</vt:lpstr>
      <vt:lpstr>Robert Schuman (1886 – 1963)</vt:lpstr>
      <vt:lpstr>Evropské společenství uhlí a oceli (ESUO, Montánní unie)</vt:lpstr>
      <vt:lpstr>Další integrace</vt:lpstr>
      <vt:lpstr>Římské smlouvy (1957)</vt:lpstr>
      <vt:lpstr>Společenství</vt:lpstr>
      <vt:lpstr>Evropské sdružení volného obchodu (ESVO, EFTA)</vt:lpstr>
      <vt:lpstr>Rozšiřování</vt:lpstr>
      <vt:lpstr>Rozšiřování</vt:lpstr>
      <vt:lpstr>Smlouvy, legislativa</vt:lpstr>
      <vt:lpstr>Smlouvy, legislativa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EU</dc:title>
  <dc:creator>ve</dc:creator>
  <cp:lastModifiedBy>ve</cp:lastModifiedBy>
  <cp:revision>16</cp:revision>
  <dcterms:created xsi:type="dcterms:W3CDTF">2013-05-14T07:26:42Z</dcterms:created>
  <dcterms:modified xsi:type="dcterms:W3CDTF">2013-05-31T10:37:21Z</dcterms:modified>
</cp:coreProperties>
</file>