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70" r:id="rId4"/>
    <p:sldId id="273" r:id="rId5"/>
    <p:sldId id="256" r:id="rId6"/>
    <p:sldId id="257" r:id="rId7"/>
    <p:sldId id="260" r:id="rId8"/>
    <p:sldId id="258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483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788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486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545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331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677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943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62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091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768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411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0241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3086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2198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4789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712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1072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5146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0052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7875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0180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0922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6436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449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9391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2709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9855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9092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10932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9299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5704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3184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5689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1397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762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751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6708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0343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2206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B50C6-C920-49B5-B39A-F89EE32EA694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50087-9CB9-4B21-8DF5-8E5917AEC8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86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768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8908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Dějiny evropské integrace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34231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VY_32_INOVACE_6.SV.09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83223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se základními </a:t>
            </a:r>
            <a:r>
              <a:rPr lang="cs-CZ" sz="1100" dirty="0" smtClean="0">
                <a:solidFill>
                  <a:prstClr val="black"/>
                </a:solidFill>
              </a:rPr>
              <a:t>pokusy a programy evropského sjednocení. Všímá si nejdůležitějších integračních pokusů, a to včetně českých zemí. V materiálu však není zachycen vznik EU. Materiál </a:t>
            </a:r>
            <a:r>
              <a:rPr lang="cs-CZ" sz="1100" dirty="0" smtClean="0">
                <a:solidFill>
                  <a:prstClr val="black"/>
                </a:solidFill>
              </a:rPr>
              <a:t>se využije v kterékoliv části hodiny. </a:t>
            </a:r>
            <a:r>
              <a:rPr lang="cs-CZ" sz="1100" dirty="0" smtClean="0">
                <a:solidFill>
                  <a:prstClr val="black"/>
                </a:solidFill>
              </a:rPr>
              <a:t>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24807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Dějiny evropské integrace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162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evropské myšlenky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Evropská integrace = </a:t>
            </a:r>
            <a:r>
              <a:rPr lang="cs-CZ" dirty="0" smtClean="0">
                <a:effectLst/>
              </a:rPr>
              <a:t> „</a:t>
            </a:r>
            <a:r>
              <a:rPr lang="cs-CZ" i="1" dirty="0" smtClean="0">
                <a:effectLst/>
              </a:rPr>
              <a:t>proces vytváření stále užšího svazku mezi národy Evropy</a:t>
            </a:r>
            <a:r>
              <a:rPr lang="cs-CZ" dirty="0" smtClean="0">
                <a:effectLst/>
              </a:rPr>
              <a:t>“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projekty byly motivované: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dea udržení evropského míru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ospodářská prosperita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lidný vývoj kontinentu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243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z Poděbrad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a</a:t>
            </a:r>
            <a:r>
              <a:rPr lang="cs-CZ" dirty="0" smtClean="0"/>
              <a:t>utoři: Antonio </a:t>
            </a:r>
            <a:r>
              <a:rPr lang="cs-CZ" dirty="0" err="1" smtClean="0"/>
              <a:t>Marini</a:t>
            </a:r>
            <a:r>
              <a:rPr lang="cs-CZ" dirty="0" smtClean="0"/>
              <a:t> z Grenoblu</a:t>
            </a:r>
          </a:p>
          <a:p>
            <a:r>
              <a:rPr lang="cs-CZ" dirty="0"/>
              <a:t>o</a:t>
            </a:r>
            <a:r>
              <a:rPr lang="cs-CZ" dirty="0" smtClean="0"/>
              <a:t>bdobí: druhá polovina 15. století</a:t>
            </a:r>
          </a:p>
          <a:p>
            <a:r>
              <a:rPr lang="cs-CZ" dirty="0"/>
              <a:t>c</a:t>
            </a:r>
            <a:r>
              <a:rPr lang="cs-CZ" dirty="0" smtClean="0"/>
              <a:t>íl: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rojekt </a:t>
            </a:r>
            <a:r>
              <a:rPr lang="cs-CZ" b="1" dirty="0" smtClean="0"/>
              <a:t>Všeobecné mírové organizace </a:t>
            </a:r>
            <a:r>
              <a:rPr lang="cs-CZ" dirty="0" smtClean="0"/>
              <a:t>(středověké „</a:t>
            </a:r>
            <a:r>
              <a:rPr lang="cs-CZ" i="1" dirty="0" smtClean="0"/>
              <a:t>společenství národů</a:t>
            </a:r>
            <a:r>
              <a:rPr lang="cs-CZ" dirty="0" smtClean="0"/>
              <a:t>“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mlouva mezi křesťanskými panovníky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zásada nevměšování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ř</a:t>
            </a:r>
            <a:r>
              <a:rPr lang="cs-CZ" dirty="0" smtClean="0"/>
              <a:t>ešit spory před mezinárodním tribunálem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jednotit Evropu v boji proti Turkům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-5195"/>
            <a:ext cx="2339752" cy="3159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1358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Projekt Jindřicha IV. Navarrského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utoři </a:t>
            </a:r>
            <a:r>
              <a:rPr lang="cs-CZ" dirty="0" err="1" smtClean="0"/>
              <a:t>Pierre</a:t>
            </a:r>
            <a:r>
              <a:rPr lang="cs-CZ" dirty="0" smtClean="0"/>
              <a:t> </a:t>
            </a:r>
            <a:r>
              <a:rPr lang="cs-CZ" dirty="0" err="1" smtClean="0"/>
              <a:t>Dubois</a:t>
            </a:r>
            <a:r>
              <a:rPr lang="cs-CZ" dirty="0" smtClean="0"/>
              <a:t> a vévoda de </a:t>
            </a:r>
            <a:r>
              <a:rPr lang="cs-CZ" dirty="0" err="1" smtClean="0"/>
              <a:t>Sully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bdobí: přelom 16. a 17. století</a:t>
            </a:r>
          </a:p>
          <a:p>
            <a:r>
              <a:rPr lang="cs-CZ" dirty="0"/>
              <a:t>c</a:t>
            </a:r>
            <a:r>
              <a:rPr lang="cs-CZ" dirty="0" smtClean="0"/>
              <a:t>íl: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ákaz válek mezi křesťany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stavení konfederace států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polečné řešení různých sporů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756" y="2852936"/>
            <a:ext cx="3110244" cy="3978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847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projekty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Hugo </a:t>
            </a:r>
            <a:r>
              <a:rPr lang="cs-CZ" dirty="0" err="1" smtClean="0"/>
              <a:t>Grotius</a:t>
            </a:r>
            <a:r>
              <a:rPr lang="cs-CZ" dirty="0" smtClean="0"/>
              <a:t> (1583 – 1645)</a:t>
            </a:r>
          </a:p>
          <a:p>
            <a:r>
              <a:rPr lang="cs-CZ" b="1" dirty="0" smtClean="0"/>
              <a:t>Jean Jacques Rousseau </a:t>
            </a:r>
            <a:r>
              <a:rPr lang="cs-CZ" dirty="0" smtClean="0"/>
              <a:t>(1712 – 1778) – evropská federace emancipovaných národů</a:t>
            </a:r>
          </a:p>
          <a:p>
            <a:r>
              <a:rPr lang="cs-CZ" b="1" dirty="0" smtClean="0"/>
              <a:t>Immanuel Kant </a:t>
            </a:r>
            <a:r>
              <a:rPr lang="cs-CZ" dirty="0" smtClean="0"/>
              <a:t>(1724 – 1804) – celoevropská konfederace, vznik </a:t>
            </a:r>
            <a:r>
              <a:rPr lang="cs-CZ" dirty="0" smtClean="0">
                <a:solidFill>
                  <a:srgbClr val="C00000"/>
                </a:solidFill>
              </a:rPr>
              <a:t>Spojených států evropských </a:t>
            </a:r>
            <a:r>
              <a:rPr lang="cs-CZ" dirty="0" smtClean="0"/>
              <a:t>na federativním základě</a:t>
            </a:r>
          </a:p>
          <a:p>
            <a:r>
              <a:rPr lang="cs-CZ" dirty="0" smtClean="0"/>
              <a:t>Johann </a:t>
            </a:r>
            <a:r>
              <a:rPr lang="cs-CZ" dirty="0" err="1" smtClean="0"/>
              <a:t>Gottlieb</a:t>
            </a:r>
            <a:r>
              <a:rPr lang="cs-CZ" dirty="0" smtClean="0"/>
              <a:t> </a:t>
            </a:r>
            <a:r>
              <a:rPr lang="cs-CZ" dirty="0" err="1" smtClean="0"/>
              <a:t>Fichte</a:t>
            </a:r>
            <a:r>
              <a:rPr lang="cs-CZ" dirty="0" smtClean="0"/>
              <a:t> (1762 – 1814)</a:t>
            </a:r>
          </a:p>
          <a:p>
            <a:r>
              <a:rPr lang="cs-CZ" dirty="0" smtClean="0"/>
              <a:t>Giuseppe </a:t>
            </a:r>
            <a:r>
              <a:rPr lang="cs-CZ" dirty="0" err="1" smtClean="0"/>
              <a:t>Mazzini</a:t>
            </a:r>
            <a:r>
              <a:rPr lang="cs-CZ" dirty="0" smtClean="0"/>
              <a:t> (1805 – 1872)</a:t>
            </a:r>
          </a:p>
          <a:p>
            <a:r>
              <a:rPr lang="cs-CZ" b="1" dirty="0" smtClean="0"/>
              <a:t>Victor Hugo </a:t>
            </a:r>
            <a:r>
              <a:rPr lang="cs-CZ" dirty="0" smtClean="0"/>
              <a:t>(1802 – 1885) – Spojené státy evropské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"/>
            <a:ext cx="2085077" cy="2518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691680" cy="2111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4731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projekty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 </a:t>
            </a:r>
            <a:r>
              <a:rPr lang="cs-CZ" dirty="0" err="1" smtClean="0"/>
              <a:t>Waechter</a:t>
            </a:r>
            <a:r>
              <a:rPr lang="cs-CZ" dirty="0" smtClean="0"/>
              <a:t> (1837 – 1924)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a jaře 1909 kongres v Londýně o vytvoření </a:t>
            </a:r>
            <a:r>
              <a:rPr lang="cs-CZ" b="1" dirty="0" smtClean="0"/>
              <a:t>Evropské federace</a:t>
            </a:r>
          </a:p>
          <a:p>
            <a:r>
              <a:rPr lang="cs-CZ" dirty="0"/>
              <a:t>m</a:t>
            </a:r>
            <a:r>
              <a:rPr lang="cs-CZ" dirty="0" smtClean="0"/>
              <a:t>yšlenky „velkoprostorového hospodářství“ (od 20. let 20. století)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Podunajská federace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Malá dohoda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731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Panevropská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dirty="0" smtClean="0">
                <a:solidFill>
                  <a:srgbClr val="C00000"/>
                </a:solidFill>
              </a:rPr>
              <a:t>Richard Mikuláš hrabě </a:t>
            </a:r>
            <a:r>
              <a:rPr lang="cs-CZ" dirty="0" err="1" smtClean="0">
                <a:solidFill>
                  <a:srgbClr val="C00000"/>
                </a:solidFill>
              </a:rPr>
              <a:t>Coudenhove-Kalergi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(1894 – 1972)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akouský šlechtic s československým pasem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aložil </a:t>
            </a:r>
            <a:r>
              <a:rPr lang="cs-CZ" dirty="0" smtClean="0">
                <a:solidFill>
                  <a:srgbClr val="C00000"/>
                </a:solidFill>
              </a:rPr>
              <a:t>Panevropské hnutí </a:t>
            </a:r>
            <a:r>
              <a:rPr lang="cs-CZ" dirty="0" smtClean="0"/>
              <a:t>– myšlenka sjednocené Evropy, v roce 1926 ve Vídni první panevropský kongres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ok: 1923; projekt Panevropského paktu z roku 1930</a:t>
            </a:r>
          </a:p>
          <a:p>
            <a:r>
              <a:rPr lang="cs-CZ" dirty="0"/>
              <a:t>c</a:t>
            </a:r>
            <a:r>
              <a:rPr lang="cs-CZ" dirty="0" smtClean="0"/>
              <a:t>íle: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rojekt evropské konfederace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aručit v Evropě mír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výšit konkurenceschopnost na světových trzích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ostupně do popředí otázky ekonomické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rincipy svobody, míru, blahobytu a kultury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toupenci např. Albert Einstein, Thomas Mann, </a:t>
            </a:r>
            <a:r>
              <a:rPr lang="cs-CZ" dirty="0" err="1" smtClean="0"/>
              <a:t>Aristide</a:t>
            </a:r>
            <a:r>
              <a:rPr lang="cs-CZ" dirty="0" smtClean="0"/>
              <a:t> </a:t>
            </a:r>
            <a:r>
              <a:rPr lang="cs-CZ" dirty="0" err="1" smtClean="0"/>
              <a:t>Briand</a:t>
            </a:r>
            <a:r>
              <a:rPr lang="cs-CZ" dirty="0" smtClean="0"/>
              <a:t>, Otto von </a:t>
            </a:r>
            <a:r>
              <a:rPr lang="cs-CZ" dirty="0" err="1" smtClean="0"/>
              <a:t>Habsburg</a:t>
            </a:r>
            <a:r>
              <a:rPr lang="cs-CZ" dirty="0" smtClean="0"/>
              <a:t>, Konrad </a:t>
            </a:r>
            <a:r>
              <a:rPr lang="cs-CZ" dirty="0" err="1" smtClean="0"/>
              <a:t>Adenauer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78" y="1"/>
            <a:ext cx="1486186" cy="2348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-1635"/>
            <a:ext cx="2987823" cy="199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0402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Panevropská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nejstarší evropské hnutí za sjednocení evropského kontinentu</a:t>
            </a:r>
          </a:p>
          <a:p>
            <a:r>
              <a:rPr lang="cs-CZ" dirty="0" smtClean="0">
                <a:effectLst/>
              </a:rPr>
              <a:t>myšlenka politického a hospodářského sjednocení evropských národů na demokratických a přátelských základech, s plným vědomím křesťanských kořenů našeho kontinentu</a:t>
            </a:r>
          </a:p>
          <a:p>
            <a:r>
              <a:rPr lang="cs-CZ" dirty="0" smtClean="0">
                <a:effectLst/>
              </a:rPr>
              <a:t>sjednocování Evropy na základě práv národnostních skupin a menšin stejně jako za </a:t>
            </a:r>
            <a:r>
              <a:rPr lang="cs-CZ" i="1" dirty="0" smtClean="0">
                <a:effectLst/>
              </a:rPr>
              <a:t>právo na vlast</a:t>
            </a:r>
            <a:r>
              <a:rPr lang="cs-CZ" dirty="0" smtClean="0">
                <a:effectLst/>
              </a:rPr>
              <a:t> </a:t>
            </a:r>
          </a:p>
          <a:p>
            <a:r>
              <a:rPr lang="cs-CZ" dirty="0" smtClean="0">
                <a:effectLst/>
              </a:rPr>
              <a:t>bojuje proti „</a:t>
            </a:r>
            <a:r>
              <a:rPr lang="cs-CZ" i="1" dirty="0" smtClean="0">
                <a:effectLst/>
              </a:rPr>
              <a:t>veškerým tendencím, které podkopávají duchovní a morální sílu Evropy“</a:t>
            </a:r>
            <a:r>
              <a:rPr lang="cs-CZ" dirty="0" smtClean="0">
                <a:effectLst/>
              </a:rPr>
              <a:t>, jako je ateismus, nihilismus, komunismus</a:t>
            </a:r>
          </a:p>
          <a:p>
            <a:r>
              <a:rPr lang="cs-CZ" dirty="0" smtClean="0">
                <a:effectLst/>
              </a:rPr>
              <a:t>definici rodiny coby „</a:t>
            </a:r>
            <a:r>
              <a:rPr lang="cs-CZ" i="1" dirty="0" smtClean="0">
                <a:effectLst/>
              </a:rPr>
              <a:t>přirozeného společenství“</a:t>
            </a:r>
            <a:r>
              <a:rPr lang="cs-CZ" dirty="0" smtClean="0">
                <a:effectLst/>
              </a:rPr>
              <a:t>, odmítání interrupce, eutanázie, genetické manipulace</a:t>
            </a:r>
          </a:p>
          <a:p>
            <a:r>
              <a:rPr lang="cs-CZ" dirty="0"/>
              <a:t>p</a:t>
            </a:r>
            <a:r>
              <a:rPr lang="cs-CZ" dirty="0" smtClean="0"/>
              <a:t>ravicově konzervativní hnutí odmítající nacionalismus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8434" y="-34815"/>
            <a:ext cx="1918911" cy="2959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282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projekty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Briandův</a:t>
            </a:r>
            <a:r>
              <a:rPr lang="cs-CZ" b="1" dirty="0" smtClean="0"/>
              <a:t> plán </a:t>
            </a:r>
            <a:r>
              <a:rPr lang="cs-CZ" dirty="0" smtClean="0"/>
              <a:t>– nejnadějnější pokus o sjednocení Evropy, plán na ustavení Spojených států evropských z roku 1929; hlavní aktéři jednotné Evropy – Francie, Německo, Velká Británie</a:t>
            </a:r>
          </a:p>
          <a:p>
            <a:r>
              <a:rPr lang="cs-CZ" b="1" dirty="0"/>
              <a:t>p</a:t>
            </a:r>
            <a:r>
              <a:rPr lang="cs-CZ" b="1" dirty="0" smtClean="0"/>
              <a:t>rojekt „</a:t>
            </a:r>
            <a:r>
              <a:rPr lang="cs-CZ" b="1" dirty="0" err="1" smtClean="0"/>
              <a:t>Belux</a:t>
            </a:r>
            <a:r>
              <a:rPr lang="cs-CZ" b="1" dirty="0" smtClean="0"/>
              <a:t>“ </a:t>
            </a:r>
            <a:r>
              <a:rPr lang="cs-CZ" dirty="0" smtClean="0"/>
              <a:t>– hospodářská unie Belgie a Lucemburska z roku 1922; 1948 vytvořena celní unie (+ Nizozemí), později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přeměněna na hospodářskou unii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54149"/>
            <a:ext cx="2555776" cy="170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0864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projekty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Spojené státy evropské</a:t>
            </a:r>
          </a:p>
          <a:p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 err="1" smtClean="0"/>
              <a:t>Léon</a:t>
            </a:r>
            <a:r>
              <a:rPr lang="cs-CZ" dirty="0" smtClean="0"/>
              <a:t> Blum</a:t>
            </a:r>
          </a:p>
          <a:p>
            <a:r>
              <a:rPr lang="cs-CZ" dirty="0"/>
              <a:t>o</a:t>
            </a:r>
            <a:r>
              <a:rPr lang="cs-CZ" dirty="0" smtClean="0"/>
              <a:t>bdobí: během druhé světové války</a:t>
            </a:r>
          </a:p>
          <a:p>
            <a:r>
              <a:rPr lang="cs-CZ" dirty="0"/>
              <a:t>c</a:t>
            </a:r>
            <a:r>
              <a:rPr lang="cs-CZ" dirty="0" smtClean="0"/>
              <a:t>íl: federace evropských států</a:t>
            </a:r>
          </a:p>
          <a:p>
            <a:r>
              <a:rPr lang="cs-CZ" dirty="0"/>
              <a:t>m</a:t>
            </a:r>
            <a:r>
              <a:rPr lang="cs-CZ" dirty="0" smtClean="0"/>
              <a:t>otto: „</a:t>
            </a:r>
            <a:r>
              <a:rPr lang="cs-CZ" i="1" dirty="0" smtClean="0"/>
              <a:t>Neválčíme proti Němcům, nýbrž proti nacismu (fašismu) za budoucí svobodnou Evropu, žijící v míru a harmonii.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3833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Marshallův plán</a:t>
            </a:r>
            <a:br>
              <a:rPr lang="cs-CZ" dirty="0" smtClean="0"/>
            </a:br>
            <a:r>
              <a:rPr lang="cs-CZ" sz="2700" dirty="0" smtClean="0"/>
              <a:t>(Plán evropské obnovy)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a</a:t>
            </a:r>
            <a:r>
              <a:rPr lang="cs-CZ" dirty="0" smtClean="0"/>
              <a:t>utor: Georg C. </a:t>
            </a:r>
            <a:r>
              <a:rPr lang="cs-CZ" dirty="0" err="1" smtClean="0"/>
              <a:t>Marshall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bdobí: 1948 – 1952</a:t>
            </a:r>
          </a:p>
          <a:p>
            <a:r>
              <a:rPr lang="cs-CZ" dirty="0"/>
              <a:t>o</a:t>
            </a:r>
            <a:r>
              <a:rPr lang="cs-CZ" dirty="0" smtClean="0"/>
              <a:t>rganizace: Organizace pro</a:t>
            </a:r>
          </a:p>
          <a:p>
            <a:pPr marL="0" indent="0">
              <a:buNone/>
            </a:pPr>
            <a:r>
              <a:rPr lang="cs-CZ" dirty="0" smtClean="0"/>
              <a:t>   Evropskou hospodářskou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spolupráci (OEEC)</a:t>
            </a:r>
          </a:p>
          <a:p>
            <a:r>
              <a:rPr lang="cs-CZ" dirty="0"/>
              <a:t>s</a:t>
            </a:r>
            <a:r>
              <a:rPr lang="cs-CZ" dirty="0" smtClean="0"/>
              <a:t>truktura: v čele generální tajemník, rada ministrů</a:t>
            </a:r>
          </a:p>
          <a:p>
            <a:r>
              <a:rPr lang="cs-CZ" dirty="0"/>
              <a:t>s</a:t>
            </a:r>
            <a:r>
              <a:rPr lang="cs-CZ" dirty="0" smtClean="0"/>
              <a:t>ídlo: Paříž</a:t>
            </a:r>
          </a:p>
          <a:p>
            <a:pPr lvl="1">
              <a:buFont typeface="Wingdings" pitchFamily="2" charset="2"/>
              <a:buChar char="ü"/>
            </a:pPr>
            <a:r>
              <a:rPr lang="cs-CZ" sz="2200" dirty="0"/>
              <a:t>č</a:t>
            </a:r>
            <a:r>
              <a:rPr lang="cs-CZ" sz="2200" dirty="0" smtClean="0"/>
              <a:t>lenové: Belgie, Dánsko, Francie, Irsko, Island, Itálie, Lucembursko, Nizozemsko, Norsko, Portugalsko, Rakousko, Řecko, Švédsko, Švýcarsko, Turecko, Velká Británie</a:t>
            </a:r>
          </a:p>
          <a:p>
            <a:r>
              <a:rPr lang="cs-CZ" dirty="0"/>
              <a:t>n</a:t>
            </a:r>
            <a:r>
              <a:rPr lang="cs-CZ" dirty="0" smtClean="0"/>
              <a:t>ástupnická organizace: Organizace pro evropskou hospodářskou spolupráci a rozvoj (OECD) – 1960/1961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577" y="0"/>
            <a:ext cx="3677424" cy="3645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0730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Rada Evropy (RE)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znik: 1949</a:t>
            </a:r>
          </a:p>
          <a:p>
            <a:r>
              <a:rPr lang="cs-CZ" dirty="0"/>
              <a:t>c</a:t>
            </a:r>
            <a:r>
              <a:rPr lang="cs-CZ" dirty="0" smtClean="0"/>
              <a:t>íle: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silovat o hospodářskou, sociální, kulturní, vědeckou a právní spolupráci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roblematika lidských práv a menšin</a:t>
            </a:r>
          </a:p>
          <a:p>
            <a:r>
              <a:rPr lang="cs-CZ" dirty="0"/>
              <a:t>o</a:t>
            </a:r>
            <a:r>
              <a:rPr lang="cs-CZ" dirty="0" smtClean="0"/>
              <a:t>rgány: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Výbor ministrů zahraničních věcí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/>
              <a:t>Parlamentní shromáždění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FF0000"/>
                </a:solidFill>
              </a:rPr>
              <a:t>Evropský soud pro lidská práva</a:t>
            </a:r>
          </a:p>
          <a:p>
            <a:r>
              <a:rPr lang="cs-CZ" dirty="0"/>
              <a:t>s</a:t>
            </a:r>
            <a:r>
              <a:rPr lang="cs-CZ" dirty="0" smtClean="0"/>
              <a:t>ídlo: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solidFill>
                  <a:srgbClr val="FF0000"/>
                </a:solidFill>
              </a:rPr>
              <a:t>Štrasburk</a:t>
            </a:r>
          </a:p>
          <a:p>
            <a:r>
              <a:rPr lang="cs-CZ" dirty="0" smtClean="0"/>
              <a:t>statut: mezivládní organizace</a:t>
            </a:r>
          </a:p>
          <a:p>
            <a:r>
              <a:rPr lang="cs-CZ" dirty="0"/>
              <a:t>p</a:t>
            </a:r>
            <a:r>
              <a:rPr lang="cs-CZ" dirty="0" smtClean="0"/>
              <a:t>očet zemí: 47 (evropské všechny – mimo Bělorusko, Vatikán)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5814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Členské země 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69463"/>
            <a:ext cx="8229600" cy="499715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66875"/>
            <a:ext cx="7620000" cy="352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4552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Soubor:Georg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of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Podebrady.jpg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6.5.2013]. Dostupný na WWW: http://cs.wikipedia.org/wiki/Soubor:Georg_of_Podebrady.jpg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Soubor:HenriIV.jpg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6.5.2013]. Dostupný na WWW: http://cs.wikipedia.org/wiki/Soubor:HenriIV.jpg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Soubor:Immanuel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Kant (portrait).jpg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6.5.2013]. Dostupný na WWW: http://cs.wikipedia.org/wiki/Soubor:Immanuel_Kant_(portrait).jpg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VILÍMEK, Jan.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Soubor:Jan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Vilímek - Victor Hugo HL.jpg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6.5.2013]. Dostupný na WWW: http://cs.wikipedia.org/wiki/Soubor:Jan_Vil%C3%ADmek_-_Victor_Hugo_HL.jpg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Soubor:Coudenhove-Kalergi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1926.jpg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6.5.2013]. Dostupný na WWW: http://cs.wikipedia.org/wiki/Soubor:Coudenhove-Kalergi_1926.jpg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SSOLBERGJ.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Soubor:International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Paneuropean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Union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flag.svg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6.5.2013]. Dostupný na WWW: http://cs.wikipedia.org/wiki/Soubor:International_Paneuropean_Union_flag.svg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ENGELBERT, </a:t>
            </a:r>
            <a:r>
              <a:rPr lang="cs-CZ" sz="1500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Reineke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Soubor:Bundesarchiv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B 145 Bild-F087872-0011, Bonn,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Verleihung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Coudenhove-Kalergi-Preis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an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Kohl.jpg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6.5.2013]. Dostupný na WWW: http://cs.wikipedia.org/wiki/Soubor:Bundesarchiv_B_145_Bild-F087872-0011,_Bonn,_Verleihung_Coudenhove-Kalergi-Preis_an_Kohl.jpg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PAULA, </a:t>
            </a:r>
            <a:r>
              <a:rPr lang="cs-CZ" sz="1500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Guilherme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Soubor:Flag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of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Benelux.svg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6.5.2013]. Dostupný na WWW: http://cs.wikipedia.org/wiki/Soubor:Flag_of_Benelux.svg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BLANK_MAP_OF_EUROPE_EU27_ISO3166-1_CODE.SVG: AMIBRETON (TALK) 11:46, 14 MARCH 2009 (UTC).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Soubor:Marshall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Plan.svg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9.5.2013]. Dostupný na WWW: http://cs.wikipedia.org/wiki/Soubor:Marshall_Plan.svg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BEZ AUTORA.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Soubor:Council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of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</a:t>
            </a:r>
            <a:r>
              <a:rPr lang="cs-CZ" sz="1500" i="1" dirty="0" err="1">
                <a:solidFill>
                  <a:prstClr val="black"/>
                </a:solidFill>
                <a:latin typeface="Calibri"/>
                <a:ea typeface="+mn-ea"/>
                <a:cs typeface="+mn-cs"/>
              </a:rPr>
              <a:t>Europe</a:t>
            </a:r>
            <a:r>
              <a:rPr lang="cs-CZ" sz="1500" i="1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map.png</a:t>
            </a:r>
            <a:r>
              <a:rPr lang="cs-CZ" sz="1500" dirty="0">
                <a:solidFill>
                  <a:prstClr val="black"/>
                </a:solidFill>
                <a:latin typeface="Calibri"/>
                <a:ea typeface="+mn-ea"/>
                <a:cs typeface="+mn-cs"/>
              </a:rPr>
              <a:t> [online]. [cit. 9.5.2013]. Dostupný na WWW: http://cs.wikipedia.org/wiki/Soubor:Council_of_Europe_map.png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44865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959</Words>
  <Application>Microsoft Office PowerPoint</Application>
  <PresentationFormat>Předvádění na obrazovce (4:3)</PresentationFormat>
  <Paragraphs>132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Motiv systému Office</vt:lpstr>
      <vt:lpstr>projekt</vt:lpstr>
      <vt:lpstr>1_projekt</vt:lpstr>
      <vt:lpstr>Dějiny evropské integrace</vt:lpstr>
      <vt:lpstr>ANOTACE</vt:lpstr>
      <vt:lpstr>Dějiny evropské integrace</vt:lpstr>
      <vt:lpstr>Počátky evropské myšlenky</vt:lpstr>
      <vt:lpstr>Jiří z Poděbrad</vt:lpstr>
      <vt:lpstr>Projekt Jindřicha IV. Navarrského</vt:lpstr>
      <vt:lpstr>Další projekty</vt:lpstr>
      <vt:lpstr>Další projekty</vt:lpstr>
      <vt:lpstr>           Panevropská unie</vt:lpstr>
      <vt:lpstr>Panevropská unie</vt:lpstr>
      <vt:lpstr>Další projekty</vt:lpstr>
      <vt:lpstr>Další projekty</vt:lpstr>
      <vt:lpstr>Marshallův plán (Plán evropské obnovy)</vt:lpstr>
      <vt:lpstr>Rada Evropy (RE)</vt:lpstr>
      <vt:lpstr>Členské země RE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evropské integrace</dc:title>
  <dc:creator>ve</dc:creator>
  <cp:lastModifiedBy>ve</cp:lastModifiedBy>
  <cp:revision>16</cp:revision>
  <dcterms:created xsi:type="dcterms:W3CDTF">2013-05-06T09:00:49Z</dcterms:created>
  <dcterms:modified xsi:type="dcterms:W3CDTF">2013-05-31T10:25:01Z</dcterms:modified>
</cp:coreProperties>
</file>