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wav" ContentType="audio/wav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6" r:id="rId1"/>
  </p:sldMasterIdLst>
  <p:notesMasterIdLst>
    <p:notesMasterId r:id="rId10"/>
  </p:notesMasterIdLst>
  <p:sldIdLst>
    <p:sldId id="265" r:id="rId2"/>
    <p:sldId id="262" r:id="rId3"/>
    <p:sldId id="264" r:id="rId4"/>
    <p:sldId id="258" r:id="rId5"/>
    <p:sldId id="259" r:id="rId6"/>
    <p:sldId id="260" r:id="rId7"/>
    <p:sldId id="261" r:id="rId8"/>
    <p:sldId id="263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F0066"/>
    <a:srgbClr val="00FF00"/>
    <a:srgbClr val="0099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76" d="100"/>
          <a:sy n="76" d="100"/>
        </p:scale>
        <p:origin x="-1194" y="1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5CFED02-4EF3-4F97-996F-74296743371D}" type="datetimeFigureOut">
              <a:rPr lang="cs-CZ" smtClean="0"/>
              <a:t>6.4.2012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FF5A334-A7AA-4429-ADBD-4E4A6B17E94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4466041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Metodický komentář</a:t>
            </a:r>
          </a:p>
          <a:p>
            <a:r>
              <a:rPr lang="cs-CZ" dirty="0" smtClean="0"/>
              <a:t>Prezentace slouží k procvičování</a:t>
            </a:r>
            <a:r>
              <a:rPr lang="cs-CZ" baseline="0" dirty="0" smtClean="0"/>
              <a:t> čtení slabik a rozvíjí slovní zásobu. Žáci mohou procvičovat čtení společně prostřednictvím interaktivní tabule nebo individuálně na počítačích. </a:t>
            </a:r>
          </a:p>
          <a:p>
            <a:r>
              <a:rPr lang="cs-CZ" baseline="0" dirty="0" smtClean="0"/>
              <a:t>Žáci nejprve přečtou slabiky, které se postupně objevují. Potom ke slabikám přiřazují obrázky. K ověření správnosti slouží animace – správný obrázek po kliknutí připluje ke slabice.</a:t>
            </a:r>
          </a:p>
          <a:p>
            <a:r>
              <a:rPr lang="cs-CZ" baseline="0" dirty="0" smtClean="0"/>
              <a:t>Po nácviku následuje pracovní list, který žáci vyplňují samostatně písemně. </a:t>
            </a:r>
            <a:r>
              <a:rPr lang="cs-CZ" baseline="0" smtClean="0"/>
              <a:t>Slouží jako zpětná vazba pochopení učiva.</a:t>
            </a:r>
          </a:p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FF5A334-A7AA-4429-ADBD-4E4A6B17E94B}" type="slidenum">
              <a:rPr lang="cs-CZ" smtClean="0"/>
              <a:t>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3361142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E27406-E07C-42CC-8F71-DB4DE9E4416E}" type="datetimeFigureOut">
              <a:rPr lang="cs-CZ" smtClean="0"/>
              <a:t>6.4.2012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D8E3CE-F210-4867-B697-18CB80AAE1A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067217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E27406-E07C-42CC-8F71-DB4DE9E4416E}" type="datetimeFigureOut">
              <a:rPr lang="cs-CZ" smtClean="0"/>
              <a:t>6.4.2012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D8E3CE-F210-4867-B697-18CB80AAE1A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7837615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E27406-E07C-42CC-8F71-DB4DE9E4416E}" type="datetimeFigureOut">
              <a:rPr lang="cs-CZ" smtClean="0"/>
              <a:t>6.4.2012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D8E3CE-F210-4867-B697-18CB80AAE1A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1707651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E27406-E07C-42CC-8F71-DB4DE9E4416E}" type="datetimeFigureOut">
              <a:rPr lang="cs-CZ" smtClean="0"/>
              <a:t>6.4.2012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D8E3CE-F210-4867-B697-18CB80AAE1A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3237651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E27406-E07C-42CC-8F71-DB4DE9E4416E}" type="datetimeFigureOut">
              <a:rPr lang="cs-CZ" smtClean="0"/>
              <a:t>6.4.2012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D8E3CE-F210-4867-B697-18CB80AAE1A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5874506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E27406-E07C-42CC-8F71-DB4DE9E4416E}" type="datetimeFigureOut">
              <a:rPr lang="cs-CZ" smtClean="0"/>
              <a:t>6.4.2012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D8E3CE-F210-4867-B697-18CB80AAE1A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6264825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E27406-E07C-42CC-8F71-DB4DE9E4416E}" type="datetimeFigureOut">
              <a:rPr lang="cs-CZ" smtClean="0"/>
              <a:t>6.4.2012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D8E3CE-F210-4867-B697-18CB80AAE1A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016715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E27406-E07C-42CC-8F71-DB4DE9E4416E}" type="datetimeFigureOut">
              <a:rPr lang="cs-CZ" smtClean="0"/>
              <a:t>6.4.2012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D8E3CE-F210-4867-B697-18CB80AAE1A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9676366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E27406-E07C-42CC-8F71-DB4DE9E4416E}" type="datetimeFigureOut">
              <a:rPr lang="cs-CZ" smtClean="0"/>
              <a:t>6.4.2012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D8E3CE-F210-4867-B697-18CB80AAE1A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5524658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E27406-E07C-42CC-8F71-DB4DE9E4416E}" type="datetimeFigureOut">
              <a:rPr lang="cs-CZ" smtClean="0"/>
              <a:t>6.4.2012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D8E3CE-F210-4867-B697-18CB80AAE1A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2397008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E27406-E07C-42CC-8F71-DB4DE9E4416E}" type="datetimeFigureOut">
              <a:rPr lang="cs-CZ" smtClean="0"/>
              <a:t>6.4.2012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D8E3CE-F210-4867-B697-18CB80AAE1A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0829417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7E27406-E07C-42CC-8F71-DB4DE9E4416E}" type="datetimeFigureOut">
              <a:rPr lang="cs-CZ" smtClean="0"/>
              <a:t>6.4.2012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DD8E3CE-F210-4867-B697-18CB80AAE1A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0553740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.png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jpeg"/><Relationship Id="rId3" Type="http://schemas.openxmlformats.org/officeDocument/2006/relationships/image" Target="../media/image2.jpeg"/><Relationship Id="rId7" Type="http://schemas.openxmlformats.org/officeDocument/2006/relationships/image" Target="../media/image6.wmf"/><Relationship Id="rId2" Type="http://schemas.openxmlformats.org/officeDocument/2006/relationships/audio" Target="../media/audio2.wav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5.wmf"/><Relationship Id="rId5" Type="http://schemas.openxmlformats.org/officeDocument/2006/relationships/image" Target="../media/image4.png"/><Relationship Id="rId4" Type="http://schemas.openxmlformats.org/officeDocument/2006/relationships/image" Target="../media/image3.jpeg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3.wmf"/><Relationship Id="rId3" Type="http://schemas.openxmlformats.org/officeDocument/2006/relationships/image" Target="../media/image8.jpeg"/><Relationship Id="rId7" Type="http://schemas.openxmlformats.org/officeDocument/2006/relationships/image" Target="../media/image12.wmf"/><Relationship Id="rId2" Type="http://schemas.openxmlformats.org/officeDocument/2006/relationships/audio" Target="../media/audio2.wav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1.wmf"/><Relationship Id="rId5" Type="http://schemas.openxmlformats.org/officeDocument/2006/relationships/image" Target="../media/image10.wmf"/><Relationship Id="rId4" Type="http://schemas.openxmlformats.org/officeDocument/2006/relationships/image" Target="../media/image9.wmf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19.wmf"/><Relationship Id="rId3" Type="http://schemas.openxmlformats.org/officeDocument/2006/relationships/image" Target="../media/image14.jpeg"/><Relationship Id="rId7" Type="http://schemas.openxmlformats.org/officeDocument/2006/relationships/image" Target="../media/image18.wmf"/><Relationship Id="rId2" Type="http://schemas.openxmlformats.org/officeDocument/2006/relationships/audio" Target="../media/audio2.wav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7.wmf"/><Relationship Id="rId5" Type="http://schemas.openxmlformats.org/officeDocument/2006/relationships/image" Target="../media/image16.wmf"/><Relationship Id="rId4" Type="http://schemas.openxmlformats.org/officeDocument/2006/relationships/image" Target="../media/image15.jpeg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25.wmf"/><Relationship Id="rId3" Type="http://schemas.openxmlformats.org/officeDocument/2006/relationships/image" Target="../media/image20.jpeg"/><Relationship Id="rId7" Type="http://schemas.openxmlformats.org/officeDocument/2006/relationships/image" Target="../media/image24.gif"/><Relationship Id="rId2" Type="http://schemas.openxmlformats.org/officeDocument/2006/relationships/audio" Target="../media/audio2.wav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3.wmf"/><Relationship Id="rId5" Type="http://schemas.openxmlformats.org/officeDocument/2006/relationships/image" Target="../media/image22.jpeg"/><Relationship Id="rId4" Type="http://schemas.openxmlformats.org/officeDocument/2006/relationships/image" Target="../media/image21.wmf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31.wmf"/><Relationship Id="rId3" Type="http://schemas.openxmlformats.org/officeDocument/2006/relationships/image" Target="../media/image26.wmf"/><Relationship Id="rId7" Type="http://schemas.openxmlformats.org/officeDocument/2006/relationships/image" Target="../media/image30.jpeg"/><Relationship Id="rId2" Type="http://schemas.openxmlformats.org/officeDocument/2006/relationships/audio" Target="../media/audio2.wav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9.jpeg"/><Relationship Id="rId5" Type="http://schemas.openxmlformats.org/officeDocument/2006/relationships/image" Target="../media/image28.jpeg"/><Relationship Id="rId4" Type="http://schemas.openxmlformats.org/officeDocument/2006/relationships/image" Target="../media/image27.wmf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530051120"/>
              </p:ext>
            </p:extLst>
          </p:nvPr>
        </p:nvGraphicFramePr>
        <p:xfrm>
          <a:off x="1043608" y="980728"/>
          <a:ext cx="7021830" cy="3291840"/>
        </p:xfrm>
        <a:graphic>
          <a:graphicData uri="http://schemas.openxmlformats.org/drawingml/2006/table">
            <a:tbl>
              <a:tblPr firstRow="1" firstCol="1" bandRow="1">
                <a:tableStyleId>{93296810-A885-4BE3-A3E7-6D5BEEA58F35}</a:tableStyleId>
              </a:tblPr>
              <a:tblGrid>
                <a:gridCol w="2520950"/>
                <a:gridCol w="4500880"/>
              </a:tblGrid>
              <a:tr h="0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2400" kern="1200" dirty="0">
                          <a:effectLst/>
                        </a:rPr>
                        <a:t>Název školy</a:t>
                      </a: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2400" kern="1200">
                          <a:effectLst/>
                        </a:rPr>
                        <a:t>Základní škola a mateřská škola, Jetřichov,                                           okres Náchod</a:t>
                      </a:r>
                      <a:endParaRPr lang="cs-CZ" sz="10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0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2400" kern="1200">
                          <a:effectLst/>
                        </a:rPr>
                        <a:t>Autor</a:t>
                      </a:r>
                      <a:endParaRPr lang="cs-CZ" sz="12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2400" kern="1200">
                          <a:effectLst/>
                        </a:rPr>
                        <a:t>Mgr. Marie Hanzlíková</a:t>
                      </a:r>
                      <a:endParaRPr lang="cs-CZ" sz="12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0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2400" kern="1200" dirty="0">
                          <a:effectLst/>
                        </a:rPr>
                        <a:t>Datum</a:t>
                      </a: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2400" dirty="0">
                          <a:effectLst/>
                        </a:rPr>
                        <a:t> </a:t>
                      </a:r>
                      <a:r>
                        <a:rPr lang="cs-CZ" sz="2400" dirty="0" smtClean="0">
                          <a:effectLst/>
                        </a:rPr>
                        <a:t>20.11.2011</a:t>
                      </a:r>
                      <a:endParaRPr lang="cs-CZ" sz="24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0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2400" kern="1200">
                          <a:effectLst/>
                        </a:rPr>
                        <a:t>Název</a:t>
                      </a:r>
                      <a:endParaRPr lang="cs-CZ" sz="12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2400" kern="1200" smtClean="0">
                          <a:effectLst/>
                        </a:rPr>
                        <a:t>VY_32_INOVACE_10_Český </a:t>
                      </a:r>
                      <a:r>
                        <a:rPr lang="cs-CZ" sz="2400" kern="1200">
                          <a:effectLst/>
                        </a:rPr>
                        <a:t>jazyk</a:t>
                      </a:r>
                      <a:endParaRPr lang="cs-CZ" sz="12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0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2400" kern="1200">
                          <a:effectLst/>
                        </a:rPr>
                        <a:t>Téma</a:t>
                      </a:r>
                      <a:endParaRPr lang="cs-CZ" sz="12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2400" kern="1200">
                          <a:effectLst/>
                        </a:rPr>
                        <a:t>Slabiky a slova</a:t>
                      </a:r>
                      <a:endParaRPr lang="cs-CZ" sz="12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0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2400" kern="1200">
                          <a:effectLst/>
                        </a:rPr>
                        <a:t>Ročník</a:t>
                      </a:r>
                      <a:endParaRPr lang="cs-CZ" sz="12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2400">
                          <a:effectLst/>
                        </a:rPr>
                        <a:t>1.</a:t>
                      </a:r>
                      <a:endParaRPr lang="cs-CZ" sz="12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0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2400" kern="1200">
                          <a:effectLst/>
                        </a:rPr>
                        <a:t>Číslo projektu</a:t>
                      </a:r>
                      <a:endParaRPr lang="cs-CZ" sz="12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2400" kern="1200" dirty="0">
                          <a:effectLst/>
                        </a:rPr>
                        <a:t>CZ.1.07/1.4.00/21.0835</a:t>
                      </a: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</a:tbl>
          </a:graphicData>
        </a:graphic>
      </p:graphicFrame>
      <p:pic>
        <p:nvPicPr>
          <p:cNvPr id="1025" name="Picture 1" descr="C:\Users\Marie\Pictures\Obrázky\LOGO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14500" y="5013176"/>
            <a:ext cx="5715000" cy="12477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44996038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51520" y="548680"/>
            <a:ext cx="8568952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8000" b="1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SLABIKY A SLOVA</a:t>
            </a:r>
            <a:endParaRPr lang="cs-CZ" sz="8000" b="1" dirty="0">
              <a:solidFill>
                <a:srgbClr val="0070C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539552" y="3516251"/>
            <a:ext cx="820891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ZO  ZA  ZY   ZŮ   ZÉ   ZÝ  ZÁ  ZU</a:t>
            </a:r>
            <a:endParaRPr lang="cs-CZ" sz="4000" b="1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78853" y="5373216"/>
            <a:ext cx="5714286" cy="124761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8920759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wd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4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0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1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2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3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4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5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6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7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2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drumroll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611560" y="980729"/>
            <a:ext cx="7920880" cy="501675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cs-CZ" sz="2000" b="1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Anotace</a:t>
            </a:r>
          </a:p>
          <a:p>
            <a:pPr algn="just"/>
            <a:r>
              <a:rPr lang="cs-CZ" sz="2000" b="1" dirty="0" smtClean="0"/>
              <a:t>Prezentace </a:t>
            </a:r>
            <a:r>
              <a:rPr lang="cs-CZ" sz="2000" b="1" dirty="0"/>
              <a:t>slouží k procvičování čtení slabik a rozvíjí slovní zásobu. </a:t>
            </a:r>
            <a:endParaRPr lang="cs-CZ" sz="2000" b="1" dirty="0" smtClean="0"/>
          </a:p>
          <a:p>
            <a:pPr algn="just"/>
            <a:endParaRPr lang="cs-CZ" sz="2000" b="1" dirty="0"/>
          </a:p>
          <a:p>
            <a:pPr algn="just"/>
            <a:r>
              <a:rPr lang="cs-CZ" sz="2000" b="1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Metodický komentář</a:t>
            </a:r>
          </a:p>
          <a:p>
            <a:pPr algn="just"/>
            <a:r>
              <a:rPr lang="cs-CZ" sz="2000" b="1" dirty="0" smtClean="0"/>
              <a:t>Žáci </a:t>
            </a:r>
            <a:r>
              <a:rPr lang="cs-CZ" sz="2000" b="1" dirty="0"/>
              <a:t>mohou procvičovat čtení společně prostřednictvím interaktivní tabule nebo individuálně na počítačích. </a:t>
            </a:r>
          </a:p>
          <a:p>
            <a:pPr algn="just"/>
            <a:r>
              <a:rPr lang="cs-CZ" sz="2000" b="1" dirty="0"/>
              <a:t>Žáci nejprve přečtou slabiky, které se postupně objevují. </a:t>
            </a:r>
            <a:r>
              <a:rPr lang="cs-CZ" sz="2000" b="1" dirty="0" smtClean="0"/>
              <a:t>Potom </a:t>
            </a:r>
            <a:r>
              <a:rPr lang="cs-CZ" sz="2000" b="1" dirty="0" smtClean="0"/>
              <a:t>               ke </a:t>
            </a:r>
            <a:r>
              <a:rPr lang="cs-CZ" sz="2000" b="1" dirty="0"/>
              <a:t>slabikám přiřazují obrázky. </a:t>
            </a:r>
            <a:endParaRPr lang="cs-CZ" sz="2000" b="1" dirty="0" smtClean="0"/>
          </a:p>
          <a:p>
            <a:pPr algn="just"/>
            <a:r>
              <a:rPr lang="cs-CZ" sz="2000" b="1" dirty="0" smtClean="0"/>
              <a:t>K </a:t>
            </a:r>
            <a:r>
              <a:rPr lang="cs-CZ" sz="2000" b="1" dirty="0"/>
              <a:t>ověření správnosti slouží animace – správný obrázek po kliknutí připluje ke slabice.</a:t>
            </a:r>
          </a:p>
          <a:p>
            <a:pPr algn="just"/>
            <a:r>
              <a:rPr lang="cs-CZ" sz="2000" b="1" dirty="0"/>
              <a:t>Po nácviku následuje pracovní list, který žáci vyplňují samostatně písemně. Slouží jako zpětná vazba pochopení učiva</a:t>
            </a:r>
            <a:r>
              <a:rPr lang="cs-CZ" sz="2000" b="1" dirty="0" smtClean="0"/>
              <a:t>.</a:t>
            </a:r>
          </a:p>
          <a:p>
            <a:pPr algn="just"/>
            <a:endParaRPr lang="cs-CZ" sz="2000" b="1" dirty="0"/>
          </a:p>
          <a:p>
            <a:pPr algn="just"/>
            <a:r>
              <a:rPr lang="cs-CZ" sz="2000" b="1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Použité zdroje</a:t>
            </a:r>
          </a:p>
          <a:p>
            <a:pPr algn="just"/>
            <a:r>
              <a:rPr lang="cs-CZ" sz="2000" b="1" dirty="0"/>
              <a:t>http://office.microsoft.com/cs-cz/images</a:t>
            </a:r>
            <a:r>
              <a:rPr lang="cs-CZ" sz="2000" b="1" dirty="0" smtClean="0"/>
              <a:t>/</a:t>
            </a:r>
            <a:endParaRPr lang="cs-CZ" sz="2000" b="1" dirty="0"/>
          </a:p>
          <a:p>
            <a:pPr algn="just"/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863670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323528" y="260648"/>
            <a:ext cx="1224136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b="1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ZÁ</a:t>
            </a:r>
            <a:endParaRPr lang="cs-CZ" sz="5400" b="1" dirty="0">
              <a:solidFill>
                <a:srgbClr val="00206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2339752" y="260648"/>
            <a:ext cx="1296144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ZO</a:t>
            </a:r>
            <a:endParaRPr lang="cs-CZ" sz="5400" b="1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4139952" y="238904"/>
            <a:ext cx="1152128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b="1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ZE</a:t>
            </a:r>
            <a:endParaRPr lang="cs-CZ" sz="5400" b="1" dirty="0">
              <a:solidFill>
                <a:srgbClr val="00B05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5877710" y="238904"/>
            <a:ext cx="144016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ZU</a:t>
            </a:r>
            <a:endParaRPr lang="cs-CZ" sz="5400" b="1" dirty="0">
              <a:solidFill>
                <a:srgbClr val="FFC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7740352" y="228102"/>
            <a:ext cx="108012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b="1" dirty="0" smtClean="0">
                <a:solidFill>
                  <a:srgbClr val="FF0066"/>
                </a:solidFill>
              </a:rPr>
              <a:t>ZI</a:t>
            </a:r>
            <a:endParaRPr lang="cs-CZ" sz="5400" b="1" dirty="0">
              <a:solidFill>
                <a:srgbClr val="FF0066"/>
              </a:solidFill>
            </a:endParaRPr>
          </a:p>
        </p:txBody>
      </p:sp>
      <p:pic>
        <p:nvPicPr>
          <p:cNvPr id="1026" name="Picture 2" descr="C:\Users\Marie\AppData\Local\Microsoft\Windows\Temporary Internet Files\Content.IE5\M0P168UC\MP900425263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97801" y="4811706"/>
            <a:ext cx="1510304" cy="190227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Marie\AppData\Local\Microsoft\Windows\Temporary Internet Files\Content.IE5\7MFAYTQF\MP900446590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24328" y="4868548"/>
            <a:ext cx="1425086" cy="184543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Marie\AppData\Local\Microsoft\Windows\Temporary Internet Files\Content.IE5\J36CZ5WD\MC900441388[1].pn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34912" y="4811706"/>
            <a:ext cx="1875656" cy="18756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Users\Marie\AppData\Local\Microsoft\Windows\Temporary Internet Files\Content.IE5\M0P168UC\MC900199254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07704" y="4781296"/>
            <a:ext cx="1398760" cy="196309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1" name="Picture 7" descr="C:\Users\Marie\AppData\Local\Microsoft\Windows\Temporary Internet Files\Content.IE5\J36CZ5WD\MC900432461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26612" y="3934399"/>
            <a:ext cx="1978025" cy="19018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" name="Picture 2" descr="C:\Users\Marie\AppData\Local\Microsoft\Windows\Temporary Internet Files\Content.IE5\J36CZ5WD\MP900409655[1].jpg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1827" y="5280323"/>
            <a:ext cx="1621861" cy="146406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96470630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31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7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5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64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66667E-6 2.22222E-6 L -0.42135 -0.47685 " pathEditMode="relative" rAng="0" ptsTypes="AA">
                                      <p:cBhvr>
                                        <p:cTn id="49" dur="2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1076" y="-23843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64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4.44444E-6 -4.44444E-6 L -0.60538 -0.5125 " pathEditMode="relative" rAng="0" ptsTypes="AA">
                                      <p:cBhvr>
                                        <p:cTn id="53" dur="2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30278" y="-25625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64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11022E-16 4.07407E-6 L -0.22656 -0.48542 " pathEditMode="relative" rAng="0" ptsTypes="AA">
                                      <p:cBhvr>
                                        <p:cTn id="57" dur="2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1337" y="-2428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64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33333E-6 -3.7037E-7 L 0.60052 -0.60764 " pathEditMode="relative" rAng="0" ptsTypes="AA">
                                      <p:cBhvr>
                                        <p:cTn id="61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30017" y="-30394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2" fill="hold">
                      <p:stCondLst>
                        <p:cond delay="indefinite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64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5.55556E-7 2.22222E-6 L 0.59288 -0.53982 " pathEditMode="relative" rAng="0" ptsTypes="AA">
                                      <p:cBhvr>
                                        <p:cTn id="65" dur="20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9635" y="-26991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0" dur="2000"/>
                                        <p:tgtEl>
                                          <p:spTgt spid="103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1" dur="2000" fill="hold"/>
                                        <p:tgtEl>
                                          <p:spTgt spid="103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2000" fill="hold"/>
                                        <p:tgtEl>
                                          <p:spTgt spid="103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68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5" grpId="0"/>
      <p:bldP spid="6" grpId="0"/>
      <p:bldP spid="7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21905" y="311250"/>
            <a:ext cx="1415694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b="1" dirty="0" smtClean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ZE</a:t>
            </a:r>
            <a:endParaRPr lang="cs-CZ" sz="5400" b="1" dirty="0">
              <a:solidFill>
                <a:srgbClr val="7030A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2051720" y="320318"/>
            <a:ext cx="1311904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ZA</a:t>
            </a:r>
            <a:endParaRPr lang="cs-CZ" sz="5400" b="1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3779912" y="350294"/>
            <a:ext cx="1574212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ZÁ</a:t>
            </a:r>
            <a:endParaRPr lang="cs-CZ" sz="5400" b="1" dirty="0">
              <a:solidFill>
                <a:srgbClr val="FF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5580112" y="345430"/>
            <a:ext cx="144016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b="1" dirty="0" smtClean="0">
                <a:solidFill>
                  <a:srgbClr val="92D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ZÍ</a:t>
            </a:r>
            <a:endParaRPr lang="cs-CZ" sz="5400" b="1" dirty="0">
              <a:solidFill>
                <a:srgbClr val="92D05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7596336" y="332894"/>
            <a:ext cx="1152128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b="1" dirty="0" smtClean="0">
                <a:solidFill>
                  <a:schemeClr val="accent4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ZU</a:t>
            </a:r>
            <a:endParaRPr lang="cs-CZ" sz="5400" b="1" dirty="0">
              <a:solidFill>
                <a:schemeClr val="accent4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2050" name="Picture 2" descr="C:\Users\Marie\AppData\Local\Microsoft\Windows\Temporary Internet Files\Content.IE5\7MFAYTQF\MP900430944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64288" y="4725144"/>
            <a:ext cx="1746355" cy="178114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Users\Marie\AppData\Local\Microsoft\Windows\Temporary Internet Files\Content.IE5\5313DIH9\MC900330240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235" y="4769676"/>
            <a:ext cx="1669364" cy="169207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C:\Users\Marie\AppData\Local\Microsoft\Windows\Temporary Internet Files\Content.IE5\5313DIH9\MC900251124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58979" y="4769676"/>
            <a:ext cx="1381974" cy="17831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4" name="Picture 6" descr="C:\Users\Marie\AppData\Local\Microsoft\Windows\Temporary Internet Files\Content.IE5\M0P168UC\MC900352382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59602" y="4920300"/>
            <a:ext cx="1522486" cy="15553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5" name="Picture 7" descr="C:\Users\Marie\AppData\Local\Microsoft\Windows\Temporary Internet Files\Content.IE5\M0P168UC\MC900337952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88729" y="5275563"/>
            <a:ext cx="1831543" cy="123809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6" name="Picture 8" descr="C:\Users\Marie\AppData\Local\Microsoft\Windows\Temporary Internet Files\Content.IE5\J36CZ5WD\MC900440452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91177" y="3645024"/>
            <a:ext cx="1368425" cy="1828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90701740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4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5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6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7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8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9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0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1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36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2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64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05556E-6 1.11022E-16 L -0.78854 -0.45532 " pathEditMode="relative" rAng="0" ptsTypes="AA">
                                      <p:cBhvr>
                                        <p:cTn id="47" dur="2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39427" y="-22778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64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4.72222E-6 1.11022E-16 L 0.18073 -0.45532 " pathEditMode="relative" rAng="0" ptsTypes="AA">
                                      <p:cBhvr>
                                        <p:cTn id="51" dur="20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9028" y="-22778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64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33333E-6 2.96296E-6 L -0.19774 -0.46736 " pathEditMode="relative" rAng="0" ptsTypes="AA">
                                      <p:cBhvr>
                                        <p:cTn id="55" dur="2000" fill="hold"/>
                                        <p:tgtEl>
                                          <p:spTgt spid="205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9896" y="-2338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64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94444E-6 -2.96296E-6 L 0.18663 -0.48287 " pathEditMode="relative" rAng="0" ptsTypes="AA">
                                      <p:cBhvr>
                                        <p:cTn id="59" dur="20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9323" y="-24144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0" fill="hold">
                      <p:stCondLst>
                        <p:cond delay="indefinite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64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77778E-6 -7.40741E-7 L 0.57135 -0.5169 " pathEditMode="relative" rAng="0" ptsTypes="AA">
                                      <p:cBhvr>
                                        <p:cTn id="63" dur="2000" fill="hold"/>
                                        <p:tgtEl>
                                          <p:spTgt spid="205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8559" y="-25856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8" dur="2000"/>
                                        <p:tgtEl>
                                          <p:spTgt spid="205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9" dur="2000" fill="hold"/>
                                        <p:tgtEl>
                                          <p:spTgt spid="205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2000" fill="hold"/>
                                        <p:tgtEl>
                                          <p:spTgt spid="205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66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/>
      <p:bldP spid="6" grpId="0"/>
      <p:bldP spid="7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7559824" y="346598"/>
            <a:ext cx="1584176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ZI</a:t>
            </a:r>
            <a:endParaRPr lang="cs-CZ" sz="5400" b="1" dirty="0">
              <a:solidFill>
                <a:srgbClr val="FF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5808745" y="361028"/>
            <a:ext cx="1296144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ZO</a:t>
            </a:r>
            <a:endParaRPr lang="cs-CZ" sz="5400" b="1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4067944" y="447055"/>
            <a:ext cx="1296144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b="1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ZÁ</a:t>
            </a:r>
            <a:endParaRPr lang="cs-CZ" sz="5400" b="1" dirty="0">
              <a:solidFill>
                <a:srgbClr val="0070C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2339752" y="447055"/>
            <a:ext cx="1224136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b="1" dirty="0" smtClean="0">
                <a:solidFill>
                  <a:srgbClr val="0099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ZU</a:t>
            </a:r>
            <a:endParaRPr lang="cs-CZ" sz="5400" b="1" dirty="0">
              <a:solidFill>
                <a:srgbClr val="0099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467140" y="361028"/>
            <a:ext cx="124444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b="1" dirty="0" smtClean="0">
                <a:solidFill>
                  <a:srgbClr val="FF0066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ZEB</a:t>
            </a:r>
            <a:endParaRPr lang="cs-CZ" sz="5400" b="1" dirty="0">
              <a:solidFill>
                <a:srgbClr val="FF0066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3074" name="Picture 2" descr="C:\Users\Marie\AppData\Local\Microsoft\Windows\Temporary Internet Files\Content.IE5\J36CZ5WD\MP900289122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59358" y="4509120"/>
            <a:ext cx="1400637" cy="21168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6" name="Picture 4" descr="C:\Users\Marie\AppData\Local\Microsoft\Windows\Temporary Internet Files\Content.IE5\5313DIH9\MP900425155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7504" y="4565104"/>
            <a:ext cx="1364507" cy="20608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7" name="Picture 5" descr="C:\Users\Marie\AppData\Local\Microsoft\Windows\Temporary Internet Files\Content.IE5\M0P168UC\MC900331090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96407" y="4509120"/>
            <a:ext cx="1691185" cy="191572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8" name="Picture 6" descr="C:\Users\Marie\AppData\Local\Microsoft\Windows\Temporary Internet Files\Content.IE5\7MFAYTQF\MC900353943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49765" y="4797152"/>
            <a:ext cx="1532501" cy="1828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0" name="Picture 8" descr="C:\Users\Marie\AppData\Local\Microsoft\Windows\Temporary Internet Files\Content.IE5\M0P168UC\MC900231356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35296" y="4797152"/>
            <a:ext cx="1628592" cy="17595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1" name="Picture 9" descr="C:\Users\Marie\AppData\Local\Microsoft\Windows\Temporary Internet Files\Content.IE5\J36CZ5WD\MC900434401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63888" y="3633776"/>
            <a:ext cx="1809750" cy="18700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26955169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8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9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0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1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2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3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4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5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0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40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64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88889E-6 4.44444E-6 L -0.59705 -0.46922 " pathEditMode="relative" rAng="0" ptsTypes="AA">
                                      <p:cBhvr>
                                        <p:cTn id="44" dur="2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9861" y="-2347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64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5E-6 -3.7037E-7 L -0.22032 -0.49028 " pathEditMode="relative" rAng="0" ptsTypes="AA">
                                      <p:cBhvr>
                                        <p:cTn id="48" dur="2000" fill="hold"/>
                                        <p:tgtEl>
                                          <p:spTgt spid="307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1024" y="-24514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64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22222E-6 -7.40741E-7 L -0.40608 -0.44398 " pathEditMode="relative" rAng="0" ptsTypes="AA">
                                      <p:cBhvr>
                                        <p:cTn id="52" dur="2000" fill="hold"/>
                                        <p:tgtEl>
                                          <p:spTgt spid="307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0313" y="-22199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64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4.44444E-6 2.22222E-6 L 0.38837 -0.46435 " pathEditMode="relative" rAng="0" ptsTypes="AA">
                                      <p:cBhvr>
                                        <p:cTn id="56" dur="2000" fill="hold"/>
                                        <p:tgtEl>
                                          <p:spTgt spid="308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9410" y="-23218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64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4.72222E-6 -2.22222E-6 L 0.78386 -0.45254 " pathEditMode="relative" rAng="0" ptsTypes="AA">
                                      <p:cBhvr>
                                        <p:cTn id="60" dur="2000" fill="hold"/>
                                        <p:tgtEl>
                                          <p:spTgt spid="307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39184" y="-22639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5" dur="2000"/>
                                        <p:tgtEl>
                                          <p:spTgt spid="308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6" dur="2000" fill="hold"/>
                                        <p:tgtEl>
                                          <p:spTgt spid="308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7" dur="2000" fill="hold"/>
                                        <p:tgtEl>
                                          <p:spTgt spid="308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6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/>
      <p:bldP spid="5" grpId="0"/>
      <p:bldP spid="6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11316" y="501845"/>
            <a:ext cx="1408355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ZAH</a:t>
            </a:r>
            <a:endParaRPr lang="cs-CZ" sz="5400" b="1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727053" y="468522"/>
            <a:ext cx="1321768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b="1" dirty="0" smtClean="0">
                <a:solidFill>
                  <a:srgbClr val="0099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ZÁS</a:t>
            </a:r>
            <a:endParaRPr lang="cs-CZ" sz="5400" b="1" dirty="0">
              <a:solidFill>
                <a:srgbClr val="0099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7444487" y="383258"/>
            <a:ext cx="1428798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b="1" dirty="0" smtClean="0">
                <a:solidFill>
                  <a:srgbClr val="00B0F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ZU</a:t>
            </a:r>
            <a:endParaRPr lang="cs-CZ" sz="5400" b="1" dirty="0">
              <a:solidFill>
                <a:srgbClr val="00B0F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5386447" y="368071"/>
            <a:ext cx="1523179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b="1" dirty="0" smtClean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ZO</a:t>
            </a:r>
            <a:endParaRPr lang="cs-CZ" sz="5400" b="1" dirty="0">
              <a:solidFill>
                <a:srgbClr val="7030A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3628940" y="445880"/>
            <a:ext cx="1590663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ZE</a:t>
            </a:r>
            <a:endParaRPr lang="cs-CZ" sz="5400" b="1" dirty="0">
              <a:solidFill>
                <a:srgbClr val="FF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4098" name="Picture 2" descr="C:\Users\Marie\AppData\Local\Microsoft\Windows\Temporary Internet Files\Content.IE5\M0P168UC\MP900402274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55534" y="5157601"/>
            <a:ext cx="1806704" cy="14453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099" name="Picture 3" descr="C:\Users\Marie\AppData\Local\Microsoft\Windows\Temporary Internet Files\Content.IE5\5313DIH9\MC900352399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23728" y="4986254"/>
            <a:ext cx="1376127" cy="17880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1" name="Picture 5" descr="C:\Users\Marie\AppData\Local\Microsoft\Windows\Temporary Internet Files\Content.IE5\J36CZ5WD\MP900425333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6056" y="5294423"/>
            <a:ext cx="1624655" cy="10839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2" name="Picture 6" descr="C:\Users\Marie\AppData\Local\Microsoft\Windows\Temporary Internet Files\Content.IE5\5313DIH9\MC900413492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52120" y="4850081"/>
            <a:ext cx="1481913" cy="19229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3" name="Picture 7" descr="C:\Users\Marie\AppData\Local\Microsoft\Windows\Temporary Internet Files\Content.IE5\5313DIH9\MM900356586[1].gif"/>
          <p:cNvPicPr>
            <a:picLocks noChangeAspect="1" noChangeArrowheads="1" noCrop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88409" y="4986254"/>
            <a:ext cx="1744723" cy="153772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4" name="Picture 8" descr="C:\Users\Marie\AppData\Local\Microsoft\Windows\Temporary Internet Files\Content.IE5\7MFAYTQF\MC900434417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17833" y="3839295"/>
            <a:ext cx="1412875" cy="19145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09279492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9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4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0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1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2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3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4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5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6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7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42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64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5E-6 2.59259E-6 L -0.79375 -0.45185 " pathEditMode="relative" rAng="0" ptsTypes="AA">
                                      <p:cBhvr>
                                        <p:cTn id="46" dur="20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39687" y="-22593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64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4.72222E-6 2.59259E-6 L -0.05938 -0.48334 " pathEditMode="relative" rAng="0" ptsTypes="AA">
                                      <p:cBhvr>
                                        <p:cTn id="50" dur="2000" fill="hold"/>
                                        <p:tgtEl>
                                          <p:spTgt spid="409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969" y="-24167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64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94444E-6 -2.22222E-6 L -0.26996 -0.46273 " pathEditMode="relative" rAng="0" ptsTypes="AA">
                                      <p:cBhvr>
                                        <p:cTn id="54" dur="2000" fill="hold"/>
                                        <p:tgtEl>
                                          <p:spTgt spid="410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3507" y="-23148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64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4.72222E-6 4.07407E-6 L 0.53837 -0.4875 " pathEditMode="relative" rAng="0" ptsTypes="AA">
                                      <p:cBhvr>
                                        <p:cTn id="58" dur="2000" fill="hold"/>
                                        <p:tgtEl>
                                          <p:spTgt spid="410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6910" y="-24375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64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38889E-6 -3.7037E-7 L 0.33698 -0.46505 " pathEditMode="relative" rAng="0" ptsTypes="AA">
                                      <p:cBhvr>
                                        <p:cTn id="62" dur="2000" fill="hold"/>
                                        <p:tgtEl>
                                          <p:spTgt spid="410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6840" y="-23264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7" dur="2000"/>
                                        <p:tgtEl>
                                          <p:spTgt spid="410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8" dur="2000" fill="hold"/>
                                        <p:tgtEl>
                                          <p:spTgt spid="410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2000" fill="hold"/>
                                        <p:tgtEl>
                                          <p:spTgt spid="410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6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/>
      <p:bldP spid="5" grpId="0"/>
      <p:bldP spid="6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67544" y="497291"/>
            <a:ext cx="1008112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000" b="1" dirty="0" smtClean="0">
                <a:solidFill>
                  <a:srgbClr val="00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ZE</a:t>
            </a:r>
            <a:endParaRPr lang="cs-CZ" sz="6000" b="1" dirty="0">
              <a:solidFill>
                <a:srgbClr val="00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2411760" y="500002"/>
            <a:ext cx="1008112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0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ZI</a:t>
            </a:r>
            <a:endParaRPr lang="cs-CZ" sz="6000" b="1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3971641" y="500002"/>
            <a:ext cx="1152128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000" b="1" dirty="0" smtClean="0">
                <a:solidFill>
                  <a:srgbClr val="00B0F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ZÁ</a:t>
            </a:r>
            <a:endParaRPr lang="cs-CZ" sz="6000" b="1" dirty="0">
              <a:solidFill>
                <a:srgbClr val="00B0F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5641736" y="484675"/>
            <a:ext cx="1512168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000" b="1" dirty="0" smtClean="0">
                <a:solidFill>
                  <a:srgbClr val="FF0066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ZA</a:t>
            </a:r>
            <a:endParaRPr lang="cs-CZ" sz="6000" b="1" dirty="0">
              <a:solidFill>
                <a:srgbClr val="FF0066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7164288" y="500002"/>
            <a:ext cx="1440160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000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ZU</a:t>
            </a:r>
            <a:endParaRPr lang="cs-CZ" sz="6000" b="1" dirty="0">
              <a:solidFill>
                <a:srgbClr val="FF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5122" name="Picture 2" descr="C:\Users\Marie\AppData\Local\Microsoft\Windows\Temporary Internet Files\Content.IE5\J36CZ5WD\MC900290128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76172" y="5146306"/>
            <a:ext cx="1344276" cy="12961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4" name="Picture 4" descr="C:\Users\Marie\AppData\Local\Microsoft\Windows\Temporary Internet Files\Content.IE5\J36CZ5WD\MC900020030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07704" y="4979491"/>
            <a:ext cx="1658710" cy="187850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5" name="Picture 5" descr="C:\Users\Marie\AppData\Local\Microsoft\Windows\Temporary Internet Files\Content.IE5\5313DIH9\MP900438524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4692" y="5270595"/>
            <a:ext cx="2006256" cy="132603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6" name="Picture 6" descr="C:\Users\Marie\AppData\Local\Microsoft\Windows\Temporary Internet Files\Content.IE5\7MFAYTQF\MP900431018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41092" y="5009231"/>
            <a:ext cx="1628800" cy="1628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7" name="Picture 7" descr="C:\Users\Marie\AppData\Local\Microsoft\Windows\Temporary Internet Files\Content.IE5\J36CZ5WD\MP900309622[1]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9328" y="4809231"/>
            <a:ext cx="1304544" cy="1828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8" name="Picture 8" descr="C:\Users\Marie\AppData\Local\Microsoft\Windows\Temporary Internet Files\Content.IE5\5313DIH9\MC900440432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00591" y="4194402"/>
            <a:ext cx="1828800" cy="17240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93838301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4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64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77778E-6 3.7037E-6 L -0.60121 -0.50162 " pathEditMode="relative" rAng="0" ptsTypes="AA">
                                      <p:cBhvr>
                                        <p:cTn id="48" dur="2000" fill="hold"/>
                                        <p:tgtEl>
                                          <p:spTgt spid="512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30069" y="-25093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64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38778E-17 -7.40741E-7 L 0.19688 -0.48148 " pathEditMode="relative" rAng="0" ptsTypes="AA">
                                      <p:cBhvr>
                                        <p:cTn id="52" dur="2000" fill="hold"/>
                                        <p:tgtEl>
                                          <p:spTgt spid="512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9844" y="-24074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64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77778E-7 2.59259E-6 L -0.42552 -0.46042 " pathEditMode="relative" rAng="0" ptsTypes="AA">
                                      <p:cBhvr>
                                        <p:cTn id="56" dur="20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1285" y="-2303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64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4.44444E-6 -2.96296E-6 L 0.38177 -0.48889 " pathEditMode="relative" rAng="0" ptsTypes="AA">
                                      <p:cBhvr>
                                        <p:cTn id="60" dur="2000" fill="hold"/>
                                        <p:tgtEl>
                                          <p:spTgt spid="512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9080" y="-24444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64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61111E-6 -4.07407E-6 L 0.375 -0.475 " pathEditMode="relative" rAng="0" ptsTypes="AA">
                                      <p:cBhvr>
                                        <p:cTn id="64" dur="2000" fill="hold"/>
                                        <p:tgtEl>
                                          <p:spTgt spid="512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8750" y="-2375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>
                      <p:stCondLst>
                        <p:cond delay="indefinite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9" dur="2000"/>
                                        <p:tgtEl>
                                          <p:spTgt spid="512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0" dur="2000" fill="hold"/>
                                        <p:tgtEl>
                                          <p:spTgt spid="512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2000" fill="hold"/>
                                        <p:tgtEl>
                                          <p:spTgt spid="512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6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/>
      <p:bldP spid="5" grpId="0"/>
      <p:bldP spid="6" grpId="0"/>
    </p:bldLst>
  </p:timing>
</p:sld>
</file>

<file path=ppt/theme/theme1.xml><?xml version="1.0" encoding="utf-8"?>
<a:theme xmlns:a="http://schemas.openxmlformats.org/drawingml/2006/main" name="Motiv systému Office">
  <a:themeElements>
    <a:clrScheme name="Horizont">
      <a:dk1>
        <a:srgbClr val="000000"/>
      </a:dk1>
      <a:lt1>
        <a:srgbClr val="FFFFFF"/>
      </a:lt1>
      <a:dk2>
        <a:srgbClr val="1F2123"/>
      </a:dk2>
      <a:lt2>
        <a:srgbClr val="DC9E1F"/>
      </a:lt2>
      <a:accent1>
        <a:srgbClr val="7E97AD"/>
      </a:accent1>
      <a:accent2>
        <a:srgbClr val="CC8E60"/>
      </a:accent2>
      <a:accent3>
        <a:srgbClr val="7A6A60"/>
      </a:accent3>
      <a:accent4>
        <a:srgbClr val="B4936D"/>
      </a:accent4>
      <a:accent5>
        <a:srgbClr val="67787B"/>
      </a:accent5>
      <a:accent6>
        <a:srgbClr val="9D936F"/>
      </a:accent6>
      <a:hlink>
        <a:srgbClr val="646464"/>
      </a:hlink>
      <a:folHlink>
        <a:srgbClr val="969696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343</TotalTime>
  <Words>225</Words>
  <Application>Microsoft Office PowerPoint</Application>
  <PresentationFormat>Předvádění na obrazovce (4:3)</PresentationFormat>
  <Paragraphs>57</Paragraphs>
  <Slides>8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systému Office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Marie</dc:creator>
  <cp:lastModifiedBy>Učitel</cp:lastModifiedBy>
  <cp:revision>37</cp:revision>
  <dcterms:created xsi:type="dcterms:W3CDTF">2012-03-01T05:56:42Z</dcterms:created>
  <dcterms:modified xsi:type="dcterms:W3CDTF">2012-04-06T18:46:31Z</dcterms:modified>
</cp:coreProperties>
</file>