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  <p:sldMasterId id="2147483773" r:id="rId2"/>
  </p:sldMasterIdLst>
  <p:sldIdLst>
    <p:sldId id="256" r:id="rId3"/>
    <p:sldId id="267" r:id="rId4"/>
    <p:sldId id="264" r:id="rId5"/>
    <p:sldId id="260" r:id="rId6"/>
    <p:sldId id="261" r:id="rId7"/>
    <p:sldId id="259" r:id="rId8"/>
    <p:sldId id="258" r:id="rId9"/>
    <p:sldId id="257" r:id="rId10"/>
    <p:sldId id="268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3566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5669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485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2328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4158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4291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0637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8538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0677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7368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6519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6868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07908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9782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0538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Sociologie jako věda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Vladimír </a:t>
            </a:r>
            <a:r>
              <a:rPr lang="cs-CZ" dirty="0" err="1" smtClean="0"/>
              <a:t>Velešík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VY_32_INOVACE_6.SV.04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září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b="1" smtClean="0"/>
              <a:t>	</a:t>
            </a:r>
            <a:r>
              <a:rPr lang="cs-CZ" sz="120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1184324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ve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 základnímu seznámení žáků s problematikou úvodu do sociologie. Definuje předmět sociologie, vztah sociologie k ostatním vědám, nejdůležitější metody sociologie. 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val="1429917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19256" cy="3998976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společenská věda</a:t>
            </a:r>
          </a:p>
          <a:p>
            <a:r>
              <a:rPr lang="cs-CZ" dirty="0"/>
              <a:t>z</a:t>
            </a:r>
            <a:r>
              <a:rPr lang="cs-CZ" dirty="0" smtClean="0"/>
              <a:t>koumá </a:t>
            </a:r>
            <a:r>
              <a:rPr lang="cs-CZ" u="sng" dirty="0" smtClean="0"/>
              <a:t>chování člověka ve společnosti</a:t>
            </a:r>
          </a:p>
          <a:p>
            <a:r>
              <a:rPr lang="cs-CZ" dirty="0"/>
              <a:t>n</a:t>
            </a:r>
            <a:r>
              <a:rPr lang="cs-CZ" dirty="0" smtClean="0"/>
              <a:t>ázev z latiny – </a:t>
            </a:r>
            <a:r>
              <a:rPr lang="cs-CZ" dirty="0" err="1" smtClean="0"/>
              <a:t>societas</a:t>
            </a:r>
            <a:r>
              <a:rPr lang="cs-CZ" dirty="0" smtClean="0"/>
              <a:t> = společnost; a řečtiny logos = věda</a:t>
            </a:r>
          </a:p>
          <a:p>
            <a:r>
              <a:rPr lang="cs-CZ" b="1" u="sng" dirty="0"/>
              <a:t>v</a:t>
            </a:r>
            <a:r>
              <a:rPr lang="cs-CZ" b="1" u="sng" dirty="0" smtClean="0"/>
              <a:t>ěda o společnosti</a:t>
            </a:r>
            <a:r>
              <a:rPr lang="cs-CZ" dirty="0" smtClean="0"/>
              <a:t>, společenských jevech, strukturách, procesech, vzájemných vztazích atd.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1875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Sociologie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eoreticko-empirická věda </a:t>
            </a:r>
            <a:r>
              <a:rPr lang="cs-CZ" dirty="0" smtClean="0">
                <a:latin typeface="Times New Roman"/>
                <a:cs typeface="Times New Roman"/>
              </a:rPr>
              <a:t>→ fakta získává konkrétním sociálním výzkumem</a:t>
            </a:r>
          </a:p>
          <a:p>
            <a:r>
              <a:rPr lang="cs-CZ" dirty="0">
                <a:latin typeface="Times New Roman"/>
                <a:cs typeface="Times New Roman"/>
              </a:rPr>
              <a:t>p</a:t>
            </a:r>
            <a:r>
              <a:rPr lang="cs-CZ" dirty="0" smtClean="0">
                <a:latin typeface="Times New Roman"/>
                <a:cs typeface="Times New Roman"/>
              </a:rPr>
              <a:t>luralitní (</a:t>
            </a:r>
            <a:r>
              <a:rPr lang="cs-CZ" dirty="0" err="1" smtClean="0">
                <a:latin typeface="Times New Roman"/>
                <a:cs typeface="Times New Roman"/>
              </a:rPr>
              <a:t>multiparadigmatická</a:t>
            </a:r>
            <a:r>
              <a:rPr lang="cs-CZ" dirty="0" smtClean="0">
                <a:latin typeface="Times New Roman"/>
                <a:cs typeface="Times New Roman"/>
              </a:rPr>
              <a:t>) → různorodost koncepcí a zdrojů</a:t>
            </a:r>
          </a:p>
          <a:p>
            <a:endParaRPr lang="cs-CZ" dirty="0">
              <a:latin typeface="Times New Roman"/>
              <a:cs typeface="Times New Roman"/>
            </a:endParaRPr>
          </a:p>
          <a:p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ociologie dnes: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p</a:t>
            </a:r>
            <a:r>
              <a:rPr lang="cs-CZ" dirty="0" smtClean="0">
                <a:latin typeface="Times New Roman"/>
                <a:cs typeface="Times New Roman"/>
              </a:rPr>
              <a:t>oradní role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v</a:t>
            </a:r>
            <a:r>
              <a:rPr lang="cs-CZ" dirty="0" smtClean="0">
                <a:latin typeface="Times New Roman"/>
                <a:cs typeface="Times New Roman"/>
              </a:rPr>
              <a:t>ize lepší společnosti (pozitivismus, marxismus)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tylizace do role lékaře společnosti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r</a:t>
            </a:r>
            <a:r>
              <a:rPr lang="cs-CZ" dirty="0" smtClean="0">
                <a:latin typeface="Times New Roman"/>
                <a:cs typeface="Times New Roman"/>
              </a:rPr>
              <a:t>ole samaritána → těžko řešitelné problémy (otázka nerovnosti)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2668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Sociologie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Společnost </a:t>
            </a:r>
            <a:r>
              <a:rPr lang="cs-CZ" dirty="0" smtClean="0">
                <a:latin typeface="Times New Roman"/>
                <a:cs typeface="Times New Roman"/>
              </a:rPr>
              <a:t>→ souhrn (síť) vztahů (ustavují se vzájemnou komunikací) mezi lidmi, který vznikl v průběhu postupného vydělování člověka z přírody; vzniká z lidské potřeby sdružovat se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t</a:t>
            </a:r>
            <a:r>
              <a:rPr lang="cs-CZ" dirty="0" smtClean="0">
                <a:latin typeface="Times New Roman"/>
                <a:cs typeface="Times New Roman"/>
              </a:rPr>
              <a:t>radiční společnost → stabilní sociální struktura (postavení každého člena společnosti je určeno postavením jeho rodičů); společenské kontakty minimální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m</a:t>
            </a:r>
            <a:r>
              <a:rPr lang="cs-CZ" dirty="0" smtClean="0">
                <a:latin typeface="Times New Roman"/>
                <a:cs typeface="Times New Roman"/>
              </a:rPr>
              <a:t>oderní společnost → společenský pohyb (mobilita), tržní mechanismus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p</a:t>
            </a:r>
            <a:r>
              <a:rPr lang="cs-CZ" dirty="0" smtClean="0">
                <a:latin typeface="Times New Roman"/>
                <a:cs typeface="Times New Roman"/>
              </a:rPr>
              <a:t>ostmoderní společnost → globalizace, kulturní relativizace, přesun populace do služeb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0130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Vztah sociologie k ostatním vědám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773015"/>
          </a:xfrm>
        </p:spPr>
        <p:txBody>
          <a:bodyPr numCol="2">
            <a:norm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říbuzné vědy: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ilosofie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sychologie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olitologie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istorie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konomie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tika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andragogika</a:t>
            </a:r>
          </a:p>
          <a:p>
            <a:pPr lvl="1">
              <a:buFont typeface="Wingdings" pitchFamily="2" charset="2"/>
              <a:buChar char="ü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antropologie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ekologie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atematika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tatistika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emografie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ingvistika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ociální geografie</a:t>
            </a:r>
          </a:p>
        </p:txBody>
      </p:sp>
    </p:spTree>
    <p:extLst>
      <p:ext uri="{BB962C8B-B14F-4D97-AF65-F5344CB8AC3E}">
        <p14:creationId xmlns:p14="http://schemas.microsoft.com/office/powerpoint/2010/main" val="3112305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Metody sociologie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349079"/>
          </a:xfrm>
        </p:spPr>
        <p:txBody>
          <a:bodyPr>
            <a:normAutofit fontScale="92500" lnSpcReduction="2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ělení: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a, zprostředkované výpovědí respondenta </a:t>
            </a:r>
            <a:r>
              <a:rPr lang="cs-CZ" dirty="0" smtClean="0">
                <a:latin typeface="Times New Roman"/>
                <a:cs typeface="Times New Roman"/>
              </a:rPr>
              <a:t>→ dotazník, rozhovor, anketa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b</a:t>
            </a:r>
            <a:r>
              <a:rPr lang="cs-CZ" dirty="0" smtClean="0">
                <a:latin typeface="Times New Roman"/>
                <a:cs typeface="Times New Roman"/>
              </a:rPr>
              <a:t>, nezprostředkované výpovědí respondenta → pozorování, analýza dokumentu, </a:t>
            </a:r>
            <a:r>
              <a:rPr lang="cs-CZ" dirty="0" err="1" smtClean="0">
                <a:latin typeface="Times New Roman"/>
                <a:cs typeface="Times New Roman"/>
              </a:rPr>
              <a:t>sociometrie</a:t>
            </a:r>
            <a:endParaRPr lang="cs-CZ" dirty="0" smtClean="0">
              <a:latin typeface="Times New Roman"/>
              <a:cs typeface="Times New Roman"/>
            </a:endParaRPr>
          </a:p>
          <a:p>
            <a:endParaRPr lang="cs-CZ" dirty="0">
              <a:latin typeface="Times New Roman"/>
              <a:cs typeface="Times New Roman"/>
            </a:endParaRPr>
          </a:p>
          <a:p>
            <a:r>
              <a:rPr lang="cs-CZ" dirty="0">
                <a:latin typeface="Times New Roman"/>
                <a:cs typeface="Times New Roman"/>
              </a:rPr>
              <a:t>d</a:t>
            </a:r>
            <a:r>
              <a:rPr lang="cs-CZ" dirty="0" smtClean="0">
                <a:latin typeface="Times New Roman"/>
                <a:cs typeface="Times New Roman"/>
              </a:rPr>
              <a:t>ělení: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a</a:t>
            </a:r>
            <a:r>
              <a:rPr lang="cs-CZ" dirty="0" smtClean="0">
                <a:latin typeface="Times New Roman"/>
                <a:cs typeface="Times New Roman"/>
              </a:rPr>
              <a:t>, kvantitativní metody → snaží se o reprezentativnost; zjišťují, jak je nějaký znak zastoupen v populaci (dotazníky, rozhovory, analýza textů)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b</a:t>
            </a:r>
            <a:r>
              <a:rPr lang="cs-CZ" dirty="0" smtClean="0">
                <a:latin typeface="Times New Roman"/>
                <a:cs typeface="Times New Roman"/>
              </a:rPr>
              <a:t>, </a:t>
            </a:r>
            <a:r>
              <a:rPr lang="cs-CZ" dirty="0">
                <a:latin typeface="Times New Roman"/>
                <a:cs typeface="Times New Roman"/>
              </a:rPr>
              <a:t>k</a:t>
            </a:r>
            <a:r>
              <a:rPr lang="cs-CZ" dirty="0" smtClean="0">
                <a:latin typeface="Times New Roman"/>
                <a:cs typeface="Times New Roman"/>
              </a:rPr>
              <a:t>valitativní metody → nepopisují zákonitosti; snaží se nacházet vztahy mezi kategoriemi (</a:t>
            </a:r>
            <a:r>
              <a:rPr lang="cs-CZ" dirty="0" err="1" smtClean="0">
                <a:latin typeface="Times New Roman"/>
                <a:cs typeface="Times New Roman"/>
              </a:rPr>
              <a:t>focus</a:t>
            </a:r>
            <a:r>
              <a:rPr lang="cs-CZ" dirty="0" smtClean="0">
                <a:latin typeface="Times New Roman"/>
                <a:cs typeface="Times New Roman"/>
              </a:rPr>
              <a:t> </a:t>
            </a:r>
            <a:r>
              <a:rPr lang="cs-CZ" dirty="0" err="1" smtClean="0">
                <a:latin typeface="Times New Roman"/>
                <a:cs typeface="Times New Roman"/>
              </a:rPr>
              <a:t>groups</a:t>
            </a:r>
            <a:r>
              <a:rPr lang="cs-CZ" dirty="0" smtClean="0">
                <a:latin typeface="Times New Roman"/>
                <a:cs typeface="Times New Roman"/>
              </a:rPr>
              <a:t> – ohnisková, skupinová řízená diskuze, jejímž cíle je prozkoumat postoje a názory veřejnosti; analýza textů, hloubkový rozhovor)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6865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Struktura sociologie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obecné disciplíny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/>
                <a:cs typeface="Times New Roman"/>
              </a:rPr>
              <a:t>obecná sociologie – tvoří teoretický základ, stanoví předmět zkoumání, metody zkoumání, vysvětluje základní pojmy</a:t>
            </a:r>
          </a:p>
          <a:p>
            <a:pPr marL="0" indent="0">
              <a:buNone/>
            </a:pPr>
            <a:r>
              <a:rPr lang="cs-CZ" dirty="0">
                <a:latin typeface="Times New Roman"/>
                <a:cs typeface="Times New Roman"/>
              </a:rPr>
              <a:t>b</a:t>
            </a:r>
            <a:r>
              <a:rPr lang="cs-CZ" dirty="0" smtClean="0">
                <a:latin typeface="Times New Roman"/>
                <a:cs typeface="Times New Roman"/>
              </a:rPr>
              <a:t>, speciální disciplíny → zabývají se konkrétním výzkumem: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ociologie sportu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ociologie rodiny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ociologie pohlaví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ociologie volného času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ociologie práce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ociologie vědy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ociologie náboženství</a:t>
            </a:r>
          </a:p>
          <a:p>
            <a:r>
              <a:rPr lang="cs-CZ" dirty="0">
                <a:latin typeface="Times New Roman"/>
                <a:cs typeface="Times New Roman"/>
              </a:rPr>
              <a:t>c</a:t>
            </a:r>
            <a:r>
              <a:rPr lang="cs-CZ" dirty="0" smtClean="0">
                <a:latin typeface="Times New Roman"/>
                <a:cs typeface="Times New Roman"/>
              </a:rPr>
              <a:t>elkově je evidováno přes 80 sociologických disciplín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54301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1, Vysvětlete pojem </a:t>
            </a:r>
            <a:r>
              <a:rPr lang="cs-CZ" dirty="0" err="1" smtClean="0"/>
              <a:t>multiparadigmatická</a:t>
            </a:r>
            <a:r>
              <a:rPr lang="cs-CZ" dirty="0" smtClean="0"/>
              <a:t> věda.</a:t>
            </a:r>
          </a:p>
          <a:p>
            <a:r>
              <a:rPr lang="cs-CZ" dirty="0" smtClean="0"/>
              <a:t>2, Jaký vztah má matematika, statistika a demografie k sociologii? </a:t>
            </a:r>
          </a:p>
          <a:p>
            <a:r>
              <a:rPr lang="cs-CZ" dirty="0" smtClean="0"/>
              <a:t>3, Metoda </a:t>
            </a:r>
            <a:r>
              <a:rPr lang="cs-CZ" dirty="0" err="1"/>
              <a:t>s</a:t>
            </a:r>
            <a:r>
              <a:rPr lang="cs-CZ" dirty="0" err="1" smtClean="0"/>
              <a:t>ociometrie</a:t>
            </a:r>
            <a:r>
              <a:rPr lang="cs-CZ" dirty="0" smtClean="0"/>
              <a:t> – pokuste </a:t>
            </a:r>
            <a:r>
              <a:rPr lang="cs-CZ" smtClean="0"/>
              <a:t>se vytvořit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15120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použitá literatura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Občanský a společenskovědní základ – přehled středoškolského učiva. Brno 2011.</a:t>
            </a:r>
          </a:p>
          <a:p>
            <a:r>
              <a:rPr lang="cs-CZ" dirty="0" smtClean="0"/>
              <a:t>KELLER, Jan: Úvod do sociologie. Praha 1997.</a:t>
            </a:r>
          </a:p>
          <a:p>
            <a:r>
              <a:rPr lang="cs-CZ" dirty="0" smtClean="0"/>
              <a:t>JANDOUREK, Jan: Průvodce sociologií. Praha 2008.</a:t>
            </a:r>
          </a:p>
          <a:p>
            <a:r>
              <a:rPr lang="cs-CZ" dirty="0" smtClean="0"/>
              <a:t>JANDOUREK, Jan: Úvod do sociologie. Praha 2009.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9400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435</TotalTime>
  <Words>443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projekt_logo_cent</vt:lpstr>
      <vt:lpstr>projekt</vt:lpstr>
      <vt:lpstr>Sociologie jako věda</vt:lpstr>
      <vt:lpstr>ANOTACE</vt:lpstr>
      <vt:lpstr>Sociologie</vt:lpstr>
      <vt:lpstr>Sociologie</vt:lpstr>
      <vt:lpstr>Sociologie</vt:lpstr>
      <vt:lpstr>Vztah sociologie k ostatním vědám</vt:lpstr>
      <vt:lpstr>Metody sociologie</vt:lpstr>
      <vt:lpstr>Struktura sociologie</vt:lpstr>
      <vt:lpstr>Zpětná vazba</vt:lpstr>
      <vt:lpstr>Zdroje a použitá literatura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ve</cp:lastModifiedBy>
  <cp:revision>22</cp:revision>
  <dcterms:created xsi:type="dcterms:W3CDTF">2012-07-02T08:03:24Z</dcterms:created>
  <dcterms:modified xsi:type="dcterms:W3CDTF">2014-04-15T14:53:10Z</dcterms:modified>
</cp:coreProperties>
</file>