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5" r:id="rId3"/>
  </p:sldMasterIdLst>
  <p:sldIdLst>
    <p:sldId id="262" r:id="rId4"/>
    <p:sldId id="263" r:id="rId5"/>
    <p:sldId id="256" r:id="rId6"/>
    <p:sldId id="257" r:id="rId7"/>
    <p:sldId id="258" r:id="rId8"/>
    <p:sldId id="259" r:id="rId9"/>
    <p:sldId id="260" r:id="rId10"/>
    <p:sldId id="261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7DE5-8DEB-44C7-9F46-3DE1BE415FD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FEA7D-6851-4F48-BAD4-C5DA03F07F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0944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7DE5-8DEB-44C7-9F46-3DE1BE415FD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FEA7D-6851-4F48-BAD4-C5DA03F07F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945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7DE5-8DEB-44C7-9F46-3DE1BE415FD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FEA7D-6851-4F48-BAD4-C5DA03F07F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9739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7DE5-8DEB-44C7-9F46-3DE1BE415FD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FEA7D-6851-4F48-BAD4-C5DA03F07F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422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7DE5-8DEB-44C7-9F46-3DE1BE415FD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FEA7D-6851-4F48-BAD4-C5DA03F07F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657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7DE5-8DEB-44C7-9F46-3DE1BE415FD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FEA7D-6851-4F48-BAD4-C5DA03F07F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59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7DE5-8DEB-44C7-9F46-3DE1BE415FD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FEA7D-6851-4F48-BAD4-C5DA03F07F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9579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7DE5-8DEB-44C7-9F46-3DE1BE415FD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FEA7D-6851-4F48-BAD4-C5DA03F07F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6641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7DE5-8DEB-44C7-9F46-3DE1BE415FD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FEA7D-6851-4F48-BAD4-C5DA03F07F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293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7DE5-8DEB-44C7-9F46-3DE1BE415FD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FEA7D-6851-4F48-BAD4-C5DA03F07F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7908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7DE5-8DEB-44C7-9F46-3DE1BE415FD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FEA7D-6851-4F48-BAD4-C5DA03F07F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39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/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68B4697-80CB-4268-AF77-D67FD19AED6B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5147116-F7AD-43FB-AB67-6C0BAAF88A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850" y="6308725"/>
            <a:ext cx="5713413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251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58D688E-8F13-4B2E-AAA1-39DA6CE22BC7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813" y="6356350"/>
            <a:ext cx="2627312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549512AE-98FC-4BBC-BCCC-499359363E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06870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C10596D-BF26-4F37-9811-748C2418844F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7F85479-FD1B-4755-BD22-3AD42CCD7D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3907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12"/>
          <p:cNvSpPr txBox="1">
            <a:spLocks noChangeArrowheads="1"/>
          </p:cNvSpPr>
          <p:nvPr userDrawn="1"/>
        </p:nvSpPr>
        <p:spPr bwMode="auto">
          <a:xfrm>
            <a:off x="714375" y="5715000"/>
            <a:ext cx="767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Jakékoliv další využití podléhá autorskému zákonu.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2576A24-A7EC-44C6-91CC-22DB6EE41447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D541004-C50D-41E6-863D-9355B518EF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97439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7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E66EF99-EE50-477A-A456-E3D4842CD852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D3C7AD7-E1E5-449A-BE85-8F548AF68D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89279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1F5C816-B8B5-4FEA-82A1-79ED7BE847A8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4DAF5BA-1E12-453D-81C2-347D6B9CA7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1958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B9BFDF3-0E88-425E-99AB-4BD882DDA68C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A2C9F60-ABF3-45CB-8AF9-1F91F9484C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05368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454B6B03-28C8-4B8D-9BAE-34D06EBE44FE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F453C7A-F553-4DB1-82FD-9EEFCF3ED0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5092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252EBCE-3356-4C21-B7C3-D13CB08B8596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CE55CA9A-FD73-4927-99AC-676446022D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37604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F790B87-3337-44B9-8B0C-96264646C038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C452A80-4127-467A-AAA7-C8C99C26E5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8915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6CA06FF-C180-446C-BCD1-08D14B48CEA6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4633F91-C966-4F44-A2D7-7FC93A4D29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60543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EEEE628-0735-448B-8C54-F0CE2876AB2E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53B587CD-CD77-494A-AB27-5B0E241F00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0028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5961063"/>
            <a:ext cx="238442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C88EDA03-22A0-47E1-A567-91BEE9BF8CC5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5E3C493F-936B-498F-AF65-8EAD6DCA1D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0069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CC1F1B6-98F7-4C7E-8973-CF77555F07ED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9F6824F6-3707-4EC0-BE1A-81CD47C93B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59549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/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6272428-25B7-4246-B55C-C4A6DD875580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C0CD9B2-0141-422A-BFB0-9EB0459A5B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850" y="6308725"/>
            <a:ext cx="5713413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5117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40A5FA1-0727-4032-975F-081D579A42C5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813" y="6356350"/>
            <a:ext cx="2627312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9263D52F-EC91-49C3-953B-A66D9B6064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1880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A2625AE-4F35-4C55-B6F4-3186C841F0C4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05C38A4-A9B7-4CC7-8FEA-1F9295DE58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7491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12"/>
          <p:cNvSpPr txBox="1">
            <a:spLocks noChangeArrowheads="1"/>
          </p:cNvSpPr>
          <p:nvPr userDrawn="1"/>
        </p:nvSpPr>
        <p:spPr bwMode="auto">
          <a:xfrm>
            <a:off x="714375" y="5715000"/>
            <a:ext cx="767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Jakékoliv další využití podléhá autorskému zákonu.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55607B2-6E61-4341-A647-C2FFBD5102BE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C590944-FE4A-4F24-9149-9E6426B773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3825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7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BF38536-7601-49B9-AF4C-9C7E76BE7102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2061E26-DE7A-43F1-B590-64DEA90103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2136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96341B09-BE93-496E-A6A2-EE3AAE125D4D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4A45740-C058-4A15-AEF5-C9D758508C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03445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B34111C-3BC2-4DF5-B77C-EF0C0DF60B1F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AD22076-72EE-4F30-B85F-230CA9C66E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39989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651CD3E-FFC7-480A-902A-F4B3AE63DF10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2875A34-CD66-4A64-B80D-7ADFC29CB1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3348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832EF4F-AB7A-434E-ADCD-AAFB7E05FFAA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8306F7A-CE75-4A31-935C-2180A236D9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133882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FE1F6E4-2D99-412F-93EF-912339EBC218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7067F65-4599-4D7E-B92B-87D6E61F1A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75298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A432F33-451D-4CFE-A057-BE1321162BE6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C79FE12-8792-45D8-92E6-AF5AD7A5AC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73371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2D8D16B-A0CF-4CD2-9F7F-FDA4F4CCE041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3C72EB3-72C6-4AE8-9E7D-73EEB07FB6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78933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5961063"/>
            <a:ext cx="238442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30A0655-AC9A-495D-9B03-158C9718C4C1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67597AC-0511-46E6-8570-63783AC89B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1621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890D821-C2B5-49F7-94A6-52EF71269897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682A811-5EE9-4413-8DA5-D96AB616A8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2545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07DE5-8DEB-44C7-9F46-3DE1BE415FD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FEA7D-6851-4F48-BAD4-C5DA03F07F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927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8397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34AE743A-0F58-4EF9-8414-14A2E4001F98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108C68FB-9C8F-44BD-9D32-CC7ED6F0CC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57" name="TextovéPole 9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2058" name="TextovéPole 10"/>
          <p:cNvSpPr txBox="1">
            <a:spLocks noChangeArrowheads="1"/>
          </p:cNvSpPr>
          <p:nvPr userDrawn="1"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  <p:extLst>
      <p:ext uri="{BB962C8B-B14F-4D97-AF65-F5344CB8AC3E}">
        <p14:creationId xmlns:p14="http://schemas.microsoft.com/office/powerpoint/2010/main" val="4274316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8397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F70BE185-4609-484E-8F9B-7F51D616EA35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C2C053FF-8709-4F88-989E-BC150A2B17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81" name="TextovéPole 9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3082" name="TextovéPole 10"/>
          <p:cNvSpPr txBox="1">
            <a:spLocks noChangeArrowheads="1"/>
          </p:cNvSpPr>
          <p:nvPr userDrawn="1"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  <p:extLst>
      <p:ext uri="{BB962C8B-B14F-4D97-AF65-F5344CB8AC3E}">
        <p14:creationId xmlns:p14="http://schemas.microsoft.com/office/powerpoint/2010/main" val="1768437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071688"/>
            <a:ext cx="7773988" cy="9969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dirty="0" smtClean="0"/>
              <a:t>Učení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smtClean="0"/>
              <a:t>Mgr. Vladimír </a:t>
            </a:r>
            <a:r>
              <a:rPr lang="cs-CZ" sz="2800" dirty="0" err="1" smtClean="0"/>
              <a:t>Velešík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6217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5715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379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50"/>
            <a:ext cx="8218488" cy="4714875"/>
          </a:xfrm>
        </p:spPr>
        <p:txBody>
          <a:bodyPr/>
          <a:lstStyle/>
          <a:p>
            <a:pPr eaLnBrk="1" hangingPunct="1">
              <a:buFont typeface="Century Gothic" pitchFamily="34" charset="0"/>
              <a:buAutoNum type="arabicPeriod"/>
            </a:pPr>
            <a:endParaRPr lang="cs-CZ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VY_32_INOVACE_1.SV.13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sz="1200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2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Vytvořeno: 	</a:t>
            </a:r>
            <a:r>
              <a:rPr lang="cs-CZ" sz="1200" dirty="0" smtClean="0"/>
              <a:t>listopad</a:t>
            </a:r>
            <a:r>
              <a:rPr lang="cs-CZ" sz="1200" b="1" dirty="0" smtClean="0"/>
              <a:t> </a:t>
            </a:r>
            <a:r>
              <a:rPr lang="cs-CZ" sz="1200" dirty="0" smtClean="0"/>
              <a:t> 2012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sz="1200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Ročník: </a:t>
            </a:r>
            <a:r>
              <a:rPr lang="cs-CZ" sz="1200" b="1" smtClean="0"/>
              <a:t>	</a:t>
            </a:r>
            <a:r>
              <a:rPr lang="cs-CZ" sz="1200"/>
              <a:t>Vyšší stupeň osmiletého gymnázia a čtyřleté gymnázium (RVP-G)</a:t>
            </a:r>
            <a:endParaRPr lang="cs-CZ" sz="16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dirty="0" smtClean="0"/>
          </a:p>
          <a:p>
            <a:pPr algn="just"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Anotace: 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dirty="0" smtClean="0"/>
          </a:p>
          <a:p>
            <a:pPr algn="just" eaLnBrk="1" hangingPunct="1">
              <a:buFont typeface="+mj-lt"/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 eaLnBrk="1" hangingPunct="1">
              <a:buFont typeface="+mj-lt"/>
              <a:buNone/>
            </a:pPr>
            <a:endParaRPr lang="cs-CZ" i="1" dirty="0" smtClean="0"/>
          </a:p>
          <a:p>
            <a:pPr eaLnBrk="1" hangingPunct="1">
              <a:buFont typeface="+mj-lt"/>
              <a:buNone/>
            </a:pPr>
            <a:endParaRPr lang="cs-CZ" i="1" dirty="0" smtClean="0"/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1000125" y="4229590"/>
            <a:ext cx="7429500" cy="14287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just">
              <a:defRPr/>
            </a:pPr>
            <a:r>
              <a:rPr lang="cs-CZ" sz="1100" dirty="0">
                <a:solidFill>
                  <a:prstClr val="black"/>
                </a:solidFill>
              </a:rPr>
              <a:t>Materiál slouží ke všeobecnému seznámení žáků se problematikou </a:t>
            </a:r>
            <a:r>
              <a:rPr lang="cs-CZ" sz="1100" dirty="0" smtClean="0">
                <a:solidFill>
                  <a:prstClr val="black"/>
                </a:solidFill>
              </a:rPr>
              <a:t>učení.</a:t>
            </a:r>
            <a:endParaRPr lang="cs-CZ" sz="1100" dirty="0">
              <a:solidFill>
                <a:prstClr val="black"/>
              </a:solidFill>
            </a:endParaRPr>
          </a:p>
          <a:p>
            <a:pPr algn="just">
              <a:defRPr/>
            </a:pPr>
            <a:r>
              <a:rPr lang="cs-CZ" sz="1100" dirty="0">
                <a:solidFill>
                  <a:prstClr val="black"/>
                </a:solidFill>
              </a:rPr>
              <a:t>Materiál je použit ve výkladové části hodiny.  </a:t>
            </a:r>
          </a:p>
          <a:p>
            <a:pPr algn="just">
              <a:defRPr/>
            </a:pPr>
            <a:r>
              <a:rPr lang="cs-CZ" sz="1100" dirty="0">
                <a:solidFill>
                  <a:prstClr val="black"/>
                </a:solidFill>
              </a:rPr>
              <a:t>Pomůcky: interaktivní tabule. 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000125" y="2816225"/>
          <a:ext cx="7429500" cy="1112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688"/>
                <a:gridCol w="5357812"/>
              </a:tblGrid>
              <a:tr h="37094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 marL="91439" marR="91439" marT="45733" marB="45733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a společnost</a:t>
                      </a:r>
                      <a:endParaRPr lang="cs-CZ" sz="1200" dirty="0"/>
                    </a:p>
                  </a:txBody>
                  <a:tcPr marL="91439" marR="91439"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 marL="91439" marR="91439" marT="45733" marB="45733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Občanský</a:t>
                      </a:r>
                      <a:r>
                        <a:rPr lang="cs-CZ" sz="1200" baseline="0" dirty="0" smtClean="0"/>
                        <a:t> a společenskovědní základ</a:t>
                      </a:r>
                      <a:endParaRPr lang="cs-CZ" sz="1200" dirty="0"/>
                    </a:p>
                  </a:txBody>
                  <a:tcPr marL="91439" marR="91439"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 marL="91439" marR="91439" marT="45733" marB="45733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jako jedinec</a:t>
                      </a:r>
                      <a:endParaRPr lang="cs-CZ" sz="1200" dirty="0"/>
                    </a:p>
                  </a:txBody>
                  <a:tcPr marL="91439" marR="91439" marT="45733" marB="4573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826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Učení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9333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c</a:t>
            </a:r>
            <a:r>
              <a:rPr lang="cs-CZ" dirty="0" smtClean="0"/>
              <a:t>eloživotní proces; aktivní proces</a:t>
            </a:r>
          </a:p>
          <a:p>
            <a:r>
              <a:rPr lang="cs-CZ" dirty="0"/>
              <a:t>o</a:t>
            </a:r>
            <a:r>
              <a:rPr lang="cs-CZ" dirty="0" smtClean="0"/>
              <a:t>pakem naučeného je vrozené</a:t>
            </a:r>
          </a:p>
          <a:p>
            <a:r>
              <a:rPr lang="cs-CZ" dirty="0"/>
              <a:t>p</a:t>
            </a:r>
            <a:r>
              <a:rPr lang="cs-CZ" dirty="0" smtClean="0"/>
              <a:t>ojetí učení: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širší </a:t>
            </a:r>
            <a:r>
              <a:rPr lang="cs-CZ" dirty="0" smtClean="0">
                <a:latin typeface="Calibri"/>
              </a:rPr>
              <a:t>→ jedinec si osvojuje individuální zkušenost; zahrnuje všechny situace, činnosti, zpracování a uložení informací, se kterými se jedinec setká během života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latin typeface="Calibri"/>
              </a:rPr>
              <a:t>u</a:t>
            </a:r>
            <a:r>
              <a:rPr lang="cs-CZ" dirty="0" smtClean="0">
                <a:latin typeface="Calibri"/>
              </a:rPr>
              <a:t>žší → řízené učení ve školních podmínkách nebo v rámci sebevýchovy a sebevzdělávání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2467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u</a:t>
            </a:r>
            <a:r>
              <a:rPr lang="cs-CZ" dirty="0" smtClean="0"/>
              <a:t>čení je nadřazeno paměti (úloha paměti = informace přijímat, podržet a znovu oživovat)</a:t>
            </a:r>
          </a:p>
          <a:p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rostřednictvím učení získáváme nové: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vědomosti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návyky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dovednosti</a:t>
            </a:r>
          </a:p>
          <a:p>
            <a:pPr marL="457200" lvl="1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2373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učení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b</a:t>
            </a:r>
            <a:r>
              <a:rPr lang="cs-CZ" dirty="0" smtClean="0"/>
              <a:t>ezděčné </a:t>
            </a:r>
            <a:r>
              <a:rPr lang="cs-CZ" dirty="0" smtClean="0">
                <a:latin typeface="Calibri"/>
              </a:rPr>
              <a:t>→ probíhá neúmyslně</a:t>
            </a:r>
            <a:endParaRPr lang="cs-CZ" dirty="0" smtClean="0"/>
          </a:p>
          <a:p>
            <a:r>
              <a:rPr lang="cs-CZ" dirty="0"/>
              <a:t>z</a:t>
            </a:r>
            <a:r>
              <a:rPr lang="cs-CZ" dirty="0" smtClean="0"/>
              <a:t>áměrné </a:t>
            </a:r>
            <a:r>
              <a:rPr lang="cs-CZ" dirty="0" smtClean="0">
                <a:latin typeface="Calibri"/>
              </a:rPr>
              <a:t>→ má určitý cíl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druhy učení: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latin typeface="Calibri"/>
              </a:rPr>
              <a:t>u</a:t>
            </a:r>
            <a:r>
              <a:rPr lang="cs-CZ" dirty="0" smtClean="0">
                <a:latin typeface="Calibri"/>
              </a:rPr>
              <a:t>čení podmiňováním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lasické podmiňování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>
                <a:latin typeface="Calibri"/>
              </a:rPr>
              <a:t>i</a:t>
            </a:r>
            <a:r>
              <a:rPr lang="cs-CZ" dirty="0" smtClean="0">
                <a:latin typeface="Calibri"/>
              </a:rPr>
              <a:t>nstrumentální (operační) podmiňování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latin typeface="Calibri"/>
              </a:rPr>
              <a:t>s</a:t>
            </a:r>
            <a:r>
              <a:rPr lang="cs-CZ" dirty="0" smtClean="0">
                <a:latin typeface="Calibri"/>
              </a:rPr>
              <a:t>enzomotorické učení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latin typeface="Calibri"/>
              </a:rPr>
              <a:t>v</a:t>
            </a:r>
            <a:r>
              <a:rPr lang="cs-CZ" dirty="0" smtClean="0">
                <a:latin typeface="Calibri"/>
              </a:rPr>
              <a:t>erbální a pojmové učení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latin typeface="Calibri"/>
              </a:rPr>
              <a:t>u</a:t>
            </a:r>
            <a:r>
              <a:rPr lang="cs-CZ" dirty="0" smtClean="0">
                <a:latin typeface="Calibri"/>
              </a:rPr>
              <a:t>čení řešením problémů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3189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Sociální učení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umožňuje jedinci zařazení do společnosti</a:t>
            </a:r>
          </a:p>
          <a:p>
            <a:r>
              <a:rPr lang="cs-CZ" dirty="0"/>
              <a:t>p</a:t>
            </a:r>
            <a:r>
              <a:rPr lang="cs-CZ" dirty="0" smtClean="0"/>
              <a:t>robíhá od raného dětství</a:t>
            </a:r>
          </a:p>
          <a:p>
            <a:r>
              <a:rPr lang="cs-CZ" dirty="0"/>
              <a:t>v</a:t>
            </a:r>
            <a:r>
              <a:rPr lang="cs-CZ" dirty="0" smtClean="0"/>
              <a:t>iz socializace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2680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Faktory ovlivňující učení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m</a:t>
            </a:r>
            <a:r>
              <a:rPr lang="cs-CZ" dirty="0" smtClean="0"/>
              <a:t>otivace </a:t>
            </a:r>
            <a:r>
              <a:rPr lang="cs-CZ" dirty="0" smtClean="0">
                <a:latin typeface="Calibri"/>
              </a:rPr>
              <a:t>→ nejdůležitější činitel učení</a:t>
            </a:r>
          </a:p>
          <a:p>
            <a:r>
              <a:rPr lang="cs-CZ" dirty="0" smtClean="0">
                <a:latin typeface="Calibri"/>
              </a:rPr>
              <a:t>Vzdělavatelnost → obecná připravenost k vzdělávacím činnostem</a:t>
            </a:r>
          </a:p>
          <a:p>
            <a:r>
              <a:rPr lang="cs-CZ" dirty="0">
                <a:latin typeface="Calibri"/>
              </a:rPr>
              <a:t>t</a:t>
            </a:r>
            <a:r>
              <a:rPr lang="cs-CZ" dirty="0" smtClean="0">
                <a:latin typeface="Calibri"/>
              </a:rPr>
              <a:t>ransfer → dříve naučené formy chování (vědomostí, dovedností) ovlivňují učení se jiným formám chování</a:t>
            </a:r>
          </a:p>
          <a:p>
            <a:r>
              <a:rPr lang="cs-CZ" dirty="0">
                <a:latin typeface="Calibri"/>
              </a:rPr>
              <a:t>o</a:t>
            </a:r>
            <a:r>
              <a:rPr lang="cs-CZ" dirty="0" smtClean="0">
                <a:latin typeface="Calibri"/>
              </a:rPr>
              <a:t>pakování</a:t>
            </a:r>
          </a:p>
          <a:p>
            <a:r>
              <a:rPr lang="cs-CZ" dirty="0">
                <a:latin typeface="Calibri"/>
              </a:rPr>
              <a:t>p</a:t>
            </a:r>
            <a:r>
              <a:rPr lang="cs-CZ" dirty="0" smtClean="0">
                <a:latin typeface="Calibri"/>
              </a:rPr>
              <a:t>sychické stavy</a:t>
            </a:r>
          </a:p>
          <a:p>
            <a:r>
              <a:rPr lang="cs-CZ" dirty="0">
                <a:latin typeface="Calibri"/>
              </a:rPr>
              <a:t>o</a:t>
            </a:r>
            <a:r>
              <a:rPr lang="cs-CZ" dirty="0" smtClean="0">
                <a:latin typeface="Calibri"/>
              </a:rPr>
              <a:t>rganizace učení 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91080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8397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47107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18488" cy="418623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pitchFamily="34" charset="0"/>
              <a:buChar char="•"/>
            </a:pPr>
            <a:r>
              <a:rPr lang="cs-CZ" sz="1900" dirty="0" smtClean="0"/>
              <a:t>DOLEŽALOVÁ, Ladislava; VLKOVÁ, Marie. </a:t>
            </a:r>
            <a:r>
              <a:rPr lang="cs-CZ" sz="1900" i="1" dirty="0" smtClean="0"/>
              <a:t>Občanský a společenský základ. Psychologie</a:t>
            </a:r>
            <a:r>
              <a:rPr lang="cs-CZ" sz="1900" dirty="0" smtClean="0"/>
              <a:t>. Kralice na Hané: </a:t>
            </a:r>
            <a:r>
              <a:rPr lang="cs-CZ" sz="1900" dirty="0" err="1" smtClean="0"/>
              <a:t>Computer</a:t>
            </a:r>
            <a:r>
              <a:rPr lang="cs-CZ" sz="1900" dirty="0" smtClean="0"/>
              <a:t> Media s.r.o., 2010, ISBN 978-80-7402-060-5.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</a:pPr>
            <a:r>
              <a:rPr lang="cs-CZ" sz="1900" dirty="0" smtClean="0"/>
              <a:t>BARTONÍČKOVÁ, Klára a kol. Občanský a společenskovědní základ. Přehled středoškolského učiva. Brno: </a:t>
            </a:r>
            <a:r>
              <a:rPr lang="cs-CZ" sz="1900" dirty="0" err="1" smtClean="0"/>
              <a:t>Computer</a:t>
            </a:r>
            <a:r>
              <a:rPr lang="cs-CZ" sz="1900" dirty="0" smtClean="0"/>
              <a:t> </a:t>
            </a:r>
            <a:r>
              <a:rPr lang="cs-CZ" sz="1900" dirty="0" err="1" smtClean="0"/>
              <a:t>Press</a:t>
            </a:r>
            <a:r>
              <a:rPr lang="cs-CZ" sz="1900" dirty="0" smtClean="0"/>
              <a:t>, a.s., 2011, ISBN 978-80-251-2631-8. 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</a:pPr>
            <a:r>
              <a:rPr lang="cs-CZ" sz="1900" dirty="0" smtClean="0"/>
              <a:t>EMMERT, František a kol. Odmaturuj ze společenských věd. Brno: DIDAKTIS, 2003, ISBN 80-86285-68-5. 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</a:pPr>
            <a:r>
              <a:rPr lang="cs-CZ" sz="1900" dirty="0" smtClean="0"/>
              <a:t>KOLEKT. </a:t>
            </a:r>
            <a:r>
              <a:rPr lang="cs-CZ" sz="1900" i="1" dirty="0" smtClean="0"/>
              <a:t>Společenské vědy pro 1. ročník středních škol</a:t>
            </a:r>
            <a:r>
              <a:rPr lang="cs-CZ" sz="1900" dirty="0" smtClean="0"/>
              <a:t>.     </a:t>
            </a:r>
          </a:p>
          <a:p>
            <a:pPr eaLnBrk="1" hangingPunct="1">
              <a:lnSpc>
                <a:spcPct val="90000"/>
              </a:lnSpc>
              <a:buFont typeface="+mj-lt"/>
              <a:buNone/>
            </a:pPr>
            <a:r>
              <a:rPr lang="cs-CZ" sz="1900" dirty="0" smtClean="0"/>
              <a:t>     Brno: DIDAKTIS spol. s r.o., 2009, ISBN 978-80-7358-   </a:t>
            </a:r>
          </a:p>
          <a:p>
            <a:pPr eaLnBrk="1" hangingPunct="1">
              <a:lnSpc>
                <a:spcPct val="90000"/>
              </a:lnSpc>
              <a:buFont typeface="+mj-lt"/>
              <a:buNone/>
            </a:pPr>
            <a:r>
              <a:rPr lang="cs-CZ" sz="1900" dirty="0" smtClean="0"/>
              <a:t>     144-2. </a:t>
            </a:r>
          </a:p>
          <a:p>
            <a:pPr eaLnBrk="1" hangingPunct="1">
              <a:lnSpc>
                <a:spcPct val="90000"/>
              </a:lnSpc>
              <a:buFont typeface="+mj-lt"/>
              <a:buNone/>
            </a:pPr>
            <a:endParaRPr lang="cs-CZ" sz="1900" dirty="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Century Gothic" pitchFamily="34" charset="0"/>
              <a:buAutoNum type="arabicPeriod"/>
            </a:pPr>
            <a:endParaRPr lang="cs-CZ" sz="1900" dirty="0" smtClean="0"/>
          </a:p>
        </p:txBody>
      </p:sp>
    </p:spTree>
    <p:extLst>
      <p:ext uri="{BB962C8B-B14F-4D97-AF65-F5344CB8AC3E}">
        <p14:creationId xmlns:p14="http://schemas.microsoft.com/office/powerpoint/2010/main" val="1687056997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314</Words>
  <Application>Microsoft Office PowerPoint</Application>
  <PresentationFormat>Předvádění na obrazovce (4:3)</PresentationFormat>
  <Paragraphs>71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Motiv systému Office</vt:lpstr>
      <vt:lpstr>projekt</vt:lpstr>
      <vt:lpstr>1_projekt</vt:lpstr>
      <vt:lpstr>Učení</vt:lpstr>
      <vt:lpstr>ANOTACE</vt:lpstr>
      <vt:lpstr>Učení</vt:lpstr>
      <vt:lpstr>Prezentace aplikace PowerPoint</vt:lpstr>
      <vt:lpstr>Učení</vt:lpstr>
      <vt:lpstr>Dělení učení</vt:lpstr>
      <vt:lpstr>Sociální učení</vt:lpstr>
      <vt:lpstr>Faktory ovlivňující učení</vt:lpstr>
      <vt:lpstr>Zdroje a 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Učení</dc:title>
  <dc:creator>ve</dc:creator>
  <cp:lastModifiedBy>ve</cp:lastModifiedBy>
  <cp:revision>6</cp:revision>
  <dcterms:created xsi:type="dcterms:W3CDTF">2014-02-04T12:49:42Z</dcterms:created>
  <dcterms:modified xsi:type="dcterms:W3CDTF">2014-04-15T15:06:34Z</dcterms:modified>
</cp:coreProperties>
</file>