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1" r:id="rId5"/>
    <p:sldId id="263" r:id="rId6"/>
    <p:sldId id="264" r:id="rId7"/>
    <p:sldId id="265" r:id="rId8"/>
    <p:sldId id="266" r:id="rId9"/>
    <p:sldId id="267" r:id="rId10"/>
    <p:sldId id="25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CB72497-25C2-4407-9180-CFFD4DA0DDEF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1AE4910-B2B5-4FC0-8928-250E0D1EB3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t%C3%AD%C5%99i" TargetMode="External"/><Relationship Id="rId7" Type="http://schemas.openxmlformats.org/officeDocument/2006/relationships/image" Target="../media/image16.png"/><Relationship Id="rId2" Type="http://schemas.openxmlformats.org/officeDocument/2006/relationships/hyperlink" Target="http://www.ceske-tradice.cz/tradice/jaro/sv.jiri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tocomebavi.blog.cz/" TargetMode="External"/><Relationship Id="rId13" Type="http://schemas.openxmlformats.org/officeDocument/2006/relationships/hyperlink" Target="http://nd03.jxs.cz/704/015/a4f34bb89f_66844813_o2.jpg" TargetMode="External"/><Relationship Id="rId18" Type="http://schemas.openxmlformats.org/officeDocument/2006/relationships/hyperlink" Target="http://media.novinky.cz/039/270390-top_foto1-new7x.jpg" TargetMode="External"/><Relationship Id="rId3" Type="http://schemas.openxmlformats.org/officeDocument/2006/relationships/hyperlink" Target="http://carodejka.txt.cz/obrazky/jaro.jpg" TargetMode="External"/><Relationship Id="rId7" Type="http://schemas.openxmlformats.org/officeDocument/2006/relationships/hyperlink" Target="http://www.ireceptar.cz/res/data/057/006950_50_034094.jpg" TargetMode="External"/><Relationship Id="rId12" Type="http://schemas.openxmlformats.org/officeDocument/2006/relationships/hyperlink" Target="http://denikreferendum.cz/clanek/2036-zacina-brezen-vraceji-se-stehovavi-ptaci" TargetMode="External"/><Relationship Id="rId17" Type="http://schemas.openxmlformats.org/officeDocument/2006/relationships/hyperlink" Target="http://www.jynx-t.net/ptaci/Data/Images/Konipas-bily_3.jpg" TargetMode="External"/><Relationship Id="rId2" Type="http://schemas.openxmlformats.org/officeDocument/2006/relationships/hyperlink" Target="http://i.lidovky.cz/10/023/lngal/GLU316880_snezenka.jpg" TargetMode="External"/><Relationship Id="rId16" Type="http://schemas.openxmlformats.org/officeDocument/2006/relationships/hyperlink" Target="http://www.priroda.cz/clanky/foto/bohdal-dudek-chocholaty-16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g.aktualne.centrum.cz/339/2/3390256-jaro-v-praze.jpg" TargetMode="External"/><Relationship Id="rId11" Type="http://schemas.openxmlformats.org/officeDocument/2006/relationships/hyperlink" Target="http://nd05.jxs.cz/769/960/7fdf0f42bd_83916040_o2.jpg" TargetMode="External"/><Relationship Id="rId5" Type="http://schemas.openxmlformats.org/officeDocument/2006/relationships/hyperlink" Target="http://md.ic.cz/fotky/praha/jaro/praha_jaro_02.jpg" TargetMode="External"/><Relationship Id="rId15" Type="http://schemas.openxmlformats.org/officeDocument/2006/relationships/hyperlink" Target="http://www.jynx-t.net/ptaci/Data/Images/Drozd-zpevny_2_s.jpg" TargetMode="External"/><Relationship Id="rId10" Type="http://schemas.openxmlformats.org/officeDocument/2006/relationships/hyperlink" Target="http://nd04.jxs.cz/710/703/7d4e7f60fa_71620938_o2.jpg" TargetMode="External"/><Relationship Id="rId4" Type="http://schemas.openxmlformats.org/officeDocument/2006/relationships/hyperlink" Target="http://www.treking.cz/archiv/jaro3.jpg" TargetMode="External"/><Relationship Id="rId9" Type="http://schemas.openxmlformats.org/officeDocument/2006/relationships/hyperlink" Target="http://nd03.jxs.cz/512/975/1e9bf44910_64100647_o2.jpg" TargetMode="External"/><Relationship Id="rId14" Type="http://schemas.openxmlformats.org/officeDocument/2006/relationships/hyperlink" Target="http://upload.wikimedia.org/wikipedia/commons/thumb/1/1b/European_Starling_2006.jpg/200px-European_Starling_2006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eceptar.cz/res/data/162/019486.jpg" TargetMode="External"/><Relationship Id="rId13" Type="http://schemas.openxmlformats.org/officeDocument/2006/relationships/hyperlink" Target="http://media.daz.ni.cz/photos/2011/09/03/9-1676-v-kvetnu-je-zahradni-prace-dost-a-dost.jpg" TargetMode="External"/><Relationship Id="rId3" Type="http://schemas.openxmlformats.org/officeDocument/2006/relationships/hyperlink" Target="http://www.penzion-siesta.cz/images/velikonoce1_0.png" TargetMode="External"/><Relationship Id="rId7" Type="http://schemas.openxmlformats.org/officeDocument/2006/relationships/hyperlink" Target="http://neutralne.cz/wp-content/uploads/2012/01/fis1.jpg" TargetMode="External"/><Relationship Id="rId12" Type="http://schemas.openxmlformats.org/officeDocument/2006/relationships/hyperlink" Target="http://www.garten.cz/images_data/6676-duben-okrasna-zahrada-1.jpg" TargetMode="External"/><Relationship Id="rId2" Type="http://schemas.openxmlformats.org/officeDocument/2006/relationships/hyperlink" Target="http://img.blesk.cz/img/1/gallery/859779_velikonocni-pomlazk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" TargetMode="External"/><Relationship Id="rId11" Type="http://schemas.openxmlformats.org/officeDocument/2006/relationships/hyperlink" Target="http://img.ceskyinternet.cz/clanky/odstavce_nahledy/t_1277794804126_04.jpg" TargetMode="External"/><Relationship Id="rId5" Type="http://schemas.openxmlformats.org/officeDocument/2006/relationships/hyperlink" Target="http://test.mazlicci.cz/img/6901_max350x350" TargetMode="External"/><Relationship Id="rId10" Type="http://schemas.openxmlformats.org/officeDocument/2006/relationships/hyperlink" Target="http://www.ireceptar.cz/res/data/178/021376.jpg" TargetMode="External"/><Relationship Id="rId4" Type="http://schemas.openxmlformats.org/officeDocument/2006/relationships/hyperlink" Target="http://www.flash4shock.com/pohlednice/325.jpg" TargetMode="External"/><Relationship Id="rId9" Type="http://schemas.openxmlformats.org/officeDocument/2006/relationships/hyperlink" Target="http://media.daz.ni.cz/photos/2011/12/28/16214-prosinec-v-zahra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81644" y="2204864"/>
            <a:ext cx="34884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Přichází jaro</a:t>
            </a:r>
          </a:p>
          <a:p>
            <a:endParaRPr lang="cs-CZ" sz="2400" dirty="0"/>
          </a:p>
          <a:p>
            <a:r>
              <a:rPr lang="cs-CZ" sz="2400" dirty="0" smtClean="0"/>
              <a:t>    Prchalová Zdeňka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4869160"/>
            <a:ext cx="2997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SŠ, ZŠ a MŠ, Karviná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88253" y="3861048"/>
            <a:ext cx="2678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Určeno pro 7</a:t>
            </a:r>
            <a:r>
              <a:rPr lang="cs-CZ" dirty="0" smtClean="0"/>
              <a:t>. tř</a:t>
            </a:r>
            <a:r>
              <a:rPr lang="cs-CZ" dirty="0" smtClean="0"/>
              <a:t>. ZŠS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3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himes.wav"/>
          </p:stSnd>
        </p:sndAc>
      </p:transition>
    </mc:Choice>
    <mc:Fallback xmlns="">
      <p:transition spd="slow">
        <p:circl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88281"/>
            <a:ext cx="878497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dirty="0" smtClean="0"/>
              <a:t>Jaro je jedno ze čtyř ročních období.</a:t>
            </a:r>
          </a:p>
          <a:p>
            <a:r>
              <a:rPr lang="cs-CZ" sz="3200" dirty="0" smtClean="0"/>
              <a:t>Začíná 21. </a:t>
            </a:r>
            <a:r>
              <a:rPr lang="cs-CZ" sz="3200" dirty="0" smtClean="0"/>
              <a:t>března.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pl-PL" sz="2800" dirty="0" smtClean="0"/>
              <a:t>Znaky jarních měsíců </a:t>
            </a:r>
            <a:r>
              <a:rPr lang="pl-PL" sz="2800" dirty="0" smtClean="0"/>
              <a:t>(březen</a:t>
            </a:r>
            <a:r>
              <a:rPr lang="pl-PL" sz="2800" dirty="0" smtClean="0"/>
              <a:t>, duben, květen):</a:t>
            </a:r>
          </a:p>
          <a:p>
            <a:endParaRPr lang="pl-PL" sz="2800" dirty="0" smtClean="0"/>
          </a:p>
          <a:p>
            <a:r>
              <a:rPr lang="cs-CZ" sz="2400" dirty="0">
                <a:solidFill>
                  <a:schemeClr val="bg1"/>
                </a:solidFill>
              </a:rPr>
              <a:t>d</a:t>
            </a:r>
            <a:r>
              <a:rPr lang="cs-CZ" sz="2400" dirty="0" smtClean="0">
                <a:solidFill>
                  <a:schemeClr val="bg1"/>
                </a:solidFill>
              </a:rPr>
              <a:t>ny </a:t>
            </a:r>
            <a:r>
              <a:rPr lang="cs-CZ" sz="2400" dirty="0" smtClean="0">
                <a:solidFill>
                  <a:schemeClr val="bg1"/>
                </a:solidFill>
              </a:rPr>
              <a:t>se prodlužují, otepluje se. 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b="1" dirty="0" smtClean="0">
                <a:effectLst/>
              </a:rPr>
              <a:t>Březnové</a:t>
            </a:r>
            <a:r>
              <a:rPr lang="cs-CZ" b="1" dirty="0" smtClean="0">
                <a:effectLst/>
              </a:rPr>
              <a:t> slunce má krátké ruce</a:t>
            </a:r>
            <a:r>
              <a:rPr lang="cs-CZ" dirty="0" smtClean="0">
                <a:effectLst/>
              </a:rPr>
              <a:t>. </a:t>
            </a:r>
          </a:p>
          <a:p>
            <a:r>
              <a:rPr lang="cs-CZ" b="1" dirty="0" smtClean="0">
                <a:effectLst/>
              </a:rPr>
              <a:t>Březen, za kamna vlezem, duben, ještě tam </a:t>
            </a:r>
            <a:r>
              <a:rPr lang="cs-CZ" b="1" dirty="0" err="1" smtClean="0">
                <a:effectLst/>
              </a:rPr>
              <a:t>budem</a:t>
            </a:r>
            <a:r>
              <a:rPr lang="cs-CZ" b="1" dirty="0" smtClean="0">
                <a:effectLst/>
              </a:rPr>
              <a:t>, máj, vyženeme husy v háj</a:t>
            </a:r>
            <a:r>
              <a:rPr lang="cs-CZ" dirty="0"/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10361"/>
            <a:ext cx="2478782" cy="2419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886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31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49" y="1196752"/>
            <a:ext cx="2862825" cy="2147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684" y="1196752"/>
            <a:ext cx="2821216" cy="2113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318" y="1226398"/>
            <a:ext cx="2747619" cy="2060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182" y="191386"/>
            <a:ext cx="81542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Příroda se probouzí. Začínají kvést některé květiny.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97313" y="3696280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sněženka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72730" y="3696049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bledule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26030" y="3696280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petrklíč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177" y="4308509"/>
            <a:ext cx="288032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34" y="4308509"/>
            <a:ext cx="304259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699792" y="6468749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45318" y="6468749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narcis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8243" y="668440"/>
            <a:ext cx="983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84248" y="827420"/>
            <a:ext cx="15351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POZNÁVEJ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3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512" y="103718"/>
            <a:ext cx="8874289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 teplých krajin se vracejí ptáci. Staví hnízda </a:t>
            </a:r>
            <a:r>
              <a:rPr lang="cs-CZ" sz="2400" dirty="0" smtClean="0">
                <a:solidFill>
                  <a:schemeClr val="bg1"/>
                </a:solidFill>
              </a:rPr>
              <a:t>a </a:t>
            </a:r>
            <a:r>
              <a:rPr lang="cs-CZ" sz="2400" dirty="0" smtClean="0">
                <a:solidFill>
                  <a:schemeClr val="bg1"/>
                </a:solidFill>
              </a:rPr>
              <a:t>snášejí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vejce.</a:t>
            </a:r>
            <a:endParaRPr lang="cs-CZ" sz="2400" dirty="0"/>
          </a:p>
          <a:p>
            <a:r>
              <a:rPr lang="cs-CZ" sz="2400" dirty="0" smtClean="0">
                <a:solidFill>
                  <a:schemeClr val="bg1"/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POZNÁŠ NAŠE STĚHOVAVÉ PTÁKY?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37" y="1489425"/>
            <a:ext cx="2485202" cy="1660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62" y="1537686"/>
            <a:ext cx="2149741" cy="1612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38" y="3593162"/>
            <a:ext cx="1905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851" y="3593162"/>
            <a:ext cx="2978435" cy="2233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168" y="1537686"/>
            <a:ext cx="2160240" cy="1612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527" y="3593162"/>
            <a:ext cx="2543944" cy="2233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9818" y="3124799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64675" y="3124799"/>
            <a:ext cx="1282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95126" y="3149992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dudek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3328" y="6450662"/>
            <a:ext cx="831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drozd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4390" y="6421978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špaček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45780" y="6421978"/>
            <a:ext cx="1070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konipas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23101" y="488738"/>
            <a:ext cx="5004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Letí několik týdnů a uletí mnoho tisíc </a:t>
            </a:r>
            <a:r>
              <a:rPr lang="cs-CZ" dirty="0" smtClean="0"/>
              <a:t>km.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631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2888" y="539388"/>
            <a:ext cx="1354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Duben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352" y="3068960"/>
            <a:ext cx="4820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/>
              </a:rPr>
              <a:t>Na </a:t>
            </a:r>
            <a:r>
              <a:rPr lang="cs-CZ" b="1" dirty="0" smtClean="0">
                <a:effectLst/>
                <a:hlinkClick r:id="rId2"/>
              </a:rPr>
              <a:t>svatého Jiří</a:t>
            </a:r>
            <a:r>
              <a:rPr lang="cs-CZ" b="1" dirty="0" smtClean="0">
                <a:effectLst/>
              </a:rPr>
              <a:t> vylézají hadi a </a:t>
            </a:r>
            <a:r>
              <a:rPr lang="cs-CZ" b="1" dirty="0" smtClean="0">
                <a:effectLst/>
                <a:hlinkClick r:id="rId3"/>
              </a:rPr>
              <a:t>štíři</a:t>
            </a:r>
            <a:r>
              <a:rPr lang="cs-CZ" dirty="0" smtClean="0">
                <a:effectLst/>
              </a:rPr>
              <a:t>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7435" y="1216967"/>
            <a:ext cx="4121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Svátky jara </a:t>
            </a:r>
            <a:r>
              <a:rPr lang="cs-CZ" sz="2400" dirty="0" smtClean="0">
                <a:solidFill>
                  <a:schemeClr val="bg1"/>
                </a:solidFill>
              </a:rPr>
              <a:t>– Velikonoce.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608" y="1004871"/>
            <a:ext cx="3604179" cy="2394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5598" y="1800398"/>
            <a:ext cx="45448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Zvířata </a:t>
            </a:r>
            <a:r>
              <a:rPr lang="cs-CZ" sz="2400" dirty="0">
                <a:solidFill>
                  <a:schemeClr val="bg1"/>
                </a:solidFill>
              </a:rPr>
              <a:t>si hledají partnery 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a </a:t>
            </a:r>
            <a:r>
              <a:rPr lang="cs-CZ" sz="2400" dirty="0">
                <a:solidFill>
                  <a:schemeClr val="bg1"/>
                </a:solidFill>
              </a:rPr>
              <a:t>přivádějí na svět mláďata</a:t>
            </a:r>
            <a:r>
              <a:rPr lang="cs-CZ" sz="2400" dirty="0"/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84698"/>
            <a:ext cx="2841104" cy="1775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411" y="478469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57" y="4784698"/>
            <a:ext cx="2652770" cy="1783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582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1" y="3008902"/>
            <a:ext cx="50513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b="1" dirty="0" smtClean="0">
                <a:effectLst/>
              </a:rPr>
              <a:t>Studený máj, v stodole </a:t>
            </a:r>
            <a:r>
              <a:rPr lang="it-IT" b="1" dirty="0" smtClean="0">
                <a:effectLst/>
              </a:rPr>
              <a:t>ráj</a:t>
            </a:r>
            <a:r>
              <a:rPr lang="cs-CZ" b="1" dirty="0" smtClean="0">
                <a:effectLst/>
              </a:rPr>
              <a:t>.</a:t>
            </a:r>
            <a:endParaRPr lang="cs-CZ" b="1" dirty="0" smtClean="0">
              <a:effectLst/>
            </a:endParaRPr>
          </a:p>
          <a:p>
            <a:r>
              <a:rPr lang="cs-CZ" b="1" dirty="0" smtClean="0">
                <a:effectLst/>
              </a:rPr>
              <a:t>Až přijde máj, vyženeme kozy v </a:t>
            </a:r>
            <a:r>
              <a:rPr lang="cs-CZ" b="1" dirty="0" smtClean="0">
                <a:effectLst/>
              </a:rPr>
              <a:t>háj</a:t>
            </a:r>
            <a:r>
              <a:rPr lang="cs-CZ" dirty="0"/>
              <a:t>.</a:t>
            </a:r>
            <a:r>
              <a:rPr lang="it-IT" b="1" dirty="0" smtClean="0">
                <a:effectLst/>
              </a:rPr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69950"/>
            <a:ext cx="125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809" y="2351484"/>
            <a:ext cx="2901950" cy="2112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21704" y="1178589"/>
            <a:ext cx="704197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Květen se pokládá za nejkrásnější měsíc v roce.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Jediný ze všech měsíců má dvě </a:t>
            </a:r>
            <a:r>
              <a:rPr lang="cs-CZ" sz="2000" dirty="0" smtClean="0">
                <a:solidFill>
                  <a:schemeClr val="bg1"/>
                </a:solidFill>
              </a:rPr>
              <a:t>pojmenování -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 máj a květen, podle přírody, která v tuto dobu kvete.</a:t>
            </a: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808" y="4643836"/>
            <a:ext cx="2974975" cy="2025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447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754" y="1023746"/>
            <a:ext cx="2664572" cy="187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450" y="1023746"/>
            <a:ext cx="2766961" cy="185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399" y="3292402"/>
            <a:ext cx="2794012" cy="164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75" y="3244519"/>
            <a:ext cx="2474828" cy="167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450" y="5313683"/>
            <a:ext cx="2794012" cy="147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76672"/>
            <a:ext cx="2945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Jarní práce na zahrádce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74" y="1007888"/>
            <a:ext cx="2474829" cy="185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864010"/>
            <a:ext cx="173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rabání trávy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2858201"/>
            <a:ext cx="4136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řezávání a stříhání suchých větví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1764" y="5129017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ytí půdy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35559" y="4956619"/>
            <a:ext cx="2961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ázení stromků a květin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39602" y="6437567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zalévání</a:t>
            </a:r>
            <a:endParaRPr lang="cs-CZ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225" y="3265101"/>
            <a:ext cx="2881313" cy="1676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6405" y="661338"/>
            <a:ext cx="2340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JMENUJ ČINNOSTI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96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94988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Naší zahrádce věnujeme na jaře patřičnou péči.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Nejen</a:t>
            </a:r>
            <a:r>
              <a:rPr lang="cs-CZ" sz="2800" dirty="0" smtClean="0"/>
              <a:t>, že si to zaslouží,</a:t>
            </a:r>
          </a:p>
          <a:p>
            <a:r>
              <a:rPr lang="cs-CZ" sz="2800" dirty="0" smtClean="0"/>
              <a:t> ale ona se nám odmění svojí zelenou, pestrou</a:t>
            </a:r>
          </a:p>
          <a:p>
            <a:r>
              <a:rPr lang="cs-CZ" sz="2800" dirty="0" smtClean="0"/>
              <a:t> a voňavou krásou.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68513"/>
            <a:ext cx="6494059" cy="3658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13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082" y="841150"/>
            <a:ext cx="799288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Otázky a úkoly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Kdy začíná jaro?</a:t>
            </a:r>
          </a:p>
          <a:p>
            <a:endParaRPr lang="cs-CZ" dirty="0"/>
          </a:p>
          <a:p>
            <a:r>
              <a:rPr lang="cs-CZ" dirty="0" smtClean="0"/>
              <a:t>Kterým měsícům říkáme jarní?</a:t>
            </a:r>
          </a:p>
          <a:p>
            <a:endParaRPr lang="cs-CZ" dirty="0"/>
          </a:p>
          <a:p>
            <a:r>
              <a:rPr lang="cs-CZ" dirty="0" smtClean="0"/>
              <a:t>Jaké znáš jarní květiny?</a:t>
            </a:r>
          </a:p>
          <a:p>
            <a:endParaRPr lang="cs-CZ" dirty="0"/>
          </a:p>
          <a:p>
            <a:r>
              <a:rPr lang="cs-CZ" dirty="0" smtClean="0"/>
              <a:t>Kteří ptáci přilétají z teplých krajin?</a:t>
            </a:r>
          </a:p>
          <a:p>
            <a:endParaRPr lang="cs-CZ" dirty="0"/>
          </a:p>
          <a:p>
            <a:r>
              <a:rPr lang="cs-CZ" dirty="0" smtClean="0"/>
              <a:t>Jmenuj jarní práce na </a:t>
            </a:r>
            <a:r>
              <a:rPr lang="cs-CZ" dirty="0" smtClean="0"/>
              <a:t>zahrádce.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198" y="28817"/>
            <a:ext cx="357187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8793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51123"/>
            <a:ext cx="8424936" cy="123726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Seznam použitých odkazů </a:t>
            </a:r>
          </a:p>
          <a:p>
            <a:r>
              <a:rPr lang="cs-CZ" dirty="0" smtClean="0">
                <a:hlinkClick r:id="rId2"/>
              </a:rPr>
              <a:t>http://i.lidovky.cz/10/023/lngal/GLU316880_snezenka.jpg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http://carodejka.txt.cz/obrazky/jaro.jpg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http://www.treking.cz/archiv/jaro3.jpg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http://md.ic.cz/fotky/praha/jaro/praha_jaro_02.jpg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http://img.aktualne.centrum.cz/339/2/3390256-jaro-v-praze.jpg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http://www.ireceptar.cz/res/data/057/006950_50_034094.jpg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http://tocomebavi.blog.cz/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http://nd03.jxs.cz/512/975/1e9bf44910_64100647_o2.jpg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http://nd04.jxs.cz/710/703/7d4e7f60fa_71620938_o2.jpg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http://nd05.jxs.cz/769/960/7fdf0f42bd_83916040_o2.jpg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http://denikreferendum.cz/clanek/2036-zacina-brezen-vraceji-se-stehovavi-ptaci#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http://nd03.jxs.cz/704/015/a4f34bb89f_66844813_o2.jpg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http://upload.wikimedia.org/wikipedia/commons/thumb/1/1b/European_Starling_2006.jpg/200px-European_Starling_2006.jpg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http://www.jynx-t.net/ptaci/Data/Images/Drozd-zpevny_2_s.jpg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http://www.priroda.cz/clanky/foto/bohdal-dudek-chocholaty-167.jpg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http://www.jynx-t.net/ptaci/Data/Images/Konipas-bily_3.jpg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media.novinky.cz/039/270390-top_foto1-new7x.jpg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65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332656"/>
            <a:ext cx="8134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Seznam použitých odkazů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005971"/>
            <a:ext cx="871296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http://img.blesk.cz/img/1/gallery/859779_velikonocni-pomlazka.jpg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http://www.penzion-siesta.cz/images/velikonoce1_0.png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http://www.flash4shock.com/pohlednice/325.jpg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http://test.mazlicci.cz/img/6901_max350x350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http://www.google.cz/imgres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http://neutralne.cz/wp-content/uploads/2012/01/fis1.jpg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http://www.ireceptar.cz/res/data/162/019486.jpg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media.daz.ni.cz/photos/2011/12/28/16214-prosinec-v-zahrade.jpg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www.ireceptar.cz/res/data/178/021376.jpg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img.ceskyinternet.cz/clanky/odstavce_nahledy/t_1277794804126_04.jpg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www.garten.cz/images_data/6676-duben-okrasna-zahrada-1.jpg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media.daz.ni.cz/photos/2011/09/03/9-1676-v-kvetnu-je-zahradni-prace-dost-a-dost.jpg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22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310</TotalTime>
  <Words>361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31</cp:revision>
  <dcterms:created xsi:type="dcterms:W3CDTF">2012-03-10T16:40:24Z</dcterms:created>
  <dcterms:modified xsi:type="dcterms:W3CDTF">2012-04-06T19:06:36Z</dcterms:modified>
</cp:coreProperties>
</file>