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5" r:id="rId3"/>
  </p:sldMasterIdLst>
  <p:sldIdLst>
    <p:sldId id="266" r:id="rId4"/>
    <p:sldId id="268" r:id="rId5"/>
    <p:sldId id="256" r:id="rId6"/>
    <p:sldId id="265" r:id="rId7"/>
    <p:sldId id="257" r:id="rId8"/>
    <p:sldId id="258" r:id="rId9"/>
    <p:sldId id="260" r:id="rId10"/>
    <p:sldId id="259" r:id="rId11"/>
    <p:sldId id="261" r:id="rId12"/>
    <p:sldId id="262" r:id="rId13"/>
    <p:sldId id="263" r:id="rId14"/>
    <p:sldId id="264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7039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83139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87294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690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98552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56818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1521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12702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0972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48921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53061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68230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68180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81223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803335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56953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07152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38608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6817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96305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54960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01355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73880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45005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858514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45803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56907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834663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 smtClean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  <a:endParaRPr lang="cs-CZ" sz="1000" dirty="0">
              <a:solidFill>
                <a:prstClr val="black"/>
              </a:solidFill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5672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31586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20529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78094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806287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011180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61500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77840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18368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971448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995601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slideLayout" Target="../slideLayouts/slideLayout38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5" Type="http://schemas.openxmlformats.org/officeDocument/2006/relationships/theme" Target="../theme/theme3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ACA63B-3297-401A-AA22-EE69F55D6626}" type="datetimeFigureOut">
              <a:rPr lang="cs-CZ" smtClean="0"/>
              <a:t>15.4.2014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6AB823-0677-490E-AC44-D7050110D8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67594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285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15.4.2014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  <a:endParaRPr lang="cs-CZ" sz="1400" dirty="0">
              <a:solidFill>
                <a:prstClr val="white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0963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  <p:sldLayoutId id="2147483688" r:id="rId13"/>
    <p:sldLayoutId id="2147483689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Konflikty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03895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</a:t>
            </a:r>
            <a:r>
              <a:rPr lang="cs-CZ" sz="1200" b="1" smtClean="0"/>
              <a:t>	</a:t>
            </a:r>
            <a:r>
              <a:rPr lang="cs-CZ" sz="1200" smtClean="0"/>
              <a:t>VY_32_INOVACE_1.SV.14</a:t>
            </a:r>
            <a:endParaRPr lang="cs-CZ" sz="1200" dirty="0" smtClean="0"/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</a:t>
            </a:r>
            <a:r>
              <a:rPr lang="cs-CZ" sz="1200" dirty="0" smtClean="0"/>
              <a:t>listopad</a:t>
            </a:r>
            <a:r>
              <a:rPr lang="cs-CZ" sz="1200" b="1" dirty="0" smtClean="0"/>
              <a:t> </a:t>
            </a:r>
            <a:r>
              <a:rPr lang="cs-CZ" sz="1200" dirty="0" smtClean="0"/>
              <a:t> 2012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  <a:endParaRPr lang="cs-CZ" sz="1200" dirty="0" smtClean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slouží ke všeobecnému seznámení žáků s problematikou konfliktů.</a:t>
            </a: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je použit ve výkladové části hodiny</a:t>
            </a:r>
            <a:r>
              <a:rPr lang="cs-CZ" sz="1100" smtClean="0">
                <a:solidFill>
                  <a:prstClr val="black"/>
                </a:solidFill>
              </a:rPr>
              <a:t>.  </a:t>
            </a:r>
            <a:endParaRPr lang="cs-CZ" sz="1100" dirty="0" smtClean="0">
              <a:solidFill>
                <a:prstClr val="black"/>
              </a:solidFill>
            </a:endParaRPr>
          </a:p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Pomůcky: interaktivní tabule. 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73961428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 jako jedinec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1543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Konflikty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3582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Konflikt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k</a:t>
            </a:r>
            <a:r>
              <a:rPr lang="cs-CZ" dirty="0" smtClean="0"/>
              <a:t>onflikt = srážka</a:t>
            </a:r>
          </a:p>
          <a:p>
            <a:r>
              <a:rPr lang="cs-CZ" dirty="0"/>
              <a:t>n</a:t>
            </a:r>
            <a:r>
              <a:rPr lang="cs-CZ" dirty="0" smtClean="0"/>
              <a:t>eřešené konflikty vedou k duševním poruchám</a:t>
            </a:r>
          </a:p>
          <a:p>
            <a:r>
              <a:rPr lang="cs-CZ" dirty="0"/>
              <a:t>d</a:t>
            </a:r>
            <a:r>
              <a:rPr lang="cs-CZ" dirty="0" smtClean="0"/>
              <a:t>ělení konfliktů: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ntrapersonální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nterpersonální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kupinové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err="1"/>
              <a:t>m</a:t>
            </a:r>
            <a:r>
              <a:rPr lang="cs-CZ" dirty="0" err="1" smtClean="0"/>
              <a:t>eziskupinové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79789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Intrapersonální (vnitřní) konflikt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soba se rozhoduje mezi stejně silnými (přitažlivými) alternativami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Jean </a:t>
            </a:r>
            <a:r>
              <a:rPr lang="cs-CZ" dirty="0" err="1" smtClean="0"/>
              <a:t>Buridan</a:t>
            </a:r>
            <a:r>
              <a:rPr lang="cs-CZ" dirty="0" smtClean="0"/>
              <a:t> – </a:t>
            </a:r>
            <a:r>
              <a:rPr lang="cs-CZ" i="1" dirty="0" smtClean="0"/>
              <a:t>Bajka o oslu</a:t>
            </a:r>
          </a:p>
          <a:p>
            <a:endParaRPr lang="cs-CZ" dirty="0" smtClean="0"/>
          </a:p>
          <a:p>
            <a:r>
              <a:rPr lang="cs-CZ" dirty="0" smtClean="0"/>
              <a:t>3 varianty vnitřního konfliktu:</a:t>
            </a:r>
          </a:p>
          <a:p>
            <a:pPr marL="0" indent="0">
              <a:buNone/>
            </a:pPr>
            <a:endParaRPr lang="cs-CZ" dirty="0" smtClean="0"/>
          </a:p>
          <a:p>
            <a:pPr lvl="1">
              <a:buFont typeface="Wingdings" pitchFamily="2" charset="2"/>
              <a:buChar char="ü"/>
            </a:pPr>
            <a:r>
              <a:rPr lang="cs-CZ" dirty="0" smtClean="0"/>
              <a:t>a, </a:t>
            </a:r>
            <a:r>
              <a:rPr lang="cs-CZ" b="1" dirty="0" err="1" smtClean="0"/>
              <a:t>apetence</a:t>
            </a:r>
            <a:r>
              <a:rPr lang="cs-CZ" dirty="0" smtClean="0"/>
              <a:t> versus </a:t>
            </a:r>
            <a:r>
              <a:rPr lang="cs-CZ" b="1" dirty="0" err="1" smtClean="0"/>
              <a:t>apetence</a:t>
            </a:r>
            <a:r>
              <a:rPr lang="cs-CZ" dirty="0" smtClean="0"/>
              <a:t> (</a:t>
            </a:r>
            <a:r>
              <a:rPr lang="cs-CZ" dirty="0" err="1" smtClean="0"/>
              <a:t>apetence</a:t>
            </a:r>
            <a:r>
              <a:rPr lang="cs-CZ" dirty="0" smtClean="0"/>
              <a:t> = přitažlivost) </a:t>
            </a:r>
            <a:r>
              <a:rPr lang="cs-CZ" dirty="0" smtClean="0">
                <a:cs typeface="Times New Roman"/>
              </a:rPr>
              <a:t>→ osoba se rozhoduje mezi stejně přitažlivými možnostmi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b</a:t>
            </a:r>
            <a:r>
              <a:rPr lang="cs-CZ" dirty="0" smtClean="0">
                <a:cs typeface="Times New Roman"/>
              </a:rPr>
              <a:t>, </a:t>
            </a:r>
            <a:r>
              <a:rPr lang="cs-CZ" b="1" dirty="0" smtClean="0">
                <a:cs typeface="Times New Roman"/>
              </a:rPr>
              <a:t>averze </a:t>
            </a:r>
            <a:r>
              <a:rPr lang="cs-CZ" dirty="0" smtClean="0">
                <a:cs typeface="Times New Roman"/>
              </a:rPr>
              <a:t>(odpor) versus </a:t>
            </a:r>
            <a:r>
              <a:rPr lang="cs-CZ" b="1" dirty="0" err="1" smtClean="0">
                <a:cs typeface="Times New Roman"/>
              </a:rPr>
              <a:t>apetence</a:t>
            </a:r>
            <a:r>
              <a:rPr lang="cs-CZ" dirty="0" smtClean="0">
                <a:cs typeface="Times New Roman"/>
              </a:rPr>
              <a:t> → jedince stejná věc přitahuje i odpuzuje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c</a:t>
            </a:r>
            <a:r>
              <a:rPr lang="cs-CZ" dirty="0" smtClean="0">
                <a:cs typeface="Times New Roman"/>
              </a:rPr>
              <a:t>, </a:t>
            </a:r>
            <a:r>
              <a:rPr lang="cs-CZ" b="1" dirty="0" smtClean="0">
                <a:cs typeface="Times New Roman"/>
              </a:rPr>
              <a:t>averze</a:t>
            </a:r>
            <a:r>
              <a:rPr lang="cs-CZ" dirty="0" smtClean="0">
                <a:cs typeface="Times New Roman"/>
              </a:rPr>
              <a:t> versus </a:t>
            </a:r>
            <a:r>
              <a:rPr lang="cs-CZ" b="1" dirty="0" smtClean="0">
                <a:cs typeface="Times New Roman"/>
              </a:rPr>
              <a:t>averze</a:t>
            </a:r>
            <a:r>
              <a:rPr lang="cs-CZ" dirty="0" smtClean="0">
                <a:cs typeface="Times New Roman"/>
              </a:rPr>
              <a:t> → nutnost zvolit mezi dvěma negativními možnostmi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9979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Interpersonální (vnější) konflikt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zniká mezi dvěma lidmi či v menších skupinách</a:t>
            </a:r>
          </a:p>
          <a:p>
            <a:r>
              <a:rPr lang="cs-CZ" dirty="0"/>
              <a:t>p</a:t>
            </a:r>
            <a:r>
              <a:rPr lang="cs-CZ" dirty="0" smtClean="0"/>
              <a:t>odoby interpersonálního konfliktu: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a</a:t>
            </a:r>
            <a:r>
              <a:rPr lang="cs-CZ" dirty="0" smtClean="0"/>
              <a:t>, </a:t>
            </a:r>
            <a:r>
              <a:rPr lang="cs-CZ" b="1" dirty="0" smtClean="0"/>
              <a:t>kolize (střet) rolí </a:t>
            </a:r>
            <a:r>
              <a:rPr lang="cs-CZ" dirty="0" smtClean="0">
                <a:cs typeface="Times New Roman"/>
              </a:rPr>
              <a:t>→ dva lidé mají takové role, že si vzájemně brání v jejich naplnění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b</a:t>
            </a:r>
            <a:r>
              <a:rPr lang="cs-CZ" dirty="0" smtClean="0">
                <a:cs typeface="Times New Roman"/>
              </a:rPr>
              <a:t>, </a:t>
            </a:r>
            <a:r>
              <a:rPr lang="cs-CZ" b="1" dirty="0" smtClean="0">
                <a:cs typeface="Times New Roman"/>
              </a:rPr>
              <a:t>neslučitelnost rolí </a:t>
            </a:r>
            <a:r>
              <a:rPr lang="cs-CZ" dirty="0" smtClean="0">
                <a:cs typeface="Times New Roman"/>
              </a:rPr>
              <a:t>→ role, které osoby zastávají, nemohou být realizovány společně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c</a:t>
            </a:r>
            <a:r>
              <a:rPr lang="cs-CZ" dirty="0" smtClean="0">
                <a:cs typeface="Times New Roman"/>
              </a:rPr>
              <a:t>, </a:t>
            </a:r>
            <a:r>
              <a:rPr lang="cs-CZ" b="1" dirty="0" smtClean="0">
                <a:cs typeface="Times New Roman"/>
              </a:rPr>
              <a:t>konfuze (zmatení) rolí </a:t>
            </a:r>
            <a:r>
              <a:rPr lang="cs-CZ" dirty="0" smtClean="0">
                <a:cs typeface="Times New Roman"/>
              </a:rPr>
              <a:t>→ nevyjasnění rolí, které jedinci zastávají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8994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konfliktů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c</a:t>
            </a:r>
            <a:r>
              <a:rPr lang="cs-CZ" dirty="0" smtClean="0"/>
              <a:t>ílem řešení konfliktů je obvykle navození spolupráce</a:t>
            </a:r>
          </a:p>
          <a:p>
            <a:r>
              <a:rPr lang="cs-CZ" dirty="0"/>
              <a:t>p</a:t>
            </a:r>
            <a:r>
              <a:rPr lang="cs-CZ" dirty="0" smtClean="0"/>
              <a:t>oužití strategie </a:t>
            </a:r>
            <a:r>
              <a:rPr lang="cs-CZ" dirty="0" smtClean="0">
                <a:cs typeface="Times New Roman"/>
              </a:rPr>
              <a:t>→ předem vypracovaný plán či postup k dosažení určitého cíle</a:t>
            </a:r>
          </a:p>
          <a:p>
            <a:pPr marL="0" indent="0">
              <a:buNone/>
            </a:pPr>
            <a:r>
              <a:rPr lang="cs-CZ" dirty="0">
                <a:cs typeface="Times New Roman"/>
              </a:rPr>
              <a:t>d</a:t>
            </a:r>
            <a:r>
              <a:rPr lang="cs-CZ" dirty="0" smtClean="0">
                <a:cs typeface="Times New Roman"/>
              </a:rPr>
              <a:t>ělení strategií: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n</a:t>
            </a:r>
            <a:r>
              <a:rPr lang="cs-CZ" dirty="0" smtClean="0">
                <a:cs typeface="Times New Roman"/>
              </a:rPr>
              <a:t>epodmíněné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>
                <a:cs typeface="Times New Roman"/>
              </a:rPr>
              <a:t>p</a:t>
            </a:r>
            <a:r>
              <a:rPr lang="cs-CZ" dirty="0" smtClean="0">
                <a:cs typeface="Times New Roman"/>
              </a:rPr>
              <a:t>odmíněné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cs typeface="Times New Roman"/>
              </a:rPr>
              <a:t>s</a:t>
            </a:r>
            <a:r>
              <a:rPr lang="cs-CZ" dirty="0" smtClean="0">
                <a:cs typeface="Times New Roman"/>
              </a:rPr>
              <a:t>tatické (nemění se dlouhodobě)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>
                <a:cs typeface="Times New Roman"/>
              </a:rPr>
              <a:t>d</a:t>
            </a:r>
            <a:r>
              <a:rPr lang="cs-CZ" dirty="0" smtClean="0">
                <a:cs typeface="Times New Roman"/>
              </a:rPr>
              <a:t>ynamické (mění se v čase)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6394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konfliktů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z</a:t>
            </a:r>
            <a:r>
              <a:rPr lang="cs-CZ" dirty="0" smtClean="0"/>
              <a:t>ákladní strategie: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oupeření – jedinec se snaží prosadit za každou cenu; tendence znevažovat, zesměšňovat, zlehčovat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ú</a:t>
            </a:r>
            <a:r>
              <a:rPr lang="cs-CZ" dirty="0" smtClean="0"/>
              <a:t>nik – osoba se řešení konfliktů vyhýbá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i</a:t>
            </a:r>
            <a:r>
              <a:rPr lang="cs-CZ" dirty="0" smtClean="0"/>
              <a:t>ntegrace – snaha postoje či potřeby integrovat do jednoho společného celku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řizpůsobení – jedinec se plně přizpůsobuje potřebám a názorům druhého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ompromis – aktivní hledání řešení na základě oboustranných ústupků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3541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strategií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s</a:t>
            </a:r>
            <a:r>
              <a:rPr lang="cs-CZ" u="sng" dirty="0" smtClean="0"/>
              <a:t>tatické nepodmíněné:</a:t>
            </a:r>
          </a:p>
          <a:p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strategie Gándhí (za každé okolnosti spolupráce +)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oupeřivá strategie (za každé situace útok -)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míšená strategie (náhodná kombinace obojího)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2373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Příklady strategií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/>
              <a:t>s</a:t>
            </a:r>
            <a:r>
              <a:rPr lang="cs-CZ" u="sng" dirty="0" smtClean="0"/>
              <a:t>tatické podmíněné: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TFT – zub za zub, koláč za koláč (podmíněna minulou volbou partnera)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n + - - - + + - - - + + +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á   + - - - + + - - - + + +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požděná o krok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n + - - - + + - - - + + +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j</a:t>
            </a:r>
            <a:r>
              <a:rPr lang="cs-CZ" dirty="0" smtClean="0"/>
              <a:t>á   + + - - - + + - - - + +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40360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strategií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ü"/>
            </a:pPr>
            <a:r>
              <a:rPr lang="cs-CZ" dirty="0"/>
              <a:t>b</a:t>
            </a:r>
            <a:r>
              <a:rPr lang="cs-CZ" dirty="0" smtClean="0"/>
              <a:t>enevolentní TFT (občas kooperativní reakce na nepřátelství)</a:t>
            </a:r>
          </a:p>
          <a:p>
            <a:pPr>
              <a:buFont typeface="Wingdings" pitchFamily="2" charset="2"/>
              <a:buChar char="ü"/>
            </a:pPr>
            <a:r>
              <a:rPr lang="cs-CZ" dirty="0" err="1"/>
              <a:t>m</a:t>
            </a:r>
            <a:r>
              <a:rPr lang="cs-CZ" dirty="0" err="1" smtClean="0"/>
              <a:t>alevolentní</a:t>
            </a:r>
            <a:r>
              <a:rPr lang="cs-CZ" dirty="0" smtClean="0"/>
              <a:t> TFT (občas nepřátelská reakce na spolupráci)</a:t>
            </a:r>
          </a:p>
          <a:p>
            <a:r>
              <a:rPr lang="cs-CZ" u="sng" dirty="0"/>
              <a:t>z</a:t>
            </a:r>
            <a:r>
              <a:rPr lang="cs-CZ" u="sng" dirty="0" smtClean="0"/>
              <a:t>ávěr:</a:t>
            </a:r>
          </a:p>
          <a:p>
            <a:r>
              <a:rPr lang="cs-CZ" dirty="0"/>
              <a:t>p</a:t>
            </a:r>
            <a:r>
              <a:rPr lang="cs-CZ" dirty="0" smtClean="0"/>
              <a:t>odmíněné strategie vždy účinnější než nepodmíněné</a:t>
            </a:r>
          </a:p>
          <a:p>
            <a:r>
              <a:rPr lang="cs-CZ" dirty="0" smtClean="0"/>
              <a:t>benevolentní strategie účinnější než </a:t>
            </a:r>
            <a:r>
              <a:rPr lang="cs-CZ" dirty="0" err="1" smtClean="0"/>
              <a:t>malevolentní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bvykle nejúčinnější benevolentní TFT zpožděná o krok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7498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strategií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d</a:t>
            </a:r>
            <a:r>
              <a:rPr lang="cs-CZ" u="sng" dirty="0" smtClean="0"/>
              <a:t>ynamické strategie</a:t>
            </a:r>
          </a:p>
          <a:p>
            <a:pPr lvl="1"/>
            <a:r>
              <a:rPr lang="cs-CZ" dirty="0"/>
              <a:t>s</a:t>
            </a:r>
            <a:r>
              <a:rPr lang="cs-CZ" dirty="0" smtClean="0"/>
              <a:t>trategická předehra, mezihra, cyklické strategie</a:t>
            </a:r>
          </a:p>
          <a:p>
            <a:pPr marL="457200" lvl="1" indent="0">
              <a:buNone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dirty="0"/>
              <a:t>s</a:t>
            </a:r>
            <a:r>
              <a:rPr lang="cs-CZ" dirty="0" smtClean="0"/>
              <a:t>trategie svádění: benevolentní předehra, následuje 100% soupeření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n</a:t>
            </a:r>
            <a:r>
              <a:rPr lang="cs-CZ" dirty="0" smtClean="0"/>
              <a:t>apravený hříšník: - - - + + +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adlý anděl: + + + - - -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14120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dirty="0"/>
              <a:t>DOLEŽALOVÁ, Ladislava; VLKOVÁ, Marie. </a:t>
            </a:r>
            <a:r>
              <a:rPr lang="cs-CZ" i="1" dirty="0"/>
              <a:t>Občanský a společenský základ. Psychologie</a:t>
            </a:r>
            <a:r>
              <a:rPr lang="cs-CZ" dirty="0"/>
              <a:t>. Kralice na Hané: </a:t>
            </a:r>
            <a:r>
              <a:rPr lang="cs-CZ" dirty="0" err="1"/>
              <a:t>Computer</a:t>
            </a:r>
            <a:r>
              <a:rPr lang="cs-CZ" dirty="0"/>
              <a:t> Media s.r.o., 2010, ISBN 978-80-7402-060-5.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BARTONÍČKOVÁ, Klára a kol. Občanský a společenskovědní základ. Přehled středoškolského učiva. Brno: </a:t>
            </a:r>
            <a:r>
              <a:rPr lang="cs-CZ" dirty="0" err="1"/>
              <a:t>Computer</a:t>
            </a:r>
            <a:r>
              <a:rPr lang="cs-CZ" dirty="0"/>
              <a:t> </a:t>
            </a:r>
            <a:r>
              <a:rPr lang="cs-CZ" dirty="0" err="1"/>
              <a:t>Press</a:t>
            </a:r>
            <a:r>
              <a:rPr lang="cs-CZ" dirty="0"/>
              <a:t>, a.s., 2011, ISBN 978-80-251-2631-8. 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EMMERT, František a kol. Odmaturuj ze společenských věd. Brno: DIDAKTIS, 2003, ISBN 80-86285-68-5. 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 KOLEKT. </a:t>
            </a:r>
            <a:r>
              <a:rPr lang="cs-CZ" i="1" dirty="0"/>
              <a:t>Společenské vědy pro 1. ročník středních škol</a:t>
            </a:r>
            <a:r>
              <a:rPr lang="cs-CZ" dirty="0"/>
              <a:t>.     </a:t>
            </a:r>
          </a:p>
          <a:p>
            <a:pPr marL="0" indent="0">
              <a:buNone/>
            </a:pPr>
            <a:r>
              <a:rPr lang="cs-CZ" dirty="0"/>
              <a:t>     Brno: DIDAKTIS spol. s r.o., 2009, ISBN 978-80-7358-   </a:t>
            </a:r>
          </a:p>
          <a:p>
            <a:pPr marL="0" indent="0">
              <a:buNone/>
            </a:pPr>
            <a:r>
              <a:rPr lang="cs-CZ"/>
              <a:t>     144-2. </a:t>
            </a:r>
          </a:p>
          <a:p>
            <a:pPr marL="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303736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181</TotalTime>
  <Words>586</Words>
  <Application>Microsoft Office PowerPoint</Application>
  <PresentationFormat>Předvádění na obrazovce (4:3)</PresentationFormat>
  <Paragraphs>100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systému Office</vt:lpstr>
      <vt:lpstr>projekt</vt:lpstr>
      <vt:lpstr>1_projekt</vt:lpstr>
      <vt:lpstr>Konflikty</vt:lpstr>
      <vt:lpstr>ANOTACE</vt:lpstr>
      <vt:lpstr>Konflikty</vt:lpstr>
      <vt:lpstr>Konflikt </vt:lpstr>
      <vt:lpstr>Intrapersonální (vnitřní) konflikt</vt:lpstr>
      <vt:lpstr>Interpersonální (vnější) konflikt</vt:lpstr>
      <vt:lpstr>Řešení konfliktů</vt:lpstr>
      <vt:lpstr>Řešení konfliktů</vt:lpstr>
      <vt:lpstr>Příklady strategií</vt:lpstr>
      <vt:lpstr>Příklady strategií</vt:lpstr>
      <vt:lpstr>Příklady strategií</vt:lpstr>
      <vt:lpstr>Příklady strategií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Konflikty</dc:title>
  <dc:creator>ve</dc:creator>
  <cp:lastModifiedBy>ve</cp:lastModifiedBy>
  <cp:revision>12</cp:revision>
  <dcterms:created xsi:type="dcterms:W3CDTF">2014-02-03T12:14:20Z</dcterms:created>
  <dcterms:modified xsi:type="dcterms:W3CDTF">2014-04-15T15:07:36Z</dcterms:modified>
</cp:coreProperties>
</file>