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65" r:id="rId4"/>
    <p:sldId id="256" r:id="rId5"/>
    <p:sldId id="257" r:id="rId6"/>
    <p:sldId id="259" r:id="rId7"/>
    <p:sldId id="258" r:id="rId8"/>
    <p:sldId id="261" r:id="rId9"/>
    <p:sldId id="262" r:id="rId10"/>
    <p:sldId id="260" r:id="rId11"/>
    <p:sldId id="263" r:id="rId12"/>
    <p:sldId id="264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0676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3050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4619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355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508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340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6313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2277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6559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542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4397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580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569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8346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567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315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2052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87809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80628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0111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615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7784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6183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9714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956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BE48D-9BD0-49E9-97E0-983869615601}" type="datetimeFigureOut">
              <a:rPr lang="cs-CZ" smtClean="0"/>
              <a:pPr/>
              <a:t>18.6.2014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B9853-3706-4F16-AE10-400362CA6F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382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18.6.2014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096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smtClean="0"/>
              <a:t>Myšlení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835461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VY_32_INOVACE_1.SV.15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</a:t>
            </a:r>
            <a:r>
              <a:rPr lang="cs-CZ" sz="1200" b="1" dirty="0" smtClean="0"/>
              <a:t> </a:t>
            </a:r>
            <a:r>
              <a:rPr lang="cs-CZ" sz="1200" dirty="0" smtClean="0"/>
              <a:t>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</a:t>
            </a:r>
            <a:r>
              <a:rPr lang="cs-CZ" sz="1200" b="1" smtClean="0"/>
              <a:t>	</a:t>
            </a:r>
            <a:r>
              <a:rPr lang="cs-CZ" sz="1200"/>
              <a:t>Vyšší stupeň osmiletého gymnázia a čtyřleté gymnázium (RVP-G)</a:t>
            </a:r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Materiál slouží ke všeobecnému seznámení žáků s problematikou myšlení.</a:t>
            </a:r>
          </a:p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Materiál je použit ve výkladové části hodiny.  </a:t>
            </a:r>
          </a:p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Pomůcky: interaktivní tabule.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73961428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jako jedinec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3154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Myšlení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1536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p</a:t>
            </a:r>
            <a:r>
              <a:rPr lang="cs-CZ" dirty="0" smtClean="0"/>
              <a:t>atří mezi poznávací psychické procesy </a:t>
            </a:r>
            <a:r>
              <a:rPr lang="cs-CZ" dirty="0" smtClean="0">
                <a:latin typeface="Times New Roman"/>
                <a:cs typeface="Times New Roman"/>
              </a:rPr>
              <a:t>→ dochází k duševní manipulaci s vjemy, představami, pojmy a symboly za účelem </a:t>
            </a:r>
            <a:r>
              <a:rPr lang="cs-CZ" dirty="0" smtClean="0">
                <a:solidFill>
                  <a:srgbClr val="FF0000"/>
                </a:solidFill>
                <a:latin typeface="Times New Roman"/>
                <a:cs typeface="Times New Roman"/>
              </a:rPr>
              <a:t>řešení problémů</a:t>
            </a:r>
            <a:r>
              <a:rPr lang="cs-CZ" dirty="0" smtClean="0">
                <a:latin typeface="Times New Roman"/>
                <a:cs typeface="Times New Roman"/>
              </a:rPr>
              <a:t>, nalezení obecných zákonitostí a celkové analýzy světa</a:t>
            </a:r>
            <a:endParaRPr lang="cs-CZ" dirty="0" smtClean="0"/>
          </a:p>
          <a:p>
            <a:r>
              <a:rPr lang="cs-CZ" dirty="0"/>
              <a:t>r</a:t>
            </a:r>
            <a:r>
              <a:rPr lang="cs-CZ" dirty="0" smtClean="0"/>
              <a:t>ozlišujeme dvě úrovně: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k</a:t>
            </a:r>
            <a:r>
              <a:rPr lang="cs-CZ" dirty="0" smtClean="0"/>
              <a:t>onkrétní (názorné) myšlení </a:t>
            </a:r>
            <a:r>
              <a:rPr lang="cs-CZ" dirty="0" smtClean="0">
                <a:latin typeface="Times New Roman"/>
                <a:cs typeface="Times New Roman"/>
              </a:rPr>
              <a:t>→ vztahuje se k bezprostředně přítomným předmětům nebo dějům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latin typeface="Times New Roman"/>
                <a:cs typeface="Times New Roman"/>
              </a:rPr>
              <a:t>a</a:t>
            </a:r>
            <a:r>
              <a:rPr lang="cs-CZ" dirty="0" smtClean="0">
                <a:latin typeface="Times New Roman"/>
                <a:cs typeface="Times New Roman"/>
              </a:rPr>
              <a:t>bstraktní (teoretické) myšlení → provádíme myšlenkové operace se složitějšími pojmy (pravda, rozum)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73266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Kreativní 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solidFill>
                  <a:srgbClr val="7030A0"/>
                </a:solidFill>
              </a:rPr>
              <a:t>k</a:t>
            </a:r>
            <a:r>
              <a:rPr lang="cs-CZ" dirty="0" smtClean="0">
                <a:solidFill>
                  <a:srgbClr val="7030A0"/>
                </a:solidFill>
              </a:rPr>
              <a:t>reativita</a:t>
            </a:r>
            <a:r>
              <a:rPr lang="cs-CZ" dirty="0" smtClean="0"/>
              <a:t> = tvořivost, invence; zvláštní soubor schopností, které umožňují uměleckou, vědeckou nebo jinou tvůrčí činností</a:t>
            </a:r>
          </a:p>
          <a:p>
            <a:r>
              <a:rPr lang="cs-CZ" dirty="0"/>
              <a:t>s</a:t>
            </a:r>
            <a:r>
              <a:rPr lang="cs-CZ" dirty="0" smtClean="0"/>
              <a:t>tyly myšlení:</a:t>
            </a:r>
          </a:p>
          <a:p>
            <a:r>
              <a:rPr lang="cs-CZ" dirty="0">
                <a:solidFill>
                  <a:srgbClr val="7030A0"/>
                </a:solidFill>
              </a:rPr>
              <a:t>k</a:t>
            </a:r>
            <a:r>
              <a:rPr lang="cs-CZ" dirty="0" smtClean="0">
                <a:solidFill>
                  <a:srgbClr val="7030A0"/>
                </a:solidFill>
              </a:rPr>
              <a:t>onvergentní myšlení </a:t>
            </a:r>
            <a:r>
              <a:rPr lang="cs-CZ" dirty="0" smtClean="0">
                <a:cs typeface="Times New Roman"/>
              </a:rPr>
              <a:t>→ postupná a cílevědomá snaha nalézt </a:t>
            </a:r>
            <a:r>
              <a:rPr lang="cs-CZ" dirty="0">
                <a:cs typeface="Times New Roman"/>
              </a:rPr>
              <a:t>ř</a:t>
            </a:r>
            <a:r>
              <a:rPr lang="cs-CZ" dirty="0" smtClean="0">
                <a:cs typeface="Times New Roman"/>
              </a:rPr>
              <a:t>ešení problému</a:t>
            </a:r>
          </a:p>
          <a:p>
            <a:r>
              <a:rPr lang="cs-CZ" dirty="0">
                <a:solidFill>
                  <a:srgbClr val="7030A0"/>
                </a:solidFill>
                <a:cs typeface="Times New Roman"/>
              </a:rPr>
              <a:t>d</a:t>
            </a:r>
            <a:r>
              <a:rPr lang="cs-CZ" dirty="0" smtClean="0">
                <a:solidFill>
                  <a:srgbClr val="7030A0"/>
                </a:solidFill>
                <a:cs typeface="Times New Roman"/>
              </a:rPr>
              <a:t>ivergentní myšlení </a:t>
            </a:r>
            <a:r>
              <a:rPr lang="cs-CZ" dirty="0" smtClean="0">
                <a:cs typeface="Times New Roman"/>
              </a:rPr>
              <a:t>→ kreativní a nekonvenční způsob nahlížení na problém z různých úhlů pohledu; podaří se nalézt </a:t>
            </a:r>
            <a:r>
              <a:rPr lang="cs-CZ" dirty="0" smtClean="0">
                <a:cs typeface="Times New Roman"/>
              </a:rPr>
              <a:t>originální </a:t>
            </a:r>
            <a:r>
              <a:rPr lang="cs-CZ" dirty="0" smtClean="0">
                <a:cs typeface="Times New Roman"/>
              </a:rPr>
              <a:t>a nečekané řešení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b</a:t>
            </a:r>
            <a:r>
              <a:rPr lang="cs-CZ" dirty="0" smtClean="0">
                <a:cs typeface="Times New Roman"/>
              </a:rPr>
              <a:t>rainstorming → kombinace obou stylů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1969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Myšlenkové operace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>
                <a:solidFill>
                  <a:srgbClr val="7030A0"/>
                </a:solidFill>
              </a:rPr>
              <a:t>a</a:t>
            </a:r>
            <a:r>
              <a:rPr lang="cs-CZ" dirty="0" smtClean="0">
                <a:solidFill>
                  <a:srgbClr val="7030A0"/>
                </a:solidFill>
              </a:rPr>
              <a:t>nalýza</a:t>
            </a:r>
            <a:r>
              <a:rPr lang="cs-CZ" dirty="0" smtClean="0"/>
              <a:t> </a:t>
            </a:r>
            <a:r>
              <a:rPr lang="cs-CZ" dirty="0" smtClean="0">
                <a:cs typeface="Times New Roman"/>
              </a:rPr>
              <a:t>→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cs typeface="Times New Roman"/>
              </a:rPr>
              <a:t>rozkládání celku na jednotlivé části</a:t>
            </a:r>
          </a:p>
          <a:p>
            <a:r>
              <a:rPr lang="cs-CZ" dirty="0">
                <a:solidFill>
                  <a:srgbClr val="7030A0"/>
                </a:solidFill>
                <a:cs typeface="Times New Roman"/>
              </a:rPr>
              <a:t>s</a:t>
            </a:r>
            <a:r>
              <a:rPr lang="cs-CZ" dirty="0" smtClean="0">
                <a:solidFill>
                  <a:srgbClr val="7030A0"/>
                </a:solidFill>
                <a:cs typeface="Times New Roman"/>
              </a:rPr>
              <a:t>yntéza</a:t>
            </a:r>
            <a:r>
              <a:rPr lang="cs-CZ" dirty="0" smtClean="0">
                <a:cs typeface="Times New Roman"/>
              </a:rPr>
              <a:t> → složení částí ve smysluplný celek</a:t>
            </a:r>
          </a:p>
          <a:p>
            <a:r>
              <a:rPr lang="cs-CZ" dirty="0" smtClean="0">
                <a:solidFill>
                  <a:srgbClr val="002060"/>
                </a:solidFill>
                <a:latin typeface="Times New Roman"/>
                <a:cs typeface="Times New Roman"/>
              </a:rPr>
              <a:t>srovnávání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cs typeface="Times New Roman"/>
              </a:rPr>
              <a:t>→</a:t>
            </a:r>
            <a:r>
              <a:rPr lang="cs-CZ" dirty="0" smtClean="0">
                <a:latin typeface="Times New Roman"/>
                <a:cs typeface="Times New Roman"/>
              </a:rPr>
              <a:t> hledání shod a rozdílů mezi jevy</a:t>
            </a:r>
          </a:p>
          <a:p>
            <a:r>
              <a:rPr lang="cs-CZ" dirty="0">
                <a:solidFill>
                  <a:srgbClr val="002060"/>
                </a:solidFill>
                <a:latin typeface="Times New Roman"/>
                <a:cs typeface="Times New Roman"/>
              </a:rPr>
              <a:t>t</a:t>
            </a:r>
            <a:r>
              <a:rPr lang="cs-CZ" dirty="0" smtClean="0">
                <a:solidFill>
                  <a:srgbClr val="002060"/>
                </a:solidFill>
                <a:latin typeface="Times New Roman"/>
                <a:cs typeface="Times New Roman"/>
              </a:rPr>
              <a:t>řídění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cs typeface="Times New Roman"/>
              </a:rPr>
              <a:t>→ členění jevů na základě výsledků srovnání</a:t>
            </a:r>
            <a:endParaRPr lang="cs-CZ" dirty="0" smtClean="0">
              <a:latin typeface="Times New Roman"/>
              <a:cs typeface="Times New Roman"/>
            </a:endParaRPr>
          </a:p>
          <a:p>
            <a:r>
              <a:rPr lang="cs-CZ" dirty="0">
                <a:solidFill>
                  <a:srgbClr val="00B0F0"/>
                </a:solidFill>
                <a:latin typeface="Times New Roman"/>
                <a:cs typeface="Times New Roman"/>
              </a:rPr>
              <a:t>z</a:t>
            </a:r>
            <a:r>
              <a:rPr lang="cs-CZ" dirty="0" smtClean="0">
                <a:solidFill>
                  <a:srgbClr val="00B0F0"/>
                </a:solidFill>
                <a:latin typeface="Times New Roman"/>
                <a:cs typeface="Times New Roman"/>
              </a:rPr>
              <a:t>obecnění </a:t>
            </a:r>
            <a:r>
              <a:rPr lang="cs-CZ" dirty="0" smtClean="0">
                <a:cs typeface="Times New Roman"/>
              </a:rPr>
              <a:t>→ hledání společných vlastností jevů</a:t>
            </a:r>
            <a:endParaRPr lang="cs-CZ" dirty="0" smtClean="0">
              <a:latin typeface="Times New Roman"/>
              <a:cs typeface="Times New Roman"/>
            </a:endParaRPr>
          </a:p>
          <a:p>
            <a:r>
              <a:rPr lang="cs-CZ" dirty="0">
                <a:solidFill>
                  <a:srgbClr val="00B0F0"/>
                </a:solidFill>
                <a:latin typeface="Times New Roman"/>
                <a:cs typeface="Times New Roman"/>
              </a:rPr>
              <a:t>a</a:t>
            </a:r>
            <a:r>
              <a:rPr lang="cs-CZ" dirty="0" smtClean="0">
                <a:solidFill>
                  <a:srgbClr val="00B0F0"/>
                </a:solidFill>
                <a:latin typeface="Times New Roman"/>
                <a:cs typeface="Times New Roman"/>
              </a:rPr>
              <a:t>bstrakce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cs typeface="Times New Roman"/>
              </a:rPr>
              <a:t>→ odhlédnutí od detailů ve prospěch celku</a:t>
            </a:r>
            <a:endParaRPr lang="cs-CZ" dirty="0" smtClean="0">
              <a:latin typeface="Times New Roman"/>
              <a:cs typeface="Times New Roman"/>
            </a:endParaRPr>
          </a:p>
          <a:p>
            <a:r>
              <a:rPr lang="cs-CZ" dirty="0">
                <a:solidFill>
                  <a:srgbClr val="00B0F0"/>
                </a:solidFill>
                <a:latin typeface="Times New Roman"/>
                <a:cs typeface="Times New Roman"/>
              </a:rPr>
              <a:t>k</a:t>
            </a:r>
            <a:r>
              <a:rPr lang="cs-CZ" dirty="0" smtClean="0">
                <a:solidFill>
                  <a:srgbClr val="00B0F0"/>
                </a:solidFill>
                <a:latin typeface="Times New Roman"/>
                <a:cs typeface="Times New Roman"/>
              </a:rPr>
              <a:t>onkretizace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cs typeface="Times New Roman"/>
              </a:rPr>
              <a:t>→ důraz na detaily</a:t>
            </a:r>
            <a:endParaRPr lang="cs-CZ" dirty="0" smtClean="0">
              <a:latin typeface="Times New Roman"/>
              <a:cs typeface="Times New Roman"/>
            </a:endParaRPr>
          </a:p>
          <a:p>
            <a:r>
              <a:rPr lang="cs-CZ" dirty="0">
                <a:solidFill>
                  <a:srgbClr val="00B050"/>
                </a:solidFill>
                <a:latin typeface="Times New Roman"/>
                <a:cs typeface="Times New Roman"/>
              </a:rPr>
              <a:t>i</a:t>
            </a:r>
            <a:r>
              <a:rPr lang="cs-CZ" dirty="0" smtClean="0">
                <a:solidFill>
                  <a:srgbClr val="00B050"/>
                </a:solidFill>
                <a:latin typeface="Times New Roman"/>
                <a:cs typeface="Times New Roman"/>
              </a:rPr>
              <a:t>ndukce</a:t>
            </a:r>
            <a:r>
              <a:rPr lang="cs-CZ" dirty="0" smtClean="0">
                <a:cs typeface="Times New Roman"/>
              </a:rPr>
              <a:t> → na základě jednotlivého se vyvozuje obecné</a:t>
            </a:r>
            <a:endParaRPr lang="cs-CZ" dirty="0" smtClean="0">
              <a:latin typeface="Times New Roman"/>
              <a:cs typeface="Times New Roman"/>
            </a:endParaRPr>
          </a:p>
          <a:p>
            <a:r>
              <a:rPr lang="cs-CZ" dirty="0">
                <a:solidFill>
                  <a:srgbClr val="00B050"/>
                </a:solidFill>
                <a:latin typeface="Times New Roman"/>
                <a:cs typeface="Times New Roman"/>
              </a:rPr>
              <a:t>d</a:t>
            </a:r>
            <a:r>
              <a:rPr lang="cs-CZ" dirty="0" smtClean="0">
                <a:solidFill>
                  <a:srgbClr val="00B050"/>
                </a:solidFill>
                <a:latin typeface="Times New Roman"/>
                <a:cs typeface="Times New Roman"/>
              </a:rPr>
              <a:t>edukce</a:t>
            </a:r>
            <a:r>
              <a:rPr lang="cs-CZ" dirty="0" smtClean="0">
                <a:latin typeface="Times New Roman"/>
                <a:cs typeface="Times New Roman"/>
              </a:rPr>
              <a:t> </a:t>
            </a:r>
            <a:r>
              <a:rPr lang="cs-CZ" dirty="0" smtClean="0">
                <a:cs typeface="Times New Roman"/>
              </a:rPr>
              <a:t>→ od obecného k jednotlivým úsudkům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78642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Formy 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č</a:t>
            </a:r>
            <a:r>
              <a:rPr lang="cs-CZ" dirty="0" smtClean="0"/>
              <a:t>lověk vyjadřuje výsledky myšlení pomocí následujících forem: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rgbClr val="7030A0"/>
                </a:solidFill>
              </a:rPr>
              <a:t>p</a:t>
            </a:r>
            <a:r>
              <a:rPr lang="cs-CZ" dirty="0" smtClean="0">
                <a:solidFill>
                  <a:srgbClr val="7030A0"/>
                </a:solidFill>
              </a:rPr>
              <a:t>ojmy</a:t>
            </a:r>
            <a:r>
              <a:rPr lang="cs-CZ" dirty="0" smtClean="0"/>
              <a:t> </a:t>
            </a:r>
            <a:r>
              <a:rPr lang="cs-CZ" dirty="0" smtClean="0">
                <a:cs typeface="Times New Roman"/>
              </a:rPr>
              <a:t>→ nejjednodušší myšlenková forma; základní stavební kámen myšlení; zobecnění podstatných znaků určité skupiny jednotlivých předmětů nebo dějů; není totožný s pojmenováním myšlenky → toto pojmenování – 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slovo</a:t>
            </a:r>
            <a:r>
              <a:rPr lang="cs-CZ" dirty="0" smtClean="0">
                <a:cs typeface="Times New Roman"/>
              </a:rPr>
              <a:t> – je důležité ke sdělení myšlenky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532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Formy 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solidFill>
                  <a:srgbClr val="7030A0"/>
                </a:solidFill>
              </a:rPr>
              <a:t>s</a:t>
            </a:r>
            <a:r>
              <a:rPr lang="cs-CZ" dirty="0" smtClean="0">
                <a:solidFill>
                  <a:srgbClr val="7030A0"/>
                </a:solidFill>
              </a:rPr>
              <a:t>oudy </a:t>
            </a:r>
            <a:r>
              <a:rPr lang="cs-CZ" dirty="0" smtClean="0">
                <a:cs typeface="Times New Roman"/>
              </a:rPr>
              <a:t>→ složitější forma myšlení; vyjadřuje vztah mezi pojmy; uplatňuje se logika; jsou vyjádřeny ve formě výroků (může to být věta, souvětí), u kterých rozlišujeme jejich pravdivost</a:t>
            </a:r>
          </a:p>
          <a:p>
            <a:r>
              <a:rPr lang="cs-CZ" dirty="0">
                <a:solidFill>
                  <a:srgbClr val="7030A0"/>
                </a:solidFill>
                <a:cs typeface="Times New Roman"/>
              </a:rPr>
              <a:t>ú</a:t>
            </a:r>
            <a:r>
              <a:rPr lang="cs-CZ" dirty="0" smtClean="0">
                <a:solidFill>
                  <a:srgbClr val="7030A0"/>
                </a:solidFill>
                <a:cs typeface="Times New Roman"/>
              </a:rPr>
              <a:t>sudky</a:t>
            </a:r>
            <a:r>
              <a:rPr lang="cs-CZ" dirty="0" smtClean="0">
                <a:cs typeface="Times New Roman"/>
              </a:rPr>
              <a:t> → nejsložitější forma myšlení; pochopení vztahů mezi soudy a vyjádření nového soudu</a:t>
            </a:r>
          </a:p>
          <a:p>
            <a:pPr lvl="1"/>
            <a:r>
              <a:rPr lang="cs-CZ" dirty="0">
                <a:solidFill>
                  <a:srgbClr val="002060"/>
                </a:solidFill>
                <a:cs typeface="Times New Roman"/>
              </a:rPr>
              <a:t>ú</a:t>
            </a:r>
            <a:r>
              <a:rPr lang="cs-CZ" dirty="0" smtClean="0">
                <a:solidFill>
                  <a:srgbClr val="002060"/>
                </a:solidFill>
                <a:cs typeface="Times New Roman"/>
              </a:rPr>
              <a:t>sudky dělíme na</a:t>
            </a:r>
            <a:r>
              <a:rPr lang="cs-CZ" dirty="0" smtClean="0">
                <a:cs typeface="Times New Roman"/>
              </a:rPr>
              <a:t>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i</a:t>
            </a:r>
            <a:r>
              <a:rPr lang="cs-CZ" dirty="0" smtClean="0">
                <a:cs typeface="Times New Roman"/>
              </a:rPr>
              <a:t>nduktivní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>
                <a:cs typeface="Times New Roman"/>
              </a:rPr>
              <a:t>deduktivní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>
                <a:cs typeface="Times New Roman"/>
              </a:rPr>
              <a:t>analogické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6502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Myšlení a řeč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</a:t>
            </a:r>
            <a:r>
              <a:rPr lang="cs-CZ" dirty="0" smtClean="0"/>
              <a:t>yšlení se uskutečňuje a jeho výsledky se vyjadřují řečí</a:t>
            </a:r>
          </a:p>
          <a:p>
            <a:r>
              <a:rPr lang="cs-CZ" dirty="0"/>
              <a:t>r</a:t>
            </a:r>
            <a:r>
              <a:rPr lang="cs-CZ" dirty="0" smtClean="0"/>
              <a:t>ozvinuté lidské myšlení neexistuje bez řeči</a:t>
            </a:r>
          </a:p>
          <a:p>
            <a:r>
              <a:rPr lang="cs-CZ" dirty="0"/>
              <a:t>ř</a:t>
            </a:r>
            <a:r>
              <a:rPr lang="cs-CZ" dirty="0" smtClean="0"/>
              <a:t>eč je nástroj myšlené</a:t>
            </a:r>
          </a:p>
          <a:p>
            <a:r>
              <a:rPr lang="cs-CZ" dirty="0"/>
              <a:t>j</a:t>
            </a:r>
            <a:r>
              <a:rPr lang="cs-CZ" dirty="0" smtClean="0"/>
              <a:t>azyk je prostředek dorozumívání, nástroj řeči; je utvářen pojmy</a:t>
            </a:r>
          </a:p>
          <a:p>
            <a:r>
              <a:rPr lang="cs-CZ" dirty="0"/>
              <a:t>k</a:t>
            </a:r>
            <a:r>
              <a:rPr lang="cs-CZ" dirty="0" smtClean="0"/>
              <a:t>omunikační prostředky: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o</a:t>
            </a:r>
            <a:r>
              <a:rPr lang="cs-CZ" dirty="0" smtClean="0"/>
              <a:t>ptické (gesta, mimika)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a</a:t>
            </a:r>
            <a:r>
              <a:rPr lang="cs-CZ" dirty="0" smtClean="0"/>
              <a:t>kustické (řeč, jazyk)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c</a:t>
            </a:r>
            <a:r>
              <a:rPr lang="cs-CZ" dirty="0" smtClean="0"/>
              <a:t>hemické (pach)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8434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Vlastnosti 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h</a:t>
            </a:r>
            <a:r>
              <a:rPr lang="cs-CZ" dirty="0" smtClean="0"/>
              <a:t>loubka </a:t>
            </a:r>
            <a:r>
              <a:rPr lang="cs-CZ" dirty="0" smtClean="0">
                <a:cs typeface="Times New Roman"/>
              </a:rPr>
              <a:t>→ do jaké míry dokážeme proniknout k podstatným vlastnostem problému</a:t>
            </a:r>
          </a:p>
          <a:p>
            <a:r>
              <a:rPr lang="cs-CZ" dirty="0">
                <a:cs typeface="Times New Roman"/>
              </a:rPr>
              <a:t>š</a:t>
            </a:r>
            <a:r>
              <a:rPr lang="cs-CZ" dirty="0" smtClean="0">
                <a:cs typeface="Times New Roman"/>
              </a:rPr>
              <a:t>ířka → všestrannost a bohatost myšlení</a:t>
            </a:r>
          </a:p>
          <a:p>
            <a:r>
              <a:rPr lang="cs-CZ" dirty="0">
                <a:cs typeface="Times New Roman"/>
              </a:rPr>
              <a:t>p</a:t>
            </a:r>
            <a:r>
              <a:rPr lang="cs-CZ" dirty="0" smtClean="0">
                <a:cs typeface="Times New Roman"/>
              </a:rPr>
              <a:t>řesnost (logičnost) → schopnost výstižně postřehnout a formulovat</a:t>
            </a:r>
          </a:p>
          <a:p>
            <a:r>
              <a:rPr lang="cs-CZ" dirty="0">
                <a:cs typeface="Times New Roman"/>
              </a:rPr>
              <a:t>p</a:t>
            </a:r>
            <a:r>
              <a:rPr lang="cs-CZ" dirty="0" smtClean="0">
                <a:cs typeface="Times New Roman"/>
              </a:rPr>
              <a:t>ružnost (flexibilita) → snaha nalézt lepší a účinnější řešení</a:t>
            </a:r>
          </a:p>
          <a:p>
            <a:r>
              <a:rPr lang="cs-CZ" dirty="0">
                <a:cs typeface="Times New Roman"/>
              </a:rPr>
              <a:t>k</a:t>
            </a:r>
            <a:r>
              <a:rPr lang="cs-CZ" dirty="0" smtClean="0">
                <a:cs typeface="Times New Roman"/>
              </a:rPr>
              <a:t>ritičnost → nestrannost a objektivní posuzování; odmítání předsudků</a:t>
            </a:r>
          </a:p>
          <a:p>
            <a:r>
              <a:rPr lang="cs-CZ" dirty="0">
                <a:cs typeface="Times New Roman"/>
              </a:rPr>
              <a:t>t</a:t>
            </a:r>
            <a:r>
              <a:rPr lang="cs-CZ" dirty="0" smtClean="0">
                <a:cs typeface="Times New Roman"/>
              </a:rPr>
              <a:t>vořivost → originalita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91157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Fáze 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p</a:t>
            </a:r>
            <a:r>
              <a:rPr lang="cs-CZ" dirty="0" smtClean="0"/>
              <a:t>řípravná fáze</a:t>
            </a:r>
          </a:p>
          <a:p>
            <a:r>
              <a:rPr lang="cs-CZ" dirty="0"/>
              <a:t>i</a:t>
            </a:r>
            <a:r>
              <a:rPr lang="cs-CZ" dirty="0" smtClean="0"/>
              <a:t>nkubační fáze</a:t>
            </a:r>
          </a:p>
          <a:p>
            <a:r>
              <a:rPr lang="cs-CZ" dirty="0"/>
              <a:t>n</a:t>
            </a:r>
            <a:r>
              <a:rPr lang="cs-CZ" dirty="0" smtClean="0"/>
              <a:t>ápad, řešení (heuréka; aha-zážitek)</a:t>
            </a:r>
          </a:p>
          <a:p>
            <a:r>
              <a:rPr lang="cs-CZ" dirty="0" smtClean="0"/>
              <a:t>verifikace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28108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/>
              <a:t>DOLEŽALOVÁ, Ladislava; VLKOVÁ, Marie. </a:t>
            </a:r>
            <a:r>
              <a:rPr lang="cs-CZ" i="1" dirty="0"/>
              <a:t>Občanský a společenský základ. Psychologie</a:t>
            </a:r>
            <a:r>
              <a:rPr lang="cs-CZ" dirty="0"/>
              <a:t>. Kralice na Hané: </a:t>
            </a:r>
            <a:r>
              <a:rPr lang="cs-CZ" dirty="0" err="1"/>
              <a:t>Computer</a:t>
            </a:r>
            <a:r>
              <a:rPr lang="cs-CZ" dirty="0"/>
              <a:t> Media s.r.o., 2010, ISBN 978-80-7402-060-5.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BARTONÍČKOVÁ, Klára a kol. Občanský a společenskovědní základ. Přehled středoškolského učiva. Brno: </a:t>
            </a:r>
            <a:r>
              <a:rPr lang="cs-CZ" dirty="0" err="1"/>
              <a:t>Computer</a:t>
            </a:r>
            <a:r>
              <a:rPr lang="cs-CZ" dirty="0"/>
              <a:t> </a:t>
            </a:r>
            <a:r>
              <a:rPr lang="cs-CZ" dirty="0" err="1"/>
              <a:t>Press</a:t>
            </a:r>
            <a:r>
              <a:rPr lang="cs-CZ" dirty="0"/>
              <a:t>, a.s., 2011, ISBN 978-80-251-2631-8.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EMMERT, František a kol. Odmaturuj ze společenských věd. Brno: DIDAKTIS, 2003, ISBN 80-86285-68-5.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 KOLEKT. </a:t>
            </a:r>
            <a:r>
              <a:rPr lang="cs-CZ" i="1" dirty="0"/>
              <a:t>Společenské vědy pro 1. ročník středních škol</a:t>
            </a:r>
            <a:r>
              <a:rPr lang="cs-CZ" dirty="0"/>
              <a:t>.     </a:t>
            </a:r>
          </a:p>
          <a:p>
            <a:pPr marL="0" indent="0">
              <a:buNone/>
            </a:pPr>
            <a:r>
              <a:rPr lang="cs-CZ" dirty="0"/>
              <a:t>     Brno: DIDAKTIS spol. s r.o., 2009, ISBN 978-80-7358-   </a:t>
            </a:r>
          </a:p>
          <a:p>
            <a:pPr marL="0" indent="0">
              <a:buNone/>
            </a:pPr>
            <a:r>
              <a:rPr lang="cs-CZ"/>
              <a:t>     144-2. 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6330809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567</Words>
  <Application>Microsoft Office PowerPoint</Application>
  <PresentationFormat>Předvádění na obrazovce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projekt</vt:lpstr>
      <vt:lpstr>Myšlení</vt:lpstr>
      <vt:lpstr>ANOTACE</vt:lpstr>
      <vt:lpstr>Myšlení</vt:lpstr>
      <vt:lpstr>Myšlení</vt:lpstr>
      <vt:lpstr>Kreativní myšlení</vt:lpstr>
      <vt:lpstr>Myšlenkové operace</vt:lpstr>
      <vt:lpstr>Formy myšlení</vt:lpstr>
      <vt:lpstr>Formy myšlení</vt:lpstr>
      <vt:lpstr>Myšlení a řeč</vt:lpstr>
      <vt:lpstr>Vlastnosti myšlení</vt:lpstr>
      <vt:lpstr>Fáze myšlení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Myšlení</dc:title>
  <dc:creator>ve</dc:creator>
  <cp:lastModifiedBy>Dum</cp:lastModifiedBy>
  <cp:revision>12</cp:revision>
  <dcterms:created xsi:type="dcterms:W3CDTF">2014-01-22T13:12:47Z</dcterms:created>
  <dcterms:modified xsi:type="dcterms:W3CDTF">2014-06-18T20:06:06Z</dcterms:modified>
</cp:coreProperties>
</file>