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6" r:id="rId3"/>
    <p:sldId id="264" r:id="rId4"/>
    <p:sldId id="256" r:id="rId5"/>
    <p:sldId id="257" r:id="rId6"/>
    <p:sldId id="260" r:id="rId7"/>
    <p:sldId id="258" r:id="rId8"/>
    <p:sldId id="259" r:id="rId9"/>
    <p:sldId id="263" r:id="rId10"/>
    <p:sldId id="262" r:id="rId11"/>
    <p:sldId id="261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29E6-E24D-455D-B972-6B92A652EE2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A30B-983F-4BE0-B0CB-B1EBCE599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497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29E6-E24D-455D-B972-6B92A652EE2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A30B-983F-4BE0-B0CB-B1EBCE599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313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29E6-E24D-455D-B972-6B92A652EE2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A30B-983F-4BE0-B0CB-B1EBCE599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153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29E6-E24D-455D-B972-6B92A652EE2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A30B-983F-4BE0-B0CB-B1EBCE599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235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29E6-E24D-455D-B972-6B92A652EE2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A30B-983F-4BE0-B0CB-B1EBCE599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277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29E6-E24D-455D-B972-6B92A652EE2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A30B-983F-4BE0-B0CB-B1EBCE599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914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29E6-E24D-455D-B972-6B92A652EE2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A30B-983F-4BE0-B0CB-B1EBCE599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20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29E6-E24D-455D-B972-6B92A652EE2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A30B-983F-4BE0-B0CB-B1EBCE599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507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29E6-E24D-455D-B972-6B92A652EE2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A30B-983F-4BE0-B0CB-B1EBCE599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985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29E6-E24D-455D-B972-6B92A652EE2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A30B-983F-4BE0-B0CB-B1EBCE599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556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29E6-E24D-455D-B972-6B92A652EE2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EA30B-983F-4BE0-B0CB-B1EBCE599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0506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580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6907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3466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3567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158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0529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7809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0628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1118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1500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784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1836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7144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9560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8729E6-E24D-455D-B972-6B92A652EE2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6EA30B-983F-4BE0-B0CB-B1EBCE599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438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963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Paměť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35461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VY_32_INOVACE_1.SV.16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</a:t>
            </a:r>
            <a:r>
              <a:rPr lang="cs-CZ" sz="1200" b="1" dirty="0" smtClean="0"/>
              <a:t> </a:t>
            </a:r>
            <a:r>
              <a:rPr lang="cs-CZ" sz="1200" dirty="0" smtClean="0"/>
              <a:t>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/>
              <a:t>Vyšší stupeň osmiletého gymnázia a čtyřleté gymnázium (RVP-G)</a:t>
            </a:r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 problematikou paměti.</a:t>
            </a:r>
          </a:p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je použit ve výkladové části hodiny</a:t>
            </a:r>
            <a:r>
              <a:rPr lang="cs-CZ" sz="1100" smtClean="0">
                <a:solidFill>
                  <a:prstClr val="black"/>
                </a:solidFill>
              </a:rPr>
              <a:t>.  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Pomůcky: interaktivní tabule.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396142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jako jedinec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154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Paměť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707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Paměť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/>
              <a:t>p</a:t>
            </a:r>
            <a:r>
              <a:rPr lang="cs-CZ" u="sng" dirty="0" smtClean="0"/>
              <a:t>oznávací psychický proces</a:t>
            </a:r>
          </a:p>
          <a:p>
            <a:r>
              <a:rPr lang="cs-CZ" u="sng" dirty="0"/>
              <a:t>j</a:t>
            </a:r>
            <a:r>
              <a:rPr lang="cs-CZ" u="sng" dirty="0" smtClean="0"/>
              <a:t>e to schopnost člověka přijímat, uchovávat a znovu si vybavovat předchozí zkušenosti</a:t>
            </a:r>
          </a:p>
          <a:p>
            <a:r>
              <a:rPr lang="cs-CZ" dirty="0"/>
              <a:t>j</a:t>
            </a:r>
            <a:r>
              <a:rPr lang="cs-CZ" dirty="0" smtClean="0"/>
              <a:t>e podmínkou běžné lidské existence</a:t>
            </a:r>
          </a:p>
          <a:p>
            <a:r>
              <a:rPr lang="cs-CZ" dirty="0"/>
              <a:t>j</a:t>
            </a:r>
            <a:r>
              <a:rPr lang="cs-CZ" dirty="0" smtClean="0"/>
              <a:t>e základem učení a myšlení</a:t>
            </a:r>
          </a:p>
          <a:p>
            <a:r>
              <a:rPr lang="cs-CZ" dirty="0"/>
              <a:t>j</a:t>
            </a:r>
            <a:r>
              <a:rPr lang="cs-CZ" dirty="0" smtClean="0"/>
              <a:t>e úzce navázána na proces vnímání</a:t>
            </a:r>
          </a:p>
          <a:p>
            <a:r>
              <a:rPr lang="cs-CZ" dirty="0"/>
              <a:t>u</a:t>
            </a:r>
            <a:r>
              <a:rPr lang="cs-CZ" dirty="0" smtClean="0"/>
              <a:t>možňuje nám poučit se z minulých chyb </a:t>
            </a:r>
          </a:p>
          <a:p>
            <a:r>
              <a:rPr lang="cs-CZ" dirty="0" smtClean="0"/>
              <a:t>paměť lze trénovat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2109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Fylogenetická složka – zahrnuje podmíněné reflexy, instinkty společné lidem i dalším živým organismům</a:t>
            </a:r>
          </a:p>
          <a:p>
            <a:endParaRPr lang="cs-CZ" dirty="0" smtClean="0"/>
          </a:p>
          <a:p>
            <a:r>
              <a:rPr lang="cs-CZ" dirty="0" smtClean="0"/>
              <a:t>Ontogenetická složka – prožitky, zkušenosti získané v souvislosti s lidským životem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3706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 fáze: vštípení (zapamatování, kódování) </a:t>
            </a:r>
            <a:r>
              <a:rPr lang="cs-CZ" dirty="0" smtClean="0">
                <a:cs typeface="Times New Roman"/>
              </a:rPr>
              <a:t>→ ukládání do paměti</a:t>
            </a:r>
            <a:endParaRPr lang="cs-CZ" dirty="0" smtClean="0"/>
          </a:p>
          <a:p>
            <a:r>
              <a:rPr lang="cs-CZ" dirty="0" smtClean="0"/>
              <a:t>2. fáze: uchování – zapomínání </a:t>
            </a:r>
            <a:r>
              <a:rPr lang="cs-CZ" dirty="0" smtClean="0">
                <a:cs typeface="Times New Roman"/>
              </a:rPr>
              <a:t>→ podržení v paměti (rozdíly v kvalitě, ve struktuře, ve změně jistoty, v pohotovosti)</a:t>
            </a:r>
            <a:endParaRPr lang="cs-CZ" dirty="0" smtClean="0"/>
          </a:p>
          <a:p>
            <a:r>
              <a:rPr lang="cs-CZ" dirty="0" smtClean="0"/>
              <a:t>3. fáze: reprodukce (vybavení si) </a:t>
            </a:r>
            <a:r>
              <a:rPr lang="cs-CZ" dirty="0" smtClean="0">
                <a:cs typeface="Times New Roman"/>
              </a:rPr>
              <a:t>→ vyvolání informace z paměti a její použití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z</a:t>
            </a:r>
            <a:r>
              <a:rPr lang="cs-CZ" dirty="0" smtClean="0">
                <a:cs typeface="Times New Roman"/>
              </a:rPr>
              <a:t>novupoznání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u</a:t>
            </a:r>
            <a:r>
              <a:rPr lang="cs-CZ" dirty="0" smtClean="0">
                <a:cs typeface="Times New Roman"/>
              </a:rPr>
              <a:t>pamatování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cs typeface="Times New Roman"/>
              </a:rPr>
              <a:t>reprodukce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1541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odle délky uchovávání obsahů rozlišujeme:</a:t>
            </a:r>
          </a:p>
          <a:p>
            <a:pPr lvl="1">
              <a:buFont typeface="Wingdings" pitchFamily="2" charset="2"/>
              <a:buChar char="ü"/>
            </a:pPr>
            <a:r>
              <a:rPr lang="cs-CZ" sz="3000" dirty="0"/>
              <a:t>u</a:t>
            </a:r>
            <a:r>
              <a:rPr lang="cs-CZ" sz="3000" dirty="0" smtClean="0"/>
              <a:t>ltrakrátká (senzorická) </a:t>
            </a:r>
            <a:r>
              <a:rPr lang="cs-CZ" sz="3000" dirty="0" smtClean="0">
                <a:cs typeface="Times New Roman"/>
              </a:rPr>
              <a:t>→ trvá zlomky sekund</a:t>
            </a:r>
          </a:p>
          <a:p>
            <a:pPr lvl="1">
              <a:buFont typeface="Wingdings" pitchFamily="2" charset="2"/>
              <a:buChar char="ü"/>
            </a:pPr>
            <a:r>
              <a:rPr lang="cs-CZ" sz="3000" dirty="0">
                <a:cs typeface="Times New Roman"/>
              </a:rPr>
              <a:t>k</a:t>
            </a:r>
            <a:r>
              <a:rPr lang="cs-CZ" sz="3000" dirty="0" smtClean="0">
                <a:cs typeface="Times New Roman"/>
              </a:rPr>
              <a:t>rátkodobá → trvá vteřiny</a:t>
            </a:r>
          </a:p>
          <a:p>
            <a:pPr lvl="1">
              <a:buFont typeface="Wingdings" pitchFamily="2" charset="2"/>
              <a:buChar char="ü"/>
            </a:pPr>
            <a:r>
              <a:rPr lang="cs-CZ" sz="3000" dirty="0" smtClean="0">
                <a:cs typeface="Times New Roman"/>
              </a:rPr>
              <a:t>střednědobá → přeměna krátkodobé na dlouhodobou</a:t>
            </a:r>
          </a:p>
          <a:p>
            <a:pPr lvl="1">
              <a:buFont typeface="Wingdings" pitchFamily="2" charset="2"/>
              <a:buChar char="ü"/>
            </a:pPr>
            <a:r>
              <a:rPr lang="cs-CZ" sz="3000" dirty="0" smtClean="0">
                <a:cs typeface="Times New Roman"/>
              </a:rPr>
              <a:t>dlouhodobá (je spíše pasivní, roli hraje opakování); dělí se na: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>
                <a:cs typeface="Times New Roman"/>
              </a:rPr>
              <a:t>p</a:t>
            </a:r>
            <a:r>
              <a:rPr lang="cs-CZ" dirty="0" smtClean="0">
                <a:cs typeface="Times New Roman"/>
              </a:rPr>
              <a:t>rocedurální (paměť na činnosti, dovednosti)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cs typeface="Times New Roman"/>
              </a:rPr>
              <a:t>deklarativní (paměť na fakta); děli se na:</a:t>
            </a:r>
          </a:p>
          <a:p>
            <a:pPr lvl="3">
              <a:buFont typeface="Wingdings" pitchFamily="2" charset="2"/>
              <a:buChar char="v"/>
            </a:pPr>
            <a:r>
              <a:rPr lang="cs-CZ" dirty="0">
                <a:cs typeface="Times New Roman"/>
              </a:rPr>
              <a:t>s</a:t>
            </a:r>
            <a:r>
              <a:rPr lang="cs-CZ" dirty="0" smtClean="0">
                <a:cs typeface="Times New Roman"/>
              </a:rPr>
              <a:t>émantická (neosobní fakta - letopočty)</a:t>
            </a:r>
          </a:p>
          <a:p>
            <a:pPr lvl="3">
              <a:buFont typeface="Wingdings" pitchFamily="2" charset="2"/>
              <a:buChar char="v"/>
            </a:pPr>
            <a:r>
              <a:rPr lang="cs-CZ" dirty="0">
                <a:cs typeface="Times New Roman"/>
              </a:rPr>
              <a:t>e</a:t>
            </a:r>
            <a:r>
              <a:rPr lang="cs-CZ" dirty="0" smtClean="0">
                <a:cs typeface="Times New Roman"/>
              </a:rPr>
              <a:t>pizodická (události našeho života)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5701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odle obsahu zapamatovaného: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ohybová paměť </a:t>
            </a:r>
            <a:r>
              <a:rPr lang="cs-CZ" dirty="0" smtClean="0">
                <a:cs typeface="Times New Roman"/>
              </a:rPr>
              <a:t>→ zapamatování si pohybů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c</a:t>
            </a:r>
            <a:r>
              <a:rPr lang="cs-CZ" dirty="0" smtClean="0">
                <a:cs typeface="Times New Roman"/>
              </a:rPr>
              <a:t>itová (emocionální) paměť → zapamatování si citů, které jsme prožili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n</a:t>
            </a:r>
            <a:r>
              <a:rPr lang="cs-CZ" dirty="0" smtClean="0">
                <a:cs typeface="Times New Roman"/>
              </a:rPr>
              <a:t>ázorná → uchovává poznatky získané prostřednictvím našich smyslů (fotografická paměť)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s</a:t>
            </a:r>
            <a:r>
              <a:rPr lang="cs-CZ" dirty="0" smtClean="0">
                <a:cs typeface="Times New Roman"/>
              </a:rPr>
              <a:t>lovně logická → uchovává slova, myšlenky nebo vědecké poznatky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3859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Kolektivní paměť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aměť člověka a její obsah jsou ovlivněny také společenským prostředím </a:t>
            </a:r>
            <a:r>
              <a:rPr lang="cs-CZ" dirty="0" smtClean="0">
                <a:cs typeface="Times New Roman"/>
              </a:rPr>
              <a:t>→ jedinec je formován a přejímá hodnoty, postoje a informace</a:t>
            </a:r>
          </a:p>
          <a:p>
            <a:r>
              <a:rPr lang="cs-CZ" dirty="0">
                <a:cs typeface="Times New Roman"/>
              </a:rPr>
              <a:t>v</a:t>
            </a:r>
            <a:r>
              <a:rPr lang="cs-CZ" dirty="0" smtClean="0">
                <a:cs typeface="Times New Roman"/>
              </a:rPr>
              <a:t>znikají tak kolektivně sdílené představy o dějinách vlastního národa nebo určité skupiny</a:t>
            </a:r>
          </a:p>
          <a:p>
            <a:r>
              <a:rPr lang="cs-CZ" dirty="0">
                <a:cs typeface="Times New Roman"/>
              </a:rPr>
              <a:t>k</a:t>
            </a:r>
            <a:r>
              <a:rPr lang="cs-CZ" dirty="0" smtClean="0">
                <a:cs typeface="Times New Roman"/>
              </a:rPr>
              <a:t>olektivní paměť jednotlivých skupin se liší; kolektivně lze i zapomínat (opomíjení nebo zkreslování historických událostí)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89052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Poruchy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mnézie</a:t>
            </a:r>
            <a:r>
              <a:rPr lang="cs-CZ" dirty="0" smtClean="0"/>
              <a:t> </a:t>
            </a:r>
            <a:r>
              <a:rPr lang="cs-CZ" dirty="0" smtClean="0">
                <a:cs typeface="Times New Roman"/>
              </a:rPr>
              <a:t>→ neschopnost vybavit si nějaký děj či jev za určitý časový úsek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p</a:t>
            </a:r>
            <a:r>
              <a:rPr lang="cs-CZ" dirty="0" smtClean="0">
                <a:cs typeface="Times New Roman"/>
              </a:rPr>
              <a:t>říčiny: poruchy vědomí (otřes mozku), mrákotné stavy (otrava alkoholem), organické poškození části mozku (autohavárie)</a:t>
            </a:r>
          </a:p>
          <a:p>
            <a:r>
              <a:rPr lang="cs-CZ" b="1" dirty="0" err="1">
                <a:solidFill>
                  <a:srgbClr val="FF0000"/>
                </a:solidFill>
                <a:cs typeface="Times New Roman"/>
              </a:rPr>
              <a:t>k</a:t>
            </a:r>
            <a:r>
              <a:rPr lang="cs-CZ" b="1" dirty="0" err="1" smtClean="0">
                <a:solidFill>
                  <a:srgbClr val="FF0000"/>
                </a:solidFill>
                <a:cs typeface="Times New Roman"/>
              </a:rPr>
              <a:t>ryptomnézie</a:t>
            </a:r>
            <a:r>
              <a:rPr lang="cs-CZ" b="1" dirty="0" smtClean="0">
                <a:solidFill>
                  <a:srgbClr val="FF0000"/>
                </a:solidFill>
                <a:cs typeface="Times New Roman"/>
              </a:rPr>
              <a:t> </a:t>
            </a:r>
            <a:r>
              <a:rPr lang="cs-CZ" dirty="0" smtClean="0">
                <a:cs typeface="Times New Roman"/>
              </a:rPr>
              <a:t>→ jedinec je přesvědčen o určité myšlence, že je jeho vlastním nápadem, ačkoli ji získal jinde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93554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/>
              <a:t>DOLEŽALOVÁ, Ladislava; VLKOVÁ, Marie. </a:t>
            </a:r>
            <a:r>
              <a:rPr lang="cs-CZ" i="1" dirty="0"/>
              <a:t>Občanský a </a:t>
            </a:r>
            <a:r>
              <a:rPr lang="cs-CZ" i="1" dirty="0" smtClean="0"/>
              <a:t>společenský </a:t>
            </a:r>
            <a:r>
              <a:rPr lang="cs-CZ" i="1" dirty="0"/>
              <a:t>základ. Psychologie</a:t>
            </a:r>
            <a:r>
              <a:rPr lang="cs-CZ" dirty="0"/>
              <a:t>. Kralice na Hané: </a:t>
            </a:r>
            <a:r>
              <a:rPr lang="cs-CZ" dirty="0" err="1"/>
              <a:t>Computer</a:t>
            </a:r>
            <a:r>
              <a:rPr lang="cs-CZ" dirty="0"/>
              <a:t> Media s.r.o., 2010, ISBN 978-80-7402-060-5.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BARTONÍČKOVÁ, Klára a kol. Občanský a společenskovědní základ. Přehled středoškolského učiva.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a.s., 2011, ISBN 978-80-251-2631-8. 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EMMERT, František a kol. Odmaturuj ze společenských věd. Brno: DIDAKTIS, 2003, ISBN 80-86285-68-5.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 KOLEKT. </a:t>
            </a:r>
            <a:r>
              <a:rPr lang="cs-CZ" i="1" dirty="0"/>
              <a:t>Společenské vědy pro 1. ročník středních škol</a:t>
            </a:r>
            <a:r>
              <a:rPr lang="cs-CZ" dirty="0"/>
              <a:t>.     </a:t>
            </a:r>
          </a:p>
          <a:p>
            <a:pPr marL="0" indent="0">
              <a:buNone/>
            </a:pPr>
            <a:r>
              <a:rPr lang="cs-CZ" dirty="0"/>
              <a:t>     Brno: DIDAKTIS spol. s r.o., 2009, ISBN 978-80-7358-   </a:t>
            </a:r>
          </a:p>
          <a:p>
            <a:pPr marL="0" indent="0">
              <a:buNone/>
            </a:pPr>
            <a:r>
              <a:rPr lang="cs-CZ" dirty="0"/>
              <a:t>     144-2.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0234754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511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projekt</vt:lpstr>
      <vt:lpstr>Paměť</vt:lpstr>
      <vt:lpstr>ANOTACE</vt:lpstr>
      <vt:lpstr>Paměť</vt:lpstr>
      <vt:lpstr>Paměť</vt:lpstr>
      <vt:lpstr>Dělení paměti</vt:lpstr>
      <vt:lpstr>Fáze paměti</vt:lpstr>
      <vt:lpstr>Druhy paměti</vt:lpstr>
      <vt:lpstr>Druhy paměti</vt:lpstr>
      <vt:lpstr>Kolektivní paměť</vt:lpstr>
      <vt:lpstr>Poruchy paměti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Paměť</dc:title>
  <dc:creator>ve</dc:creator>
  <cp:lastModifiedBy>ve</cp:lastModifiedBy>
  <cp:revision>12</cp:revision>
  <dcterms:created xsi:type="dcterms:W3CDTF">2014-01-28T20:16:24Z</dcterms:created>
  <dcterms:modified xsi:type="dcterms:W3CDTF">2014-04-15T15:08:15Z</dcterms:modified>
</cp:coreProperties>
</file>