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9" r:id="rId3"/>
    <p:sldId id="267" r:id="rId4"/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813A0-4C2A-4276-8D25-FD100E40FBEC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CA06B4-C60D-4157-9547-3CC4316A4B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02745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813A0-4C2A-4276-8D25-FD100E40FBEC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CA06B4-C60D-4157-9547-3CC4316A4B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17934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813A0-4C2A-4276-8D25-FD100E40FBEC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CA06B4-C60D-4157-9547-3CC4316A4B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59926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813A0-4C2A-4276-8D25-FD100E40FBEC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CA06B4-C60D-4157-9547-3CC4316A4B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9997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813A0-4C2A-4276-8D25-FD100E40FBEC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CA06B4-C60D-4157-9547-3CC4316A4B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97391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813A0-4C2A-4276-8D25-FD100E40FBEC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CA06B4-C60D-4157-9547-3CC4316A4B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28139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813A0-4C2A-4276-8D25-FD100E40FBEC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CA06B4-C60D-4157-9547-3CC4316A4B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63522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813A0-4C2A-4276-8D25-FD100E40FBEC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CA06B4-C60D-4157-9547-3CC4316A4B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55458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813A0-4C2A-4276-8D25-FD100E40FBEC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CA06B4-C60D-4157-9547-3CC4316A4B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32044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813A0-4C2A-4276-8D25-FD100E40FBEC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CA06B4-C60D-4157-9547-3CC4316A4B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02623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813A0-4C2A-4276-8D25-FD100E40FBEC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CA06B4-C60D-4157-9547-3CC4316A4B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131717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>
              <a:solidFill>
                <a:prstClr val="black">
                  <a:lumMod val="65000"/>
                  <a:lumOff val="35000"/>
                </a:prstClr>
              </a:solidFill>
            </a:endParaRPr>
          </a:p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458039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569075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834663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Jakékoliv další využití podléhá autorskému zákonu.</a:t>
            </a:r>
            <a:endParaRPr lang="cs-CZ" sz="1000" dirty="0">
              <a:solidFill>
                <a:prstClr val="black"/>
              </a:solidFill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7356727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31586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205298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878094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806287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011180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615002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778406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618368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971448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995601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theme" Target="../theme/theme2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3813A0-4C2A-4276-8D25-FD100E40FBEC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CA06B4-C60D-4157-9547-3CC4316A4B1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39346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 userDrawn="1"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409630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3200" smtClean="0"/>
              <a:t>Poznávací proces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Mgr. Vladimír </a:t>
            </a:r>
            <a:r>
              <a:rPr lang="cs-CZ" sz="2800" dirty="0" err="1" smtClean="0"/>
              <a:t>Velešík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8354618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19256" cy="471490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dirty="0" smtClean="0"/>
              <a:t>VY_32_INOVACE_1.SV.17</a:t>
            </a:r>
          </a:p>
          <a:p>
            <a:endParaRPr lang="cs-CZ" sz="1200" dirty="0" smtClean="0"/>
          </a:p>
          <a:p>
            <a:r>
              <a:rPr lang="cs-CZ" sz="1200" b="1" dirty="0" smtClean="0"/>
              <a:t>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Vytvořeno: 	</a:t>
            </a:r>
            <a:r>
              <a:rPr lang="cs-CZ" sz="1200" dirty="0" smtClean="0"/>
              <a:t>listopad</a:t>
            </a:r>
            <a:r>
              <a:rPr lang="cs-CZ" sz="1200" b="1" dirty="0" smtClean="0"/>
              <a:t> </a:t>
            </a:r>
            <a:r>
              <a:rPr lang="cs-CZ" sz="1200" dirty="0" smtClean="0"/>
              <a:t> 2012</a:t>
            </a:r>
          </a:p>
          <a:p>
            <a:endParaRPr lang="cs-CZ" sz="1200" dirty="0" smtClean="0"/>
          </a:p>
          <a:p>
            <a:r>
              <a:rPr lang="cs-CZ" sz="1200" b="1" dirty="0" smtClean="0"/>
              <a:t>Ročník: </a:t>
            </a:r>
            <a:r>
              <a:rPr lang="cs-CZ" sz="1200" b="1" smtClean="0"/>
              <a:t>	</a:t>
            </a:r>
            <a:r>
              <a:rPr lang="cs-CZ" sz="1200"/>
              <a:t>Vyšší stupeň osmiletého gymnázia a čtyřleté gymnázium (RVP-G)</a:t>
            </a:r>
            <a:endParaRPr lang="cs-CZ" sz="1200" dirty="0" smtClean="0"/>
          </a:p>
          <a:p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algn="just"/>
            <a:r>
              <a:rPr lang="cs-CZ" sz="1200" b="1" dirty="0" smtClean="0"/>
              <a:t>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sp>
        <p:nvSpPr>
          <p:cNvPr id="9" name="Podnadpis 2"/>
          <p:cNvSpPr txBox="1">
            <a:spLocks/>
          </p:cNvSpPr>
          <p:nvPr/>
        </p:nvSpPr>
        <p:spPr>
          <a:xfrm>
            <a:off x="1000100" y="4214818"/>
            <a:ext cx="7429552" cy="14287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pPr algn="just"/>
            <a:r>
              <a:rPr lang="cs-CZ" sz="1100" dirty="0" smtClean="0">
                <a:solidFill>
                  <a:prstClr val="black"/>
                </a:solidFill>
              </a:rPr>
              <a:t>Materiál slouží ke všeobecnému seznámení žáků s problematikou poznávacího procesu.</a:t>
            </a:r>
          </a:p>
          <a:p>
            <a:pPr algn="just"/>
            <a:r>
              <a:rPr lang="cs-CZ" sz="1100" dirty="0" smtClean="0">
                <a:solidFill>
                  <a:prstClr val="black"/>
                </a:solidFill>
              </a:rPr>
              <a:t>Materiál je použit ve výkladové části hodiny</a:t>
            </a:r>
            <a:r>
              <a:rPr lang="cs-CZ" sz="1100" smtClean="0">
                <a:solidFill>
                  <a:prstClr val="black"/>
                </a:solidFill>
              </a:rPr>
              <a:t>.  </a:t>
            </a:r>
            <a:endParaRPr lang="cs-CZ" sz="1100" dirty="0" smtClean="0">
              <a:solidFill>
                <a:prstClr val="black"/>
              </a:solidFill>
            </a:endParaRPr>
          </a:p>
          <a:p>
            <a:pPr algn="just"/>
            <a:r>
              <a:rPr lang="cs-CZ" sz="1100" dirty="0" smtClean="0">
                <a:solidFill>
                  <a:prstClr val="black"/>
                </a:solidFill>
              </a:rPr>
              <a:t>Pomůcky: interaktivní tabule. </a:t>
            </a: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73961428"/>
              </p:ext>
            </p:extLst>
          </p:nvPr>
        </p:nvGraphicFramePr>
        <p:xfrm>
          <a:off x="1000100" y="2816546"/>
          <a:ext cx="7429552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 a společnost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Občanský</a:t>
                      </a:r>
                      <a:r>
                        <a:rPr lang="cs-CZ" sz="1200" baseline="0" dirty="0" smtClean="0"/>
                        <a:t> a společenskovědní základ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 jako jedinec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31543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Poznávací proces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65022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</a:t>
            </a:r>
            <a:r>
              <a:rPr lang="cs-CZ" dirty="0" smtClean="0"/>
              <a:t>ákladní funkcí neuropsychické činnosti je správná adaptace na prostředí </a:t>
            </a:r>
            <a:r>
              <a:rPr lang="cs-CZ" dirty="0" smtClean="0">
                <a:cs typeface="Times New Roman"/>
              </a:rPr>
              <a:t>→ předpokládá správnou orientaci v prostředí:</a:t>
            </a:r>
          </a:p>
          <a:p>
            <a:pPr marL="457200" lvl="1" indent="0">
              <a:buNone/>
            </a:pPr>
            <a:endParaRPr lang="cs-CZ" dirty="0" smtClean="0">
              <a:cs typeface="Times New Roman"/>
            </a:endParaRPr>
          </a:p>
          <a:p>
            <a:pPr lvl="1">
              <a:buFont typeface="Wingdings" pitchFamily="2" charset="2"/>
              <a:buChar char="ü"/>
            </a:pPr>
            <a:r>
              <a:rPr lang="cs-CZ" dirty="0" smtClean="0">
                <a:cs typeface="Times New Roman"/>
              </a:rPr>
              <a:t>prostředí dobře poznat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>
                <a:cs typeface="Times New Roman"/>
              </a:rPr>
              <a:t>m</a:t>
            </a:r>
            <a:r>
              <a:rPr lang="cs-CZ" dirty="0" smtClean="0">
                <a:cs typeface="Times New Roman"/>
              </a:rPr>
              <a:t>ít k němu správný vnitřní vztah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>
                <a:cs typeface="Times New Roman"/>
              </a:rPr>
              <a:t>s</a:t>
            </a:r>
            <a:r>
              <a:rPr lang="cs-CZ" dirty="0" smtClean="0">
                <a:cs typeface="Times New Roman"/>
              </a:rPr>
              <a:t>právně jednat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>
                <a:cs typeface="Times New Roman"/>
              </a:rPr>
              <a:t>v</a:t>
            </a:r>
            <a:r>
              <a:rPr lang="cs-CZ" dirty="0" smtClean="0">
                <a:cs typeface="Times New Roman"/>
              </a:rPr>
              <a:t>yužívat přitom minulé zkušenosti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398361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Čití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>
            <a:normAutofit fontScale="85000" lnSpcReduction="20000"/>
          </a:bodyPr>
          <a:lstStyle/>
          <a:p>
            <a:r>
              <a:rPr lang="cs-CZ" dirty="0"/>
              <a:t>n</a:t>
            </a:r>
            <a:r>
              <a:rPr lang="cs-CZ" dirty="0" smtClean="0"/>
              <a:t>ejjednodušší, ale základní informace o vnějším světě (i o stavu vlastního organismu), získáváme prostřednictvím smyslových orgánů </a:t>
            </a:r>
            <a:r>
              <a:rPr lang="cs-CZ" dirty="0" smtClean="0">
                <a:cs typeface="Times New Roman"/>
              </a:rPr>
              <a:t>→ </a:t>
            </a:r>
            <a:r>
              <a:rPr lang="cs-CZ" b="1" dirty="0" smtClean="0">
                <a:solidFill>
                  <a:srgbClr val="FF0000"/>
                </a:solidFill>
                <a:cs typeface="Times New Roman"/>
              </a:rPr>
              <a:t>tzv. analyzátorů</a:t>
            </a:r>
          </a:p>
          <a:p>
            <a:r>
              <a:rPr lang="cs-CZ" dirty="0">
                <a:cs typeface="Times New Roman"/>
              </a:rPr>
              <a:t>k</a:t>
            </a:r>
            <a:r>
              <a:rPr lang="cs-CZ" dirty="0" smtClean="0">
                <a:cs typeface="Times New Roman"/>
              </a:rPr>
              <a:t>aždý analyzátor se skládá: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>
                <a:cs typeface="Times New Roman"/>
              </a:rPr>
              <a:t>z</a:t>
            </a:r>
            <a:r>
              <a:rPr lang="cs-CZ" dirty="0" smtClean="0">
                <a:cs typeface="Times New Roman"/>
              </a:rPr>
              <a:t> receptoru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>
                <a:cs typeface="Times New Roman"/>
              </a:rPr>
              <a:t>d</a:t>
            </a:r>
            <a:r>
              <a:rPr lang="cs-CZ" dirty="0" smtClean="0">
                <a:cs typeface="Times New Roman"/>
              </a:rPr>
              <a:t>ostředivého nervu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>
                <a:cs typeface="Times New Roman"/>
              </a:rPr>
              <a:t>m</a:t>
            </a:r>
            <a:r>
              <a:rPr lang="cs-CZ" dirty="0" smtClean="0">
                <a:cs typeface="Times New Roman"/>
              </a:rPr>
              <a:t>ozkového centra (vzniká vlastní počitek – jádro analyzátoru)</a:t>
            </a:r>
          </a:p>
          <a:p>
            <a:r>
              <a:rPr lang="cs-CZ" dirty="0">
                <a:cs typeface="Times New Roman"/>
              </a:rPr>
              <a:t>č</a:t>
            </a:r>
            <a:r>
              <a:rPr lang="cs-CZ" dirty="0" smtClean="0">
                <a:cs typeface="Times New Roman"/>
              </a:rPr>
              <a:t>innost analyzátoru nazýváme → </a:t>
            </a:r>
            <a:r>
              <a:rPr lang="cs-CZ" b="1" dirty="0" smtClean="0">
                <a:solidFill>
                  <a:srgbClr val="FF0000"/>
                </a:solidFill>
                <a:cs typeface="Times New Roman"/>
              </a:rPr>
              <a:t>čití</a:t>
            </a:r>
            <a:r>
              <a:rPr lang="cs-CZ" dirty="0" smtClean="0">
                <a:cs typeface="Times New Roman"/>
              </a:rPr>
              <a:t> → tj. poznáváme vůně, chuť jídla, barvy, zvuky, teplotu, bolest atd. </a:t>
            </a:r>
          </a:p>
          <a:p>
            <a:r>
              <a:rPr lang="cs-CZ" u="sng" dirty="0">
                <a:cs typeface="Times New Roman"/>
              </a:rPr>
              <a:t>v</a:t>
            </a:r>
            <a:r>
              <a:rPr lang="cs-CZ" u="sng" dirty="0" smtClean="0">
                <a:cs typeface="Times New Roman"/>
              </a:rPr>
              <a:t>ýsledek činnosti analyzátoru </a:t>
            </a:r>
            <a:r>
              <a:rPr lang="cs-CZ" dirty="0" smtClean="0">
                <a:cs typeface="Times New Roman"/>
              </a:rPr>
              <a:t>→ </a:t>
            </a:r>
            <a:r>
              <a:rPr lang="cs-CZ" b="1" dirty="0" smtClean="0">
                <a:solidFill>
                  <a:srgbClr val="FF0000"/>
                </a:solidFill>
                <a:cs typeface="Times New Roman"/>
              </a:rPr>
              <a:t>počitek</a:t>
            </a:r>
            <a:r>
              <a:rPr lang="cs-CZ" dirty="0" smtClean="0">
                <a:cs typeface="Times New Roman"/>
              </a:rPr>
              <a:t> – je to odraz jednotlivé vlastnosti předmětů a jevů, která působí na receptory člověka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211999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p</a:t>
            </a:r>
            <a:r>
              <a:rPr lang="cs-CZ" dirty="0" smtClean="0"/>
              <a:t>řes výrazné vyvinutí smyslových orgánů </a:t>
            </a:r>
            <a:r>
              <a:rPr lang="cs-CZ" dirty="0" smtClean="0">
                <a:cs typeface="Times New Roman"/>
              </a:rPr>
              <a:t>→ </a:t>
            </a:r>
            <a:r>
              <a:rPr lang="cs-CZ" u="sng" dirty="0" smtClean="0">
                <a:cs typeface="Times New Roman"/>
              </a:rPr>
              <a:t>nepociťujeme všechny podněty</a:t>
            </a:r>
            <a:r>
              <a:rPr lang="cs-CZ" dirty="0" smtClean="0">
                <a:cs typeface="Times New Roman"/>
              </a:rPr>
              <a:t>, které působí na naše receptory (např. dotyk jemných prachových zrnek na kůži, teplota přesahující určitou hranici) → jestliže má vzniknout počitek, </a:t>
            </a:r>
            <a:r>
              <a:rPr lang="cs-CZ" u="sng" dirty="0" smtClean="0">
                <a:cs typeface="Times New Roman"/>
              </a:rPr>
              <a:t>musí mít podnět určitou intenzitu </a:t>
            </a:r>
            <a:r>
              <a:rPr lang="cs-CZ" dirty="0" smtClean="0">
                <a:cs typeface="Times New Roman"/>
              </a:rPr>
              <a:t>(sílu)</a:t>
            </a:r>
          </a:p>
          <a:p>
            <a:pPr lvl="1">
              <a:buFont typeface="Wingdings" pitchFamily="2" charset="2"/>
              <a:buChar char="ü"/>
            </a:pPr>
            <a:r>
              <a:rPr lang="cs-CZ" b="1" dirty="0" smtClean="0">
                <a:cs typeface="Times New Roman"/>
              </a:rPr>
              <a:t>podprahové podněty</a:t>
            </a:r>
            <a:r>
              <a:rPr lang="cs-CZ" dirty="0" smtClean="0">
                <a:cs typeface="Times New Roman"/>
              </a:rPr>
              <a:t> (nejnižší intenzita – nepociťujeme)</a:t>
            </a:r>
          </a:p>
          <a:p>
            <a:pPr lvl="1">
              <a:buFont typeface="Wingdings" pitchFamily="2" charset="2"/>
              <a:buChar char="ü"/>
            </a:pPr>
            <a:r>
              <a:rPr lang="cs-CZ" b="1" dirty="0">
                <a:cs typeface="Times New Roman"/>
              </a:rPr>
              <a:t>d</a:t>
            </a:r>
            <a:r>
              <a:rPr lang="cs-CZ" b="1" dirty="0" smtClean="0">
                <a:cs typeface="Times New Roman"/>
              </a:rPr>
              <a:t>olní a horní podnětový práh </a:t>
            </a:r>
            <a:r>
              <a:rPr lang="cs-CZ" dirty="0" smtClean="0">
                <a:cs typeface="Times New Roman"/>
              </a:rPr>
              <a:t>(vyšší intenzita – pociťujeme)</a:t>
            </a:r>
          </a:p>
          <a:p>
            <a:pPr lvl="1">
              <a:buFont typeface="Wingdings" pitchFamily="2" charset="2"/>
              <a:buChar char="ü"/>
            </a:pPr>
            <a:r>
              <a:rPr lang="cs-CZ" b="1" dirty="0" err="1">
                <a:cs typeface="Times New Roman"/>
              </a:rPr>
              <a:t>n</a:t>
            </a:r>
            <a:r>
              <a:rPr lang="cs-CZ" b="1" dirty="0" err="1" smtClean="0">
                <a:cs typeface="Times New Roman"/>
              </a:rPr>
              <a:t>adprahové</a:t>
            </a:r>
            <a:r>
              <a:rPr lang="cs-CZ" b="1" dirty="0" smtClean="0">
                <a:cs typeface="Times New Roman"/>
              </a:rPr>
              <a:t> podněty </a:t>
            </a:r>
            <a:r>
              <a:rPr lang="cs-CZ" dirty="0" smtClean="0">
                <a:cs typeface="Times New Roman"/>
              </a:rPr>
              <a:t>(vysoká intenzita – nepociťujeme)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930191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s</a:t>
            </a:r>
            <a:r>
              <a:rPr lang="cs-CZ" dirty="0" smtClean="0"/>
              <a:t>myslová citlivost je u jednotlivých osob rozdílná – malá, absolutní</a:t>
            </a:r>
          </a:p>
          <a:p>
            <a:r>
              <a:rPr lang="cs-CZ" dirty="0"/>
              <a:t>d</a:t>
            </a:r>
            <a:r>
              <a:rPr lang="cs-CZ" dirty="0" smtClean="0"/>
              <a:t>ruhy analyzátorů: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p</a:t>
            </a:r>
            <a:r>
              <a:rPr lang="cs-CZ" dirty="0" smtClean="0"/>
              <a:t>odle charakteristiky podnětu (co je podnětem)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p</a:t>
            </a:r>
            <a:r>
              <a:rPr lang="cs-CZ" dirty="0" smtClean="0"/>
              <a:t>odle umístění receptoru (na povrchu těla – vnitřní nebo vnější)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p</a:t>
            </a:r>
            <a:r>
              <a:rPr lang="cs-CZ" dirty="0" smtClean="0"/>
              <a:t>odle povahy počitku</a:t>
            </a:r>
          </a:p>
          <a:p>
            <a:r>
              <a:rPr lang="cs-CZ" dirty="0"/>
              <a:t>n</a:t>
            </a:r>
            <a:r>
              <a:rPr lang="cs-CZ" dirty="0" smtClean="0"/>
              <a:t>apř. zrakové čití </a:t>
            </a:r>
            <a:r>
              <a:rPr lang="cs-CZ" dirty="0" smtClean="0">
                <a:cs typeface="Times New Roman"/>
              </a:rPr>
              <a:t>→ podnětem jsou elektromagnetické vlny, které vysílají světelné zdroje nebo odráží různá tělesa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43805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Vnímání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u="sng" dirty="0"/>
              <a:t>s</a:t>
            </a:r>
            <a:r>
              <a:rPr lang="cs-CZ" u="sng" dirty="0" smtClean="0"/>
              <a:t>oučinnost analyzátorů </a:t>
            </a:r>
            <a:r>
              <a:rPr lang="cs-CZ" dirty="0" smtClean="0"/>
              <a:t>= </a:t>
            </a:r>
            <a:r>
              <a:rPr lang="cs-CZ" b="1" dirty="0" smtClean="0">
                <a:solidFill>
                  <a:srgbClr val="FF0000"/>
                </a:solidFill>
              </a:rPr>
              <a:t>vnímání </a:t>
            </a:r>
            <a:r>
              <a:rPr lang="cs-CZ" dirty="0" smtClean="0">
                <a:cs typeface="Times New Roman"/>
              </a:rPr>
              <a:t>→ výsledkem je </a:t>
            </a:r>
            <a:r>
              <a:rPr lang="cs-CZ" b="1" dirty="0" smtClean="0">
                <a:solidFill>
                  <a:srgbClr val="FF0000"/>
                </a:solidFill>
                <a:cs typeface="Times New Roman"/>
              </a:rPr>
              <a:t>vjem</a:t>
            </a:r>
            <a:r>
              <a:rPr lang="cs-CZ" dirty="0" smtClean="0">
                <a:cs typeface="Times New Roman"/>
              </a:rPr>
              <a:t> </a:t>
            </a:r>
            <a:r>
              <a:rPr lang="cs-CZ" sz="2600" dirty="0" smtClean="0">
                <a:cs typeface="Times New Roman"/>
              </a:rPr>
              <a:t>(člověk se neorientuje ve světě pouze na základě jednotlivých izolovaných počitků, ale vždy jde o souhrn navenek se projevujících vlastností)</a:t>
            </a:r>
          </a:p>
          <a:p>
            <a:r>
              <a:rPr lang="cs-CZ" dirty="0" smtClean="0">
                <a:cs typeface="Times New Roman"/>
              </a:rPr>
              <a:t>je to odraz předmětů a jevů jako celku </a:t>
            </a:r>
            <a:r>
              <a:rPr lang="cs-CZ" sz="2600" dirty="0" smtClean="0">
                <a:cs typeface="Times New Roman"/>
              </a:rPr>
              <a:t>(ucelený odraz → vjem jablka – zrak, chuť, čich)</a:t>
            </a:r>
          </a:p>
          <a:p>
            <a:r>
              <a:rPr lang="cs-CZ" dirty="0">
                <a:cs typeface="Times New Roman"/>
              </a:rPr>
              <a:t>v</a:t>
            </a:r>
            <a:r>
              <a:rPr lang="cs-CZ" dirty="0" smtClean="0">
                <a:cs typeface="Times New Roman"/>
              </a:rPr>
              <a:t>zniká pouze přímým působením předmětů a jevů na receptory – ty rozkládají vnímaný předmět na složky → </a:t>
            </a:r>
            <a:r>
              <a:rPr lang="cs-CZ" b="1" u="sng" dirty="0" smtClean="0">
                <a:cs typeface="Times New Roman"/>
              </a:rPr>
              <a:t>syntéza</a:t>
            </a:r>
            <a:r>
              <a:rPr lang="cs-CZ" dirty="0" smtClean="0">
                <a:cs typeface="Times New Roman"/>
              </a:rPr>
              <a:t> (mozek) → nový celek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209086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c</a:t>
            </a:r>
            <a:r>
              <a:rPr lang="cs-CZ" dirty="0" smtClean="0"/>
              <a:t>elistvost vnímání</a:t>
            </a:r>
          </a:p>
          <a:p>
            <a:r>
              <a:rPr lang="cs-CZ" dirty="0"/>
              <a:t>v</a:t>
            </a:r>
            <a:r>
              <a:rPr lang="cs-CZ" dirty="0" smtClean="0"/>
              <a:t>ýběrovost vnímání</a:t>
            </a:r>
          </a:p>
          <a:p>
            <a:r>
              <a:rPr lang="cs-CZ" dirty="0"/>
              <a:t>z</a:t>
            </a:r>
            <a:r>
              <a:rPr lang="cs-CZ" dirty="0" smtClean="0"/>
              <a:t>aměřenost (odlišení od pozadí)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193993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vnímání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s</a:t>
            </a:r>
            <a:r>
              <a:rPr lang="cs-CZ" dirty="0" smtClean="0"/>
              <a:t>trom (složitý podnět) </a:t>
            </a:r>
            <a:r>
              <a:rPr lang="cs-CZ" dirty="0" smtClean="0">
                <a:cs typeface="Times New Roman"/>
              </a:rPr>
              <a:t>→ </a:t>
            </a:r>
          </a:p>
          <a:p>
            <a:pPr lvl="1">
              <a:buFont typeface="Wingdings" pitchFamily="2" charset="2"/>
              <a:buChar char="ü"/>
            </a:pPr>
            <a:r>
              <a:rPr lang="cs-CZ" sz="3200" dirty="0">
                <a:cs typeface="Times New Roman"/>
              </a:rPr>
              <a:t>č</a:t>
            </a:r>
            <a:r>
              <a:rPr lang="cs-CZ" sz="3200" dirty="0" smtClean="0">
                <a:cs typeface="Times New Roman"/>
              </a:rPr>
              <a:t>innost analyzátorů (probíhá smyslová analýza – jednotlivé podněty – zrakový, sluchový, čichový, chuťový, hmatový atd.)</a:t>
            </a:r>
          </a:p>
          <a:p>
            <a:pPr lvl="2">
              <a:buFont typeface="Wingdings" pitchFamily="2" charset="2"/>
              <a:buChar char="ü"/>
            </a:pPr>
            <a:r>
              <a:rPr lang="cs-CZ" sz="3200" dirty="0">
                <a:cs typeface="Times New Roman"/>
              </a:rPr>
              <a:t>v</a:t>
            </a:r>
            <a:r>
              <a:rPr lang="cs-CZ" sz="3200" dirty="0" smtClean="0">
                <a:cs typeface="Times New Roman"/>
              </a:rPr>
              <a:t>zniknou počitky</a:t>
            </a:r>
          </a:p>
          <a:p>
            <a:pPr lvl="3">
              <a:buFont typeface="Wingdings" pitchFamily="2" charset="2"/>
              <a:buChar char="ü"/>
            </a:pPr>
            <a:r>
              <a:rPr lang="cs-CZ" sz="3200" dirty="0">
                <a:cs typeface="Times New Roman"/>
              </a:rPr>
              <a:t>d</a:t>
            </a:r>
            <a:r>
              <a:rPr lang="cs-CZ" sz="3200" dirty="0" smtClean="0">
                <a:cs typeface="Times New Roman"/>
              </a:rPr>
              <a:t>ále probíhá mozková syntéza (vytváří z jednotlivých počitků nový celek – vjem)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97575900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vnímání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t</a:t>
            </a:r>
            <a:r>
              <a:rPr lang="cs-CZ" dirty="0" smtClean="0"/>
              <a:t>varu (vnímáme objekty ploché, úzké, široké, pravidelné, nepravidelné, malé, velké)</a:t>
            </a:r>
          </a:p>
          <a:p>
            <a:r>
              <a:rPr lang="cs-CZ" dirty="0"/>
              <a:t>p</a:t>
            </a:r>
            <a:r>
              <a:rPr lang="cs-CZ" dirty="0" smtClean="0"/>
              <a:t>rostoru (vpravo, vlevo, dole, nahoře)</a:t>
            </a:r>
          </a:p>
          <a:p>
            <a:r>
              <a:rPr lang="cs-CZ" dirty="0"/>
              <a:t>h</a:t>
            </a:r>
            <a:r>
              <a:rPr lang="cs-CZ" dirty="0" smtClean="0"/>
              <a:t>loubky</a:t>
            </a:r>
          </a:p>
          <a:p>
            <a:r>
              <a:rPr lang="cs-CZ" dirty="0"/>
              <a:t>p</a:t>
            </a:r>
            <a:r>
              <a:rPr lang="cs-CZ" dirty="0" smtClean="0"/>
              <a:t>ohybu</a:t>
            </a:r>
          </a:p>
          <a:p>
            <a:r>
              <a:rPr lang="cs-CZ" dirty="0"/>
              <a:t>č</a:t>
            </a:r>
            <a:r>
              <a:rPr lang="cs-CZ" dirty="0" smtClean="0"/>
              <a:t>asu</a:t>
            </a:r>
          </a:p>
          <a:p>
            <a:r>
              <a:rPr lang="cs-CZ" dirty="0"/>
              <a:t>s</a:t>
            </a:r>
            <a:r>
              <a:rPr lang="cs-CZ" dirty="0" smtClean="0"/>
              <a:t>ociální vnímání (vnímání druhých lidí a sociálních situací)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7790384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Faktory ovlivňující sociální vnímání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p</a:t>
            </a:r>
            <a:r>
              <a:rPr lang="cs-CZ" dirty="0" smtClean="0"/>
              <a:t>ovaha interakce mezi vnímajícím a vnímaným</a:t>
            </a:r>
          </a:p>
          <a:p>
            <a:endParaRPr lang="cs-CZ" dirty="0" smtClean="0"/>
          </a:p>
          <a:p>
            <a:r>
              <a:rPr lang="cs-CZ" dirty="0" smtClean="0"/>
              <a:t>obecná zaměřenost vnímajícího</a:t>
            </a:r>
          </a:p>
          <a:p>
            <a:endParaRPr lang="cs-CZ" dirty="0" smtClean="0"/>
          </a:p>
          <a:p>
            <a:r>
              <a:rPr lang="cs-CZ" dirty="0" smtClean="0"/>
              <a:t>soukromá teorie osobnosti</a:t>
            </a:r>
          </a:p>
          <a:p>
            <a:endParaRPr lang="cs-CZ" dirty="0" smtClean="0"/>
          </a:p>
          <a:p>
            <a:r>
              <a:rPr lang="cs-CZ" dirty="0" smtClean="0"/>
              <a:t>projekce</a:t>
            </a:r>
          </a:p>
          <a:p>
            <a:endParaRPr lang="cs-CZ" dirty="0" smtClean="0"/>
          </a:p>
          <a:p>
            <a:r>
              <a:rPr lang="cs-CZ" dirty="0" smtClean="0"/>
              <a:t>tzv. první dojem, </a:t>
            </a:r>
            <a:r>
              <a:rPr lang="cs-CZ" dirty="0" err="1" smtClean="0"/>
              <a:t>haloefekt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5548657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Typy vnímání a pozorování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analytický typ</a:t>
            </a:r>
          </a:p>
          <a:p>
            <a:endParaRPr lang="cs-CZ" dirty="0" smtClean="0"/>
          </a:p>
          <a:p>
            <a:r>
              <a:rPr lang="cs-CZ" dirty="0" smtClean="0"/>
              <a:t>syntetický typ</a:t>
            </a:r>
          </a:p>
          <a:p>
            <a:endParaRPr lang="cs-CZ" dirty="0" smtClean="0"/>
          </a:p>
          <a:p>
            <a:r>
              <a:rPr lang="cs-CZ" dirty="0"/>
              <a:t>a</a:t>
            </a:r>
            <a:r>
              <a:rPr lang="cs-CZ" dirty="0" smtClean="0"/>
              <a:t>nalyticko-syntetický typ</a:t>
            </a:r>
          </a:p>
          <a:p>
            <a:endParaRPr lang="cs-CZ" dirty="0" smtClean="0"/>
          </a:p>
          <a:p>
            <a:r>
              <a:rPr lang="cs-CZ" dirty="0"/>
              <a:t>e</a:t>
            </a:r>
            <a:r>
              <a:rPr lang="cs-CZ" smtClean="0"/>
              <a:t>mocionální </a:t>
            </a:r>
            <a:r>
              <a:rPr lang="cs-CZ" dirty="0" smtClean="0"/>
              <a:t>typ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8062460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itchFamily="34" charset="0"/>
              <a:buChar char="•"/>
            </a:pPr>
            <a:r>
              <a:rPr lang="cs-CZ" dirty="0"/>
              <a:t>DOLEŽALOVÁ, Ladislava; VLKOVÁ, Marie. </a:t>
            </a:r>
            <a:r>
              <a:rPr lang="cs-CZ" i="1" dirty="0"/>
              <a:t>Občanský </a:t>
            </a:r>
            <a:r>
              <a:rPr lang="cs-CZ" i="1"/>
              <a:t>a </a:t>
            </a:r>
            <a:r>
              <a:rPr lang="cs-CZ" i="1" smtClean="0"/>
              <a:t>společenský </a:t>
            </a:r>
            <a:r>
              <a:rPr lang="cs-CZ" i="1" dirty="0"/>
              <a:t>základ. Psychologie</a:t>
            </a:r>
            <a:r>
              <a:rPr lang="cs-CZ" dirty="0"/>
              <a:t>. Kralice na Hané: </a:t>
            </a:r>
            <a:r>
              <a:rPr lang="cs-CZ" dirty="0" err="1"/>
              <a:t>Computer</a:t>
            </a:r>
            <a:r>
              <a:rPr lang="cs-CZ" dirty="0"/>
              <a:t> Media s.r.o., 2010, ISBN 978-80-7402-060-5.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BARTONÍČKOVÁ, Klára a kol. Občanský a společenskovědní základ. Přehled středoškolského učiva. Brno: </a:t>
            </a:r>
            <a:r>
              <a:rPr lang="cs-CZ" dirty="0" err="1"/>
              <a:t>Computer</a:t>
            </a:r>
            <a:r>
              <a:rPr lang="cs-CZ" dirty="0"/>
              <a:t> </a:t>
            </a:r>
            <a:r>
              <a:rPr lang="cs-CZ" dirty="0" err="1"/>
              <a:t>Press</a:t>
            </a:r>
            <a:r>
              <a:rPr lang="cs-CZ" dirty="0"/>
              <a:t>, a.s., 2011, ISBN 978-80-251-2631-8. 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EMMERT, František a kol. Odmaturuj ze společenských věd. Brno: DIDAKTIS, 2003, ISBN 80-86285-68-5.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 KOLEKT. </a:t>
            </a:r>
            <a:r>
              <a:rPr lang="cs-CZ" i="1" dirty="0"/>
              <a:t>Společenské vědy pro 1. ročník středních škol</a:t>
            </a:r>
            <a:r>
              <a:rPr lang="cs-CZ" dirty="0"/>
              <a:t>.     </a:t>
            </a:r>
          </a:p>
          <a:p>
            <a:pPr marL="0" indent="0">
              <a:buNone/>
            </a:pPr>
            <a:r>
              <a:rPr lang="cs-CZ" dirty="0"/>
              <a:t>     Brno: DIDAKTIS spol. s r.o., 2009, ISBN 978-80-7358-   </a:t>
            </a:r>
          </a:p>
          <a:p>
            <a:pPr marL="0" indent="0">
              <a:buNone/>
            </a:pPr>
            <a:r>
              <a:rPr lang="cs-CZ" dirty="0"/>
              <a:t>     144-2.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91128284"/>
      </p:ext>
    </p:extLst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63</TotalTime>
  <Words>608</Words>
  <Application>Microsoft Office PowerPoint</Application>
  <PresentationFormat>Předvádění na obrazovce (4:3)</PresentationFormat>
  <Paragraphs>95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Motiv systému Office</vt:lpstr>
      <vt:lpstr>projekt</vt:lpstr>
      <vt:lpstr>Poznávací proces</vt:lpstr>
      <vt:lpstr>ANOTACE</vt:lpstr>
      <vt:lpstr>Poznávací proces</vt:lpstr>
      <vt:lpstr>Prezentace aplikace PowerPoint</vt:lpstr>
      <vt:lpstr>Čití</vt:lpstr>
      <vt:lpstr>Prezentace aplikace PowerPoint</vt:lpstr>
      <vt:lpstr>Prezentace aplikace PowerPoint</vt:lpstr>
      <vt:lpstr>Vnímání</vt:lpstr>
      <vt:lpstr>Prezentace aplikace PowerPoint</vt:lpstr>
      <vt:lpstr>Příklad vnímání</vt:lpstr>
      <vt:lpstr>Druhy vnímání</vt:lpstr>
      <vt:lpstr>Faktory ovlivňující sociální vnímání</vt:lpstr>
      <vt:lpstr>Typy vnímání a pozorování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Poznávací proces</dc:title>
  <dc:creator>ve</dc:creator>
  <cp:lastModifiedBy>ve</cp:lastModifiedBy>
  <cp:revision>12</cp:revision>
  <dcterms:created xsi:type="dcterms:W3CDTF">2014-01-28T19:11:03Z</dcterms:created>
  <dcterms:modified xsi:type="dcterms:W3CDTF">2014-04-15T15:08:33Z</dcterms:modified>
</cp:coreProperties>
</file>