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3" r:id="rId4"/>
    <p:sldId id="26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813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778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460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360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940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395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516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850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519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505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7563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8230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6818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8122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0333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6953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071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6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817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963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549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355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3880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500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585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8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9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46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567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52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809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11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5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4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14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6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7190F-CF11-40D9-AC67-328F2270A34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39A67-E72F-4943-B535-BD9956BB57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654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285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6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Sociální psychologie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3895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VY_32_INOVACE_1.SV.18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 problematikou sociální psychologie.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je použit ve výkladové části hodiny</a:t>
            </a:r>
            <a:r>
              <a:rPr lang="cs-CZ" sz="1100" smtClean="0">
                <a:solidFill>
                  <a:prstClr val="black"/>
                </a:solidFill>
              </a:rPr>
              <a:t>.  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9614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54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Sociální psychologie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421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psychologie - vymezení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koumá </a:t>
            </a:r>
            <a:r>
              <a:rPr lang="cs-CZ" b="1" dirty="0" smtClean="0"/>
              <a:t>proces socializace jedince</a:t>
            </a:r>
            <a:r>
              <a:rPr lang="cs-CZ" dirty="0" smtClean="0"/>
              <a:t>, tzn. utváření osobnosti člověka sociálními a kulturními vlivy</a:t>
            </a:r>
          </a:p>
          <a:p>
            <a:r>
              <a:rPr lang="cs-CZ" dirty="0"/>
              <a:t>ř</a:t>
            </a:r>
            <a:r>
              <a:rPr lang="cs-CZ" dirty="0" smtClean="0"/>
              <a:t>eší otázky forem a mechanismů začleňování lidí do </a:t>
            </a:r>
            <a:r>
              <a:rPr lang="cs-CZ" u="sng" dirty="0" smtClean="0"/>
              <a:t>mezilidských vztahů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ezilidské vztahy </a:t>
            </a:r>
            <a:r>
              <a:rPr lang="cs-CZ" dirty="0" smtClean="0">
                <a:latin typeface="Calibri"/>
              </a:rPr>
              <a:t>→ zahrnují aktuální dění, širší společenský život, který se uskutečňuje v určitých historických a kulturních podmínkách</a:t>
            </a:r>
            <a:endParaRPr lang="cs-CZ" dirty="0" smtClean="0"/>
          </a:p>
          <a:p>
            <a:r>
              <a:rPr lang="cs-CZ" u="sng" dirty="0" smtClean="0"/>
              <a:t>předmětem sociální psychologie </a:t>
            </a:r>
            <a:r>
              <a:rPr lang="cs-CZ" dirty="0" smtClean="0"/>
              <a:t>je proces socializace jedince, v jehož průběhu se z organismu ovládaného v podstatě biologickými zákony vyvine lidský jedinec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029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Proces socializace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socializací se člověk </a:t>
            </a:r>
            <a:r>
              <a:rPr lang="cs-CZ" u="sng" dirty="0" smtClean="0"/>
              <a:t>učí orientovat </a:t>
            </a:r>
            <a:r>
              <a:rPr lang="cs-CZ" dirty="0" smtClean="0"/>
              <a:t>ve svém prostředí, </a:t>
            </a:r>
            <a:r>
              <a:rPr lang="cs-CZ" u="sng" dirty="0" smtClean="0"/>
              <a:t>směřovat k určitým cílům </a:t>
            </a:r>
            <a:r>
              <a:rPr lang="cs-CZ" dirty="0" smtClean="0"/>
              <a:t>a </a:t>
            </a:r>
            <a:r>
              <a:rPr lang="cs-CZ" u="sng" dirty="0" smtClean="0"/>
              <a:t>navazovat citové vztahy</a:t>
            </a:r>
          </a:p>
          <a:p>
            <a:endParaRPr lang="cs-CZ" dirty="0" smtClean="0"/>
          </a:p>
          <a:p>
            <a:r>
              <a:rPr lang="cs-CZ" dirty="0" smtClean="0"/>
              <a:t>dvě základní formy mezilidských vztahů: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ztah člověka k jinému člověku (matka, otec)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ztah člověka k malé skupině (třída, rodina)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561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Socializace jedince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 průběhu socializace dochází prostřednictvím sociálního učení k přizpůsobování se člověka obyčejům, mravům, zákonům společnosti, v níž žije, tj. jejímu kulturnímu prostředí a normám skupin jimiž je členem</a:t>
            </a:r>
          </a:p>
          <a:p>
            <a:r>
              <a:rPr lang="cs-CZ" dirty="0"/>
              <a:t>p</a:t>
            </a:r>
            <a:r>
              <a:rPr lang="cs-CZ" dirty="0" smtClean="0"/>
              <a:t>okud se člověk v průběhu socializace přizpůsobuje kulturnímu prostředí v němž žije, hovoříme o obecné socializaci</a:t>
            </a:r>
          </a:p>
          <a:p>
            <a:r>
              <a:rPr lang="cs-CZ" dirty="0"/>
              <a:t>s</a:t>
            </a:r>
            <a:r>
              <a:rPr lang="cs-CZ" dirty="0" smtClean="0"/>
              <a:t>peciální socializace </a:t>
            </a:r>
            <a:r>
              <a:rPr lang="cs-CZ" dirty="0" smtClean="0">
                <a:latin typeface="Calibri"/>
              </a:rPr>
              <a:t>→ uskutečňuje se v malých sociálních skupinách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261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s</a:t>
            </a:r>
            <a:r>
              <a:rPr lang="cs-CZ" dirty="0" smtClean="0"/>
              <a:t>ociální učení  - proces, ve kterém se jedinec socializuje</a:t>
            </a:r>
          </a:p>
          <a:p>
            <a:r>
              <a:rPr lang="cs-CZ" dirty="0"/>
              <a:t>t</a:t>
            </a:r>
            <a:r>
              <a:rPr lang="cs-CZ" dirty="0" smtClean="0"/>
              <a:t>řídění sociálního učení: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egetativně emocionální učení </a:t>
            </a:r>
            <a:r>
              <a:rPr lang="cs-CZ" dirty="0" smtClean="0">
                <a:latin typeface="Calibri"/>
              </a:rPr>
              <a:t>→ spojení podmíněného a nepodmíněného reflexu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Calibri"/>
              </a:rPr>
              <a:t>i</a:t>
            </a:r>
            <a:r>
              <a:rPr lang="cs-CZ" dirty="0" smtClean="0">
                <a:latin typeface="Calibri"/>
              </a:rPr>
              <a:t>nstrumentálně motorické učení → aktivita jedince, snaha změnit podnětovou situaci vlastním chováním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Calibri"/>
              </a:rPr>
              <a:t>a</a:t>
            </a:r>
            <a:r>
              <a:rPr lang="cs-CZ" dirty="0" smtClean="0">
                <a:latin typeface="Calibri"/>
              </a:rPr>
              <a:t>sociačně kognitivní učení → učí se určitým soustavám představ, kognitivních obsahů a poznatků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233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interakce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interakce </a:t>
            </a:r>
            <a:r>
              <a:rPr lang="cs-CZ" dirty="0"/>
              <a:t>→ vyjádření aktivního vztahu mezi jedinci; jak na sebe vzájemně reagují, jak mezi nimi vznikají konflikty, jak se navzájem </a:t>
            </a:r>
            <a:r>
              <a:rPr lang="cs-CZ" dirty="0" smtClean="0"/>
              <a:t>ovlivňují</a:t>
            </a:r>
          </a:p>
          <a:p>
            <a:r>
              <a:rPr lang="cs-CZ" dirty="0"/>
              <a:t>r</a:t>
            </a:r>
            <a:r>
              <a:rPr lang="cs-CZ" dirty="0" smtClean="0"/>
              <a:t>eagování lidí na sebe navzájem</a:t>
            </a:r>
          </a:p>
          <a:p>
            <a:r>
              <a:rPr lang="cs-CZ" dirty="0"/>
              <a:t>v</a:t>
            </a:r>
            <a:r>
              <a:rPr lang="cs-CZ" dirty="0" smtClean="0"/>
              <a:t> širším pojetí je sociální psychologie chápána jako věda studující interakce člověka a jeho společenského prostředí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343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interakce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</a:t>
            </a:r>
            <a:r>
              <a:rPr lang="cs-CZ" dirty="0" smtClean="0"/>
              <a:t>nterakce mezi dvěma jedinci začíná vzájemným vnímáním</a:t>
            </a:r>
          </a:p>
          <a:p>
            <a:r>
              <a:rPr lang="cs-CZ" dirty="0"/>
              <a:t>z</a:t>
            </a:r>
            <a:r>
              <a:rPr lang="cs-CZ" dirty="0" smtClean="0"/>
              <a:t>ískáváme informace o druhém člověku podle: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fyzického zjevu osoby (stavba těla, rysy obličeje, barva vlasů, chůze)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erbální a neverbální komunikace (pouze 7% informací o druhém člověku čerpáme ze slovního sdělení)</a:t>
            </a:r>
          </a:p>
          <a:p>
            <a:r>
              <a:rPr lang="cs-CZ" dirty="0"/>
              <a:t>z</a:t>
            </a:r>
            <a:r>
              <a:rPr lang="cs-CZ" dirty="0" smtClean="0"/>
              <a:t>kreslené posuzování druhého </a:t>
            </a:r>
            <a:r>
              <a:rPr lang="cs-CZ" dirty="0" smtClean="0">
                <a:latin typeface="Calibri"/>
              </a:rPr>
              <a:t>→ haló efekt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58465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DOLEŽALOVÁ, Ladislava; VLKOVÁ, Marie. </a:t>
            </a:r>
            <a:r>
              <a:rPr lang="cs-CZ" i="1" dirty="0"/>
              <a:t>Občanský </a:t>
            </a:r>
            <a:r>
              <a:rPr lang="cs-CZ" i="1"/>
              <a:t>a </a:t>
            </a:r>
            <a:r>
              <a:rPr lang="cs-CZ" i="1" smtClean="0"/>
              <a:t>společenský </a:t>
            </a:r>
            <a:r>
              <a:rPr lang="cs-CZ" i="1" dirty="0"/>
              <a:t>základ. Psychologie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2010, ISBN 978-80-7402-060-5.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 KOLEKT. </a:t>
            </a:r>
            <a:r>
              <a:rPr lang="cs-CZ" i="1" dirty="0"/>
              <a:t>Společenské vědy pro 1. ročník středních škol</a:t>
            </a:r>
            <a:r>
              <a:rPr lang="cs-CZ" dirty="0"/>
              <a:t>.     </a:t>
            </a:r>
          </a:p>
          <a:p>
            <a:pPr marL="0" indent="0">
              <a:buNone/>
            </a:pPr>
            <a:r>
              <a:rPr lang="cs-CZ" dirty="0"/>
              <a:t>     Brno: DIDAKTIS spol. s r.o., 2009, ISBN 978-80-7358-   </a:t>
            </a:r>
          </a:p>
          <a:p>
            <a:pPr marL="0" indent="0">
              <a:buNone/>
            </a:pPr>
            <a:r>
              <a:rPr lang="cs-CZ" dirty="0"/>
              <a:t>     144-2.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979423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484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projekt</vt:lpstr>
      <vt:lpstr>1_projekt</vt:lpstr>
      <vt:lpstr>Sociální psychologie</vt:lpstr>
      <vt:lpstr>ANOTACE</vt:lpstr>
      <vt:lpstr>Sociální psychologie</vt:lpstr>
      <vt:lpstr>Sociální psychologie - vymezení</vt:lpstr>
      <vt:lpstr>Proces socializace</vt:lpstr>
      <vt:lpstr>Socializace jedince</vt:lpstr>
      <vt:lpstr>Sociální učení</vt:lpstr>
      <vt:lpstr>Sociální interakce</vt:lpstr>
      <vt:lpstr>Sociální interakce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Sociální psychologie</dc:title>
  <dc:creator>ve</dc:creator>
  <cp:lastModifiedBy>ve</cp:lastModifiedBy>
  <cp:revision>10</cp:revision>
  <dcterms:created xsi:type="dcterms:W3CDTF">2014-02-03T18:30:30Z</dcterms:created>
  <dcterms:modified xsi:type="dcterms:W3CDTF">2014-04-15T15:08:53Z</dcterms:modified>
</cp:coreProperties>
</file>