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66" r:id="rId4"/>
    <p:sldId id="256" r:id="rId5"/>
    <p:sldId id="257" r:id="rId6"/>
    <p:sldId id="258" r:id="rId7"/>
    <p:sldId id="259" r:id="rId8"/>
    <p:sldId id="260" r:id="rId9"/>
    <p:sldId id="261" r:id="rId10"/>
    <p:sldId id="264" r:id="rId11"/>
    <p:sldId id="263" r:id="rId12"/>
    <p:sldId id="262" r:id="rId13"/>
    <p:sldId id="265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1816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988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31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581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266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919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021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7314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644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40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506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80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69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346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  <a:endParaRPr lang="cs-CZ" sz="100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567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5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52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80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062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11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150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84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183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714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56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DDC72-F31C-4304-AA8C-C8C6CDA1DC25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4D30D-0EFD-47A2-9DE4-D28F3ABDC0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404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96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 smtClean="0"/>
              <a:t>Vývojová psychologie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Vladimír </a:t>
            </a:r>
            <a:r>
              <a:rPr lang="cs-CZ" sz="2800" dirty="0" err="1" smtClean="0"/>
              <a:t>Velešík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35461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VY_32_INOVACE_1.SV.19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</a:t>
            </a:r>
            <a:r>
              <a:rPr lang="cs-CZ" sz="1200" b="1" dirty="0" smtClean="0"/>
              <a:t> </a:t>
            </a:r>
            <a:r>
              <a:rPr lang="cs-CZ" sz="1200" dirty="0" smtClean="0"/>
              <a:t> 2012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</a:t>
            </a:r>
            <a:r>
              <a:rPr lang="cs-CZ" sz="1200" b="1" smtClean="0"/>
              <a:t>	</a:t>
            </a:r>
            <a:r>
              <a:rPr lang="cs-CZ" sz="1200"/>
              <a:t>Vyšší stupeň osmiletého gymnázia a čtyřleté gymnázium (RVP-G)</a:t>
            </a:r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>
                <a:solidFill>
                  <a:prstClr val="black"/>
                </a:solidFill>
              </a:rPr>
              <a:t>Materiál slouží ke všeobecnému seznámení žáků s problematikou vývojové psychologie.</a:t>
            </a:r>
          </a:p>
          <a:p>
            <a:pPr algn="just"/>
            <a:r>
              <a:rPr lang="cs-CZ" sz="1100" dirty="0" smtClean="0">
                <a:solidFill>
                  <a:prstClr val="black"/>
                </a:solidFill>
              </a:rPr>
              <a:t>Materiál je použit ve výkladové části hodiny</a:t>
            </a:r>
            <a:r>
              <a:rPr lang="cs-CZ" sz="1100" smtClean="0">
                <a:solidFill>
                  <a:prstClr val="black"/>
                </a:solidFill>
              </a:rPr>
              <a:t>.  </a:t>
            </a:r>
            <a:endParaRPr lang="cs-CZ" sz="1100" dirty="0" smtClean="0">
              <a:solidFill>
                <a:prstClr val="black"/>
              </a:solidFill>
            </a:endParaRPr>
          </a:p>
          <a:p>
            <a:pPr algn="just"/>
            <a:r>
              <a:rPr lang="cs-CZ" sz="1100" dirty="0" smtClean="0">
                <a:solidFill>
                  <a:prstClr val="black"/>
                </a:solidFill>
              </a:rPr>
              <a:t>Pomůcky: interaktivní tabule. 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961428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jako jedinec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54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Vývojová psychologie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068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Vývojová psychologie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</a:t>
            </a:r>
            <a:r>
              <a:rPr lang="cs-CZ" dirty="0" smtClean="0"/>
              <a:t>abývá se vývojem lidské psychiky (chováním a prožíváním) od početí do smrti (někdy též označována jako ontogenetická psychologie)</a:t>
            </a:r>
          </a:p>
          <a:p>
            <a:r>
              <a:rPr lang="cs-CZ" dirty="0"/>
              <a:t>p</a:t>
            </a:r>
            <a:r>
              <a:rPr lang="cs-CZ" dirty="0" smtClean="0"/>
              <a:t>ři sledování osobnosti využívá dvou základních přístupových metod: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</a:rPr>
              <a:t>p</a:t>
            </a:r>
            <a:r>
              <a:rPr lang="cs-CZ" dirty="0" smtClean="0">
                <a:solidFill>
                  <a:srgbClr val="7030A0"/>
                </a:solidFill>
              </a:rPr>
              <a:t>odélný (</a:t>
            </a:r>
            <a:r>
              <a:rPr lang="cs-CZ" dirty="0" err="1" smtClean="0">
                <a:solidFill>
                  <a:srgbClr val="7030A0"/>
                </a:solidFill>
              </a:rPr>
              <a:t>longitudiální</a:t>
            </a:r>
            <a:r>
              <a:rPr lang="cs-CZ" dirty="0" smtClean="0">
                <a:solidFill>
                  <a:srgbClr val="7030A0"/>
                </a:solidFill>
              </a:rPr>
              <a:t>) přístup</a:t>
            </a:r>
            <a:r>
              <a:rPr lang="cs-CZ" dirty="0" smtClean="0"/>
              <a:t> </a:t>
            </a:r>
            <a:r>
              <a:rPr lang="cs-CZ" dirty="0" smtClean="0">
                <a:latin typeface="Times New Roman"/>
                <a:cs typeface="Times New Roman"/>
              </a:rPr>
              <a:t>→ </a:t>
            </a:r>
            <a:r>
              <a:rPr lang="cs-CZ" dirty="0" smtClean="0">
                <a:cs typeface="Times New Roman"/>
              </a:rPr>
              <a:t>jedinci jsou sledováni po dostatečně dlouhý časový úsek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solidFill>
                  <a:srgbClr val="7030A0"/>
                </a:solidFill>
                <a:cs typeface="Times New Roman"/>
              </a:rPr>
              <a:t>p</a:t>
            </a:r>
            <a:r>
              <a:rPr lang="cs-CZ" dirty="0" smtClean="0">
                <a:solidFill>
                  <a:srgbClr val="7030A0"/>
                </a:solidFill>
                <a:cs typeface="Times New Roman"/>
              </a:rPr>
              <a:t>říčný přístup </a:t>
            </a:r>
            <a:r>
              <a:rPr lang="cs-CZ" dirty="0" smtClean="0">
                <a:latin typeface="Times New Roman"/>
                <a:cs typeface="Times New Roman"/>
              </a:rPr>
              <a:t>→ </a:t>
            </a:r>
            <a:r>
              <a:rPr lang="cs-CZ" dirty="0" smtClean="0">
                <a:cs typeface="Times New Roman"/>
              </a:rPr>
              <a:t>vývojové změny se odvozují z vyšetření většího souboru dětí stejného věku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1489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Zdeněk Matějček </a:t>
            </a:r>
            <a:r>
              <a:rPr lang="cs-CZ" sz="2400" dirty="0" smtClean="0"/>
              <a:t>(1922 – 2004)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d</a:t>
            </a:r>
            <a:r>
              <a:rPr lang="cs-CZ" dirty="0" smtClean="0"/>
              <a:t>ětský psycholog</a:t>
            </a:r>
          </a:p>
          <a:p>
            <a:r>
              <a:rPr lang="cs-CZ" dirty="0"/>
              <a:t>z</a:t>
            </a:r>
            <a:r>
              <a:rPr lang="cs-CZ" dirty="0" smtClean="0"/>
              <a:t>abýval se výzkumem vývoje dětské psychiky v prostředí kojeneckých ústavů a dětských domovů prostředí psychického strádání (deprivace)</a:t>
            </a:r>
          </a:p>
          <a:p>
            <a:r>
              <a:rPr lang="cs-CZ" dirty="0"/>
              <a:t>z</a:t>
            </a:r>
            <a:r>
              <a:rPr lang="cs-CZ" dirty="0" smtClean="0"/>
              <a:t>důrazňoval nezastupitelnou roli rodiny</a:t>
            </a:r>
          </a:p>
          <a:p>
            <a:r>
              <a:rPr lang="cs-CZ" dirty="0"/>
              <a:t>p</a:t>
            </a:r>
            <a:r>
              <a:rPr lang="cs-CZ" dirty="0" smtClean="0"/>
              <a:t>ropagoval tzv. </a:t>
            </a:r>
            <a:r>
              <a:rPr lang="cs-CZ" dirty="0" err="1" smtClean="0"/>
              <a:t>longitudiální</a:t>
            </a:r>
            <a:r>
              <a:rPr lang="cs-CZ" dirty="0" smtClean="0"/>
              <a:t> přístup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výzkum tzv. nechtěných dětí (dále děti z rozvedených rodin, děti bez rodin atd.)</a:t>
            </a:r>
          </a:p>
          <a:p>
            <a:r>
              <a:rPr lang="cs-CZ" dirty="0"/>
              <a:t>s</a:t>
            </a:r>
            <a:r>
              <a:rPr lang="cs-CZ" dirty="0" smtClean="0"/>
              <a:t>tál v čele hnutí, které do terapie dětí zapojovalo zvířata (psy, koně)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1201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Vývojové stadium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</a:t>
            </a:r>
            <a:r>
              <a:rPr lang="cs-CZ" dirty="0" smtClean="0"/>
              <a:t>bdobí ve vývoji člověka, které má svá specifika a je charakteristické zvládnutím určitých úkolů</a:t>
            </a:r>
          </a:p>
          <a:p>
            <a:r>
              <a:rPr lang="cs-CZ" dirty="0"/>
              <a:t>p</a:t>
            </a:r>
            <a:r>
              <a:rPr lang="cs-CZ" dirty="0" smtClean="0"/>
              <a:t>řechod z jednoho stadia do druhého je doprovázen zákonitými změnami, které označujeme jako vývojové změny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ývojové změny probíhají na úrovni: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b</a:t>
            </a:r>
            <a:r>
              <a:rPr lang="cs-CZ" dirty="0" smtClean="0"/>
              <a:t>iologické (vývoj mozku, tělesný růst)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sychologické (vývoj vztahu k sobě)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s</a:t>
            </a:r>
            <a:r>
              <a:rPr lang="cs-CZ" dirty="0" smtClean="0"/>
              <a:t>ociální (dosažení plnoletosti</a:t>
            </a:r>
          </a:p>
          <a:p>
            <a:r>
              <a:rPr lang="cs-CZ" dirty="0"/>
              <a:t>v</a:t>
            </a:r>
            <a:r>
              <a:rPr lang="cs-CZ" dirty="0" smtClean="0"/>
              <a:t>ývoj neprobíhá rovnoměrně; nejprudší změny v dětství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5025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Periodizace lidského vývoje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t</a:t>
            </a:r>
            <a:r>
              <a:rPr lang="cs-CZ" dirty="0" smtClean="0"/>
              <a:t>eorie psychologa </a:t>
            </a:r>
            <a:r>
              <a:rPr lang="cs-CZ" dirty="0" smtClean="0">
                <a:solidFill>
                  <a:srgbClr val="C00000"/>
                </a:solidFill>
              </a:rPr>
              <a:t>Erika H. </a:t>
            </a:r>
            <a:r>
              <a:rPr lang="cs-CZ" dirty="0" err="1" smtClean="0">
                <a:solidFill>
                  <a:srgbClr val="C00000"/>
                </a:solidFill>
              </a:rPr>
              <a:t>Eriksona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sz="2600" dirty="0" smtClean="0"/>
              <a:t>(1902 – 1994)</a:t>
            </a:r>
          </a:p>
          <a:p>
            <a:r>
              <a:rPr lang="cs-CZ" dirty="0"/>
              <a:t>k</a:t>
            </a:r>
            <a:r>
              <a:rPr lang="cs-CZ" dirty="0" smtClean="0"/>
              <a:t>aždé vývojové stadium obsahuje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</a:t>
            </a:r>
            <a:r>
              <a:rPr lang="cs-CZ" u="sng" dirty="0" smtClean="0"/>
              <a:t>psychosociální konflikt: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krize obsahuje dvě možné cesty dalšího vývoje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r</a:t>
            </a:r>
            <a:r>
              <a:rPr lang="cs-CZ" dirty="0" smtClean="0"/>
              <a:t>ůst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hrožení</a:t>
            </a:r>
          </a:p>
          <a:p>
            <a:r>
              <a:rPr lang="cs-CZ" dirty="0"/>
              <a:t>n</a:t>
            </a:r>
            <a:r>
              <a:rPr lang="cs-CZ" dirty="0" smtClean="0"/>
              <a:t>evyřešený konflikt může další vývoj zkomplikovat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5538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Osm věků člověka </a:t>
            </a:r>
            <a:r>
              <a:rPr lang="cs-CZ" sz="2700" dirty="0" smtClean="0"/>
              <a:t>(podle E. H. </a:t>
            </a:r>
            <a:r>
              <a:rPr lang="cs-CZ" sz="2700" dirty="0" err="1" smtClean="0"/>
              <a:t>Eriksona</a:t>
            </a:r>
            <a:r>
              <a:rPr lang="cs-CZ" sz="2700" dirty="0" smtClean="0"/>
              <a:t>)</a:t>
            </a:r>
            <a:endParaRPr lang="cs-CZ" sz="27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4065957"/>
              </p:ext>
            </p:extLst>
          </p:nvPr>
        </p:nvGraphicFramePr>
        <p:xfrm>
          <a:off x="457200" y="1600200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400"/>
                <a:gridCol w="2160240"/>
                <a:gridCol w="555496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Věk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Psychosociální krize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 – 1 rok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důvěra x nedůvěra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 – 3 roky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autonomie x stud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 – 6 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iniciativa x vina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– 12 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snaživost x méněcennost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19 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identita x zmatení rolí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 – 25 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intimita x izolace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 – 50 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generativita</a:t>
                      </a:r>
                      <a:r>
                        <a:rPr lang="cs-CZ" dirty="0" smtClean="0"/>
                        <a:t> x stagnace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  a</a:t>
                      </a:r>
                      <a:r>
                        <a:rPr lang="cs-CZ" baseline="0" dirty="0" smtClean="0"/>
                        <a:t> více let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integrita x zoufalství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4666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teorie vývoje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Jean </a:t>
            </a:r>
            <a:r>
              <a:rPr lang="cs-CZ" dirty="0" err="1" smtClean="0"/>
              <a:t>Piaget</a:t>
            </a:r>
            <a:r>
              <a:rPr lang="cs-CZ" dirty="0" smtClean="0"/>
              <a:t> (1896 – 1980)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r</a:t>
            </a:r>
            <a:r>
              <a:rPr lang="cs-CZ" dirty="0" smtClean="0"/>
              <a:t>ozdělil životní stadia jednak: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z pohledu vývoje poznávacích funkcí (vývoj od jednoduchých poznávacích procesů ke složitějším)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 pohledu morálního vývoje dítěte (heteronomní nebo autonomní jednání dítěte</a:t>
            </a:r>
          </a:p>
          <a:p>
            <a:pPr lvl="2">
              <a:buFont typeface="Wingdings" pitchFamily="2" charset="2"/>
              <a:buChar char="Ø"/>
            </a:pPr>
            <a:endParaRPr lang="cs-CZ" dirty="0"/>
          </a:p>
          <a:p>
            <a:r>
              <a:rPr lang="cs-CZ" dirty="0" smtClean="0"/>
              <a:t>Psychoanalytické pojetí Sigmunda Freuda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r</a:t>
            </a:r>
            <a:r>
              <a:rPr lang="cs-CZ" dirty="0" smtClean="0"/>
              <a:t>ozdělení na základě vztahu k erotogenním zónám lidského těla – 5 vývojových stadií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v každém stadiu konflikt mezi: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pudovými tendencemi </a:t>
            </a:r>
            <a:endParaRPr lang="cs-CZ" dirty="0"/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působením společenského okolí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7510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Psychoanalytické pojetí </a:t>
            </a:r>
            <a:r>
              <a:rPr lang="cs-CZ" sz="2700" dirty="0" smtClean="0"/>
              <a:t>(Sigmund Freud)</a:t>
            </a:r>
            <a:endParaRPr lang="cs-CZ" sz="27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6421916"/>
              </p:ext>
            </p:extLst>
          </p:nvPr>
        </p:nvGraphicFramePr>
        <p:xfrm>
          <a:off x="899592" y="1340768"/>
          <a:ext cx="7560840" cy="48965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806"/>
                <a:gridCol w="5580034"/>
              </a:tblGrid>
              <a:tr h="502209">
                <a:tc>
                  <a:txBody>
                    <a:bodyPr/>
                    <a:lstStyle/>
                    <a:p>
                      <a:r>
                        <a:rPr lang="cs-CZ" dirty="0" smtClean="0"/>
                        <a:t>Stadium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Charakteristika , věkové vymezení</a:t>
                      </a:r>
                      <a:endParaRPr lang="cs-CZ" dirty="0"/>
                    </a:p>
                  </a:txBody>
                  <a:tcPr/>
                </a:tc>
              </a:tr>
              <a:tr h="502209">
                <a:tc>
                  <a:txBody>
                    <a:bodyPr/>
                    <a:lstStyle/>
                    <a:p>
                      <a:r>
                        <a:rPr lang="cs-CZ" dirty="0" smtClean="0"/>
                        <a:t>Orální stadium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Pocit slasti spojen s přijímáním potravy (kolem 1 roku)</a:t>
                      </a:r>
                      <a:endParaRPr lang="cs-CZ" dirty="0"/>
                    </a:p>
                  </a:txBody>
                  <a:tcPr/>
                </a:tc>
              </a:tr>
              <a:tr h="878867">
                <a:tc>
                  <a:txBody>
                    <a:bodyPr/>
                    <a:lstStyle/>
                    <a:p>
                      <a:r>
                        <a:rPr lang="cs-CZ" dirty="0" smtClean="0"/>
                        <a:t>Anální stadium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Pocit slasti spojen se spontánním vyprazdňováním střev (mezi 2. – 3. rokem)</a:t>
                      </a:r>
                      <a:endParaRPr lang="cs-CZ" dirty="0"/>
                    </a:p>
                  </a:txBody>
                  <a:tcPr/>
                </a:tc>
              </a:tr>
              <a:tr h="1255524">
                <a:tc>
                  <a:txBody>
                    <a:bodyPr/>
                    <a:lstStyle/>
                    <a:p>
                      <a:r>
                        <a:rPr lang="cs-CZ" dirty="0" smtClean="0"/>
                        <a:t>Falické stadium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Pocit slasti spojen</a:t>
                      </a:r>
                      <a:r>
                        <a:rPr lang="cs-CZ" baseline="0" dirty="0" smtClean="0"/>
                        <a:t> s genitáliemi (zkoumání pohlavních orgánů); vzniká Oidipův či Elektřin komplex (mezi 3. – 5. rokem)</a:t>
                      </a:r>
                      <a:endParaRPr lang="cs-CZ" dirty="0"/>
                    </a:p>
                  </a:txBody>
                  <a:tcPr/>
                </a:tc>
              </a:tr>
              <a:tr h="878867">
                <a:tc>
                  <a:txBody>
                    <a:bodyPr/>
                    <a:lstStyle/>
                    <a:p>
                      <a:r>
                        <a:rPr lang="cs-CZ" dirty="0" smtClean="0"/>
                        <a:t>Období latence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Psychická energie, tzv. libido, soustředěno na práci ve škole či na mimoškolní činnost (mezi 5. – 6. rokem)</a:t>
                      </a:r>
                      <a:endParaRPr lang="cs-CZ" dirty="0"/>
                    </a:p>
                  </a:txBody>
                  <a:tcPr/>
                </a:tc>
              </a:tr>
              <a:tr h="878867">
                <a:tc>
                  <a:txBody>
                    <a:bodyPr/>
                    <a:lstStyle/>
                    <a:p>
                      <a:r>
                        <a:rPr lang="cs-CZ" dirty="0" smtClean="0"/>
                        <a:t>Genitální stadium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Probouzí se sexualita jedince, navazování „sexuálních“ vztahů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3809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Vývojová období člověka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378082"/>
              </p:ext>
            </p:extLst>
          </p:nvPr>
        </p:nvGraphicFramePr>
        <p:xfrm>
          <a:off x="457200" y="1600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Období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Věkové rozpětí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Prenatální období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 početí do porodu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Novorozenecké období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narození – 6 týdnů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Kojenecké období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týdnů – 1 rok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Batolecí období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 – 3 roky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Předškolní věk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 – 6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Školní věk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– 11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Pubescence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 – 15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Adolescence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20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Mladá dospělost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 – 30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Střední dospělost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 – 46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Pozdní</a:t>
                      </a:r>
                      <a:r>
                        <a:rPr lang="cs-CZ" baseline="0" dirty="0" smtClean="0"/>
                        <a:t> dospělost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46 – 65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Stáří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65 – 85 let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Vysoký věk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85 a více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2983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Poruchy vývoje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2285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/>
              <a:t>DOLEŽALOVÁ, Ladislava; VLKOVÁ, Marie. </a:t>
            </a:r>
            <a:r>
              <a:rPr lang="cs-CZ" i="1" dirty="0"/>
              <a:t>Občanský </a:t>
            </a:r>
            <a:r>
              <a:rPr lang="cs-CZ" i="1"/>
              <a:t>a </a:t>
            </a:r>
            <a:r>
              <a:rPr lang="cs-CZ" i="1" smtClean="0"/>
              <a:t>společenský </a:t>
            </a:r>
            <a:r>
              <a:rPr lang="cs-CZ" i="1" dirty="0"/>
              <a:t>základ. Psychologie</a:t>
            </a:r>
            <a:r>
              <a:rPr lang="cs-CZ" dirty="0"/>
              <a:t>. Kralice na Hané: </a:t>
            </a:r>
            <a:r>
              <a:rPr lang="cs-CZ" dirty="0" err="1"/>
              <a:t>Computer</a:t>
            </a:r>
            <a:r>
              <a:rPr lang="cs-CZ" dirty="0"/>
              <a:t> Media s.r.o., 2010, ISBN 978-80-7402-060-5</a:t>
            </a:r>
            <a:r>
              <a:rPr lang="cs-CZ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BARTONÍČKOVÁ, Klára a kol. Občanský a společenskovědní základ. Přehled středoškolského učiva. Brno: </a:t>
            </a:r>
            <a:r>
              <a:rPr lang="cs-CZ" dirty="0" err="1"/>
              <a:t>Computer</a:t>
            </a:r>
            <a:r>
              <a:rPr lang="cs-CZ" dirty="0"/>
              <a:t> </a:t>
            </a:r>
            <a:r>
              <a:rPr lang="cs-CZ" dirty="0" err="1"/>
              <a:t>Press</a:t>
            </a:r>
            <a:r>
              <a:rPr lang="cs-CZ" dirty="0"/>
              <a:t>, a.s., 2011, ISBN 978-80-251-2631-8.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EMMERT, František a kol. Odmaturuj ze společenských věd. Brno: DIDAKTIS, 2003, ISBN 80-86285-68-5.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 KOLEKT. </a:t>
            </a:r>
            <a:r>
              <a:rPr lang="cs-CZ" i="1" dirty="0"/>
              <a:t>Společenské vědy pro 1. ročník středních škol</a:t>
            </a:r>
            <a:r>
              <a:rPr lang="cs-CZ" dirty="0"/>
              <a:t>.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 smtClean="0"/>
              <a:t>     Brno</a:t>
            </a:r>
            <a:r>
              <a:rPr lang="cs-CZ" dirty="0"/>
              <a:t>: DIDAKTIS spol. s r.o., 2009, ISBN </a:t>
            </a:r>
            <a:r>
              <a:rPr lang="cs-CZ" dirty="0" smtClean="0"/>
              <a:t>978-80-7358-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144-2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5622074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738</Words>
  <Application>Microsoft Office PowerPoint</Application>
  <PresentationFormat>Předvádění na obrazovce (4:3)</PresentationFormat>
  <Paragraphs>141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projekt</vt:lpstr>
      <vt:lpstr>Vývojová psychologie</vt:lpstr>
      <vt:lpstr>ANOTACE</vt:lpstr>
      <vt:lpstr>Vývojová psychologie</vt:lpstr>
      <vt:lpstr>Vývojová psychologie</vt:lpstr>
      <vt:lpstr>Zdeněk Matějček (1922 – 2004)</vt:lpstr>
      <vt:lpstr>Vývojové stadium</vt:lpstr>
      <vt:lpstr>Periodizace lidského vývoje</vt:lpstr>
      <vt:lpstr>Osm věků člověka (podle E. H. Eriksona)</vt:lpstr>
      <vt:lpstr>Další teorie vývoje osobnosti</vt:lpstr>
      <vt:lpstr>Psychoanalytické pojetí (Sigmund Freud)</vt:lpstr>
      <vt:lpstr>Vývojová období člověka</vt:lpstr>
      <vt:lpstr>Poruchy vývoje osobnosti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Vývojová psychologie</dc:title>
  <dc:creator>ve</dc:creator>
  <cp:lastModifiedBy>ve</cp:lastModifiedBy>
  <cp:revision>15</cp:revision>
  <dcterms:created xsi:type="dcterms:W3CDTF">2014-01-16T14:42:30Z</dcterms:created>
  <dcterms:modified xsi:type="dcterms:W3CDTF">2014-04-15T15:09:13Z</dcterms:modified>
</cp:coreProperties>
</file>