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61" r:id="rId4"/>
    <p:sldId id="256" r:id="rId5"/>
    <p:sldId id="257" r:id="rId6"/>
    <p:sldId id="264" r:id="rId7"/>
    <p:sldId id="258" r:id="rId8"/>
    <p:sldId id="259" r:id="rId9"/>
    <p:sldId id="260" r:id="rId10"/>
    <p:sldId id="265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7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552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67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658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451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979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021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87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694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216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039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580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690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46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567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15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52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809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62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11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150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784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83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14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560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36666-9274-44C2-97A5-33455C22483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DBB5F-1FBD-4F3C-B54B-ED89679A1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871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6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Zátěžové situace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546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VY_32_INOVACE_1.SV.20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 problematikou zátěžových situací.</a:t>
            </a: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je použit ve výkladové části hodiny</a:t>
            </a:r>
            <a:r>
              <a:rPr lang="cs-CZ" sz="1100" smtClean="0">
                <a:solidFill>
                  <a:prstClr val="black"/>
                </a:solidFill>
              </a:rPr>
              <a:t>.  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9614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154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Zátěžové situace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333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Zátěžové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situace v životě, kdy jsou kladeny zvýšené nároky na psychiku člověka (název: konfliktní, stresové, svízelné)</a:t>
            </a:r>
          </a:p>
          <a:p>
            <a:r>
              <a:rPr lang="cs-CZ" dirty="0"/>
              <a:t>s</a:t>
            </a:r>
            <a:r>
              <a:rPr lang="cs-CZ" dirty="0" smtClean="0"/>
              <a:t>tupně zátěže: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ěžná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výšená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raniční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extrémní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5317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Reakce na zátěžové situace, deprivace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stress </a:t>
            </a:r>
            <a:r>
              <a:rPr lang="cs-CZ" dirty="0"/>
              <a:t>(= tíha, tlak, tíseň)</a:t>
            </a:r>
          </a:p>
          <a:p>
            <a:r>
              <a:rPr lang="cs-CZ" dirty="0"/>
              <a:t>stav psychické zátěže, který vzniká působením rušivého faktoru na člověka, během uspokojování potřeby nebo dosahování cíle</a:t>
            </a:r>
          </a:p>
          <a:p>
            <a:r>
              <a:rPr lang="cs-CZ" dirty="0"/>
              <a:t>situace, která přesahuje možnosti adaptace jedince; nadměrný tlak (časový, sociální)</a:t>
            </a:r>
          </a:p>
        </p:txBody>
      </p:sp>
    </p:spTree>
    <p:extLst>
      <p:ext uri="{BB962C8B-B14F-4D97-AF65-F5344CB8AC3E}">
        <p14:creationId xmlns:p14="http://schemas.microsoft.com/office/powerpoint/2010/main" val="3196604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Frustrace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f</a:t>
            </a:r>
            <a:r>
              <a:rPr lang="cs-CZ" dirty="0" smtClean="0"/>
              <a:t>rustrace = zmaření </a:t>
            </a:r>
            <a:r>
              <a:rPr lang="cs-CZ" dirty="0" smtClean="0">
                <a:cs typeface="Times New Roman"/>
              </a:rPr>
              <a:t>→ psychický stav a chování člověka, které jsou vyvolené překážkou na cestě k určitému cíli a uspokojení potřeb</a:t>
            </a:r>
          </a:p>
          <a:p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ůsobí rušivě → aktivizuje tzv. obranné frustrační mechanismy: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acionalizace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egrese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k</a:t>
            </a:r>
            <a:r>
              <a:rPr lang="cs-CZ" dirty="0" smtClean="0">
                <a:cs typeface="Times New Roman"/>
              </a:rPr>
              <a:t>ompenzace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cs typeface="Times New Roman"/>
              </a:rPr>
              <a:t>potlačení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861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Frustrační tolerance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áchylnost k frustraci není u všech lidí stejná</a:t>
            </a:r>
          </a:p>
          <a:p>
            <a:r>
              <a:rPr lang="cs-CZ" dirty="0"/>
              <a:t>s</a:t>
            </a:r>
            <a:r>
              <a:rPr lang="cs-CZ" dirty="0" smtClean="0"/>
              <a:t>tupeň odolnosti vůči frustraci nazýváme frustrační tolerance </a:t>
            </a:r>
            <a:r>
              <a:rPr lang="cs-CZ" dirty="0" smtClean="0">
                <a:cs typeface="Times New Roman"/>
              </a:rPr>
              <a:t>→ projevuje se schopností dlouho snášet frustrační stav (odolnost, otužilost vůči frustrační situaci)</a:t>
            </a:r>
          </a:p>
          <a:p>
            <a:r>
              <a:rPr lang="cs-CZ" dirty="0">
                <a:cs typeface="Times New Roman"/>
              </a:rPr>
              <a:t>ú</a:t>
            </a:r>
            <a:r>
              <a:rPr lang="cs-CZ" dirty="0" smtClean="0">
                <a:cs typeface="Times New Roman"/>
              </a:rPr>
              <a:t>roveň závisí na předchozím zvládání frustrace</a:t>
            </a:r>
          </a:p>
          <a:p>
            <a:r>
              <a:rPr lang="cs-CZ" dirty="0">
                <a:cs typeface="Times New Roman"/>
              </a:rPr>
              <a:t>d</a:t>
            </a:r>
            <a:r>
              <a:rPr lang="cs-CZ" dirty="0" smtClean="0">
                <a:cs typeface="Times New Roman"/>
              </a:rPr>
              <a:t>ěti hýčkané, nadměrně chráněné, mají nižší odolnost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030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zátěžových situací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roblémy rodinného života</a:t>
            </a:r>
          </a:p>
          <a:p>
            <a:r>
              <a:rPr lang="cs-CZ" dirty="0"/>
              <a:t>r</a:t>
            </a:r>
            <a:r>
              <a:rPr lang="cs-CZ" dirty="0" smtClean="0"/>
              <a:t>ychlé životní tempo, stres</a:t>
            </a:r>
          </a:p>
          <a:p>
            <a:r>
              <a:rPr lang="cs-CZ" dirty="0"/>
              <a:t>z</a:t>
            </a:r>
            <a:r>
              <a:rPr lang="cs-CZ" dirty="0" smtClean="0"/>
              <a:t>ávažné choroby</a:t>
            </a:r>
          </a:p>
          <a:p>
            <a:r>
              <a:rPr lang="cs-CZ" dirty="0"/>
              <a:t>z</a:t>
            </a:r>
            <a:r>
              <a:rPr lang="cs-CZ" dirty="0" smtClean="0"/>
              <a:t>ávislost, např. na drogách</a:t>
            </a:r>
          </a:p>
          <a:p>
            <a:r>
              <a:rPr lang="cs-CZ" dirty="0"/>
              <a:t>g</a:t>
            </a:r>
            <a:r>
              <a:rPr lang="cs-CZ" dirty="0" smtClean="0"/>
              <a:t>lobální problémy (válečné konflikty, populační exploze)</a:t>
            </a:r>
          </a:p>
          <a:p>
            <a:r>
              <a:rPr lang="cs-CZ" dirty="0"/>
              <a:t>z</a:t>
            </a:r>
            <a:r>
              <a:rPr lang="cs-CZ" dirty="0" smtClean="0"/>
              <a:t>horšující se životní prostředí</a:t>
            </a:r>
          </a:p>
          <a:p>
            <a:r>
              <a:rPr lang="cs-CZ" dirty="0"/>
              <a:t>v</a:t>
            </a:r>
            <a:r>
              <a:rPr lang="cs-CZ" dirty="0" smtClean="0"/>
              <a:t>zrůstající agrese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836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Základní způsoby reakce na zátěžovou situaci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a</a:t>
            </a:r>
            <a:r>
              <a:rPr lang="cs-CZ" dirty="0" smtClean="0"/>
              <a:t>grese</a:t>
            </a:r>
          </a:p>
          <a:p>
            <a:r>
              <a:rPr lang="cs-CZ" dirty="0"/>
              <a:t>b</a:t>
            </a:r>
            <a:r>
              <a:rPr lang="cs-CZ" dirty="0" smtClean="0"/>
              <a:t>agatelizace</a:t>
            </a:r>
          </a:p>
          <a:p>
            <a:r>
              <a:rPr lang="cs-CZ" dirty="0"/>
              <a:t>r</a:t>
            </a:r>
            <a:r>
              <a:rPr lang="cs-CZ" dirty="0" smtClean="0"/>
              <a:t>acionalizace</a:t>
            </a:r>
          </a:p>
          <a:p>
            <a:r>
              <a:rPr lang="cs-CZ" dirty="0" smtClean="0"/>
              <a:t>kompenzace</a:t>
            </a:r>
          </a:p>
          <a:p>
            <a:r>
              <a:rPr lang="cs-CZ" dirty="0"/>
              <a:t>ú</a:t>
            </a:r>
            <a:r>
              <a:rPr lang="cs-CZ" dirty="0" smtClean="0"/>
              <a:t>nik</a:t>
            </a:r>
          </a:p>
          <a:p>
            <a:r>
              <a:rPr lang="cs-CZ" dirty="0"/>
              <a:t>s</a:t>
            </a:r>
            <a:r>
              <a:rPr lang="cs-CZ" dirty="0" smtClean="0"/>
              <a:t>omatizace</a:t>
            </a:r>
          </a:p>
          <a:p>
            <a:r>
              <a:rPr lang="cs-CZ" dirty="0"/>
              <a:t>p</a:t>
            </a:r>
            <a:r>
              <a:rPr lang="cs-CZ" dirty="0" smtClean="0"/>
              <a:t>rojekce</a:t>
            </a:r>
          </a:p>
          <a:p>
            <a:r>
              <a:rPr lang="cs-CZ" dirty="0"/>
              <a:t>r</a:t>
            </a:r>
            <a:r>
              <a:rPr lang="cs-CZ" dirty="0" smtClean="0"/>
              <a:t>egrese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557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Deprivace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= strádání</a:t>
            </a:r>
          </a:p>
          <a:p>
            <a:r>
              <a:rPr lang="cs-CZ" dirty="0"/>
              <a:t>c</a:t>
            </a:r>
            <a:r>
              <a:rPr lang="cs-CZ" dirty="0" smtClean="0"/>
              <a:t>hronické neuspokojení potřeb nebo nedosahování vytčených cílů</a:t>
            </a:r>
          </a:p>
          <a:p>
            <a:r>
              <a:rPr lang="cs-CZ" dirty="0"/>
              <a:t>p</a:t>
            </a:r>
            <a:r>
              <a:rPr lang="cs-CZ" dirty="0" smtClean="0"/>
              <a:t>odoby deprivace: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f</a:t>
            </a:r>
            <a:r>
              <a:rPr lang="cs-CZ" dirty="0" smtClean="0"/>
              <a:t>yzická (biologická)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sychická)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enzorická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ociální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860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DOLEŽALOVÁ, Ladislava; VLKOVÁ, Marie. </a:t>
            </a:r>
            <a:r>
              <a:rPr lang="cs-CZ" i="1" dirty="0"/>
              <a:t>Občanský </a:t>
            </a:r>
            <a:r>
              <a:rPr lang="cs-CZ" i="1"/>
              <a:t>a </a:t>
            </a:r>
            <a:r>
              <a:rPr lang="cs-CZ" i="1" smtClean="0"/>
              <a:t>společenský </a:t>
            </a:r>
            <a:r>
              <a:rPr lang="cs-CZ" i="1" dirty="0"/>
              <a:t>základ. Psychologie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2010, ISBN 978-80-7402-060-5.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 KOLEKT. </a:t>
            </a:r>
            <a:r>
              <a:rPr lang="cs-CZ" i="1" dirty="0"/>
              <a:t>Společenské vědy pro 1. ročník středních škol</a:t>
            </a:r>
            <a:r>
              <a:rPr lang="cs-CZ" dirty="0"/>
              <a:t>.     </a:t>
            </a:r>
          </a:p>
          <a:p>
            <a:pPr marL="0" indent="0">
              <a:buNone/>
            </a:pPr>
            <a:r>
              <a:rPr lang="cs-CZ" dirty="0"/>
              <a:t>     Brno: DIDAKTIS spol. s r.o., 2009, ISBN 978-80-7358-   </a:t>
            </a:r>
          </a:p>
          <a:p>
            <a:pPr marL="0" indent="0">
              <a:buNone/>
            </a:pPr>
            <a:r>
              <a:rPr lang="cs-CZ" dirty="0"/>
              <a:t>     144-2.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953798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386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projekt</vt:lpstr>
      <vt:lpstr>Zátěžové situace</vt:lpstr>
      <vt:lpstr>ANOTACE</vt:lpstr>
      <vt:lpstr>Zátěžové situace</vt:lpstr>
      <vt:lpstr>Zátěžové situace</vt:lpstr>
      <vt:lpstr>Reakce na zátěžové situace, deprivace</vt:lpstr>
      <vt:lpstr>Frustrace </vt:lpstr>
      <vt:lpstr>Frustrační tolerance</vt:lpstr>
      <vt:lpstr>Typy zátěžových situací</vt:lpstr>
      <vt:lpstr>Základní způsoby reakce na zátěžovou situaci</vt:lpstr>
      <vt:lpstr>Deprivace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</dc:creator>
  <cp:lastModifiedBy>ve</cp:lastModifiedBy>
  <cp:revision>13</cp:revision>
  <dcterms:created xsi:type="dcterms:W3CDTF">2014-01-28T21:17:31Z</dcterms:created>
  <dcterms:modified xsi:type="dcterms:W3CDTF">2014-04-15T15:09:37Z</dcterms:modified>
</cp:coreProperties>
</file>