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6" r:id="rId2"/>
    <p:sldId id="256" r:id="rId3"/>
    <p:sldId id="257" r:id="rId4"/>
    <p:sldId id="258" r:id="rId5"/>
    <p:sldId id="261" r:id="rId6"/>
    <p:sldId id="259" r:id="rId7"/>
    <p:sldId id="262" r:id="rId8"/>
    <p:sldId id="260" r:id="rId9"/>
    <p:sldId id="263" r:id="rId1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pitchFamily="34" charset="0"/>
        <a:ea typeface="+mn-ea"/>
        <a:cs typeface="Arial" pitchFamily="34" charset="0"/>
      </a:defRPr>
    </a:lvl1pPr>
    <a:lvl2pPr marL="457200" algn="l" rtl="0" fontAlgn="base">
      <a:spcBef>
        <a:spcPct val="0"/>
      </a:spcBef>
      <a:spcAft>
        <a:spcPct val="0"/>
      </a:spcAft>
      <a:defRPr kern="1200">
        <a:solidFill>
          <a:schemeClr val="tx1"/>
        </a:solidFill>
        <a:latin typeface="Arial" pitchFamily="34" charset="0"/>
        <a:ea typeface="+mn-ea"/>
        <a:cs typeface="Arial" pitchFamily="34" charset="0"/>
      </a:defRPr>
    </a:lvl2pPr>
    <a:lvl3pPr marL="914400" algn="l" rtl="0" fontAlgn="base">
      <a:spcBef>
        <a:spcPct val="0"/>
      </a:spcBef>
      <a:spcAft>
        <a:spcPct val="0"/>
      </a:spcAft>
      <a:defRPr kern="1200">
        <a:solidFill>
          <a:schemeClr val="tx1"/>
        </a:solidFill>
        <a:latin typeface="Arial" pitchFamily="34" charset="0"/>
        <a:ea typeface="+mn-ea"/>
        <a:cs typeface="Arial" pitchFamily="34" charset="0"/>
      </a:defRPr>
    </a:lvl3pPr>
    <a:lvl4pPr marL="1371600" algn="l" rtl="0" fontAlgn="base">
      <a:spcBef>
        <a:spcPct val="0"/>
      </a:spcBef>
      <a:spcAft>
        <a:spcPct val="0"/>
      </a:spcAft>
      <a:defRPr kern="1200">
        <a:solidFill>
          <a:schemeClr val="tx1"/>
        </a:solidFill>
        <a:latin typeface="Arial" pitchFamily="34" charset="0"/>
        <a:ea typeface="+mn-ea"/>
        <a:cs typeface="Arial" pitchFamily="34" charset="0"/>
      </a:defRPr>
    </a:lvl4pPr>
    <a:lvl5pPr marL="1828800" algn="l" rtl="0" fontAlgn="base">
      <a:spcBef>
        <a:spcPct val="0"/>
      </a:spcBef>
      <a:spcAft>
        <a:spcPct val="0"/>
      </a:spcAft>
      <a:defRPr kern="1200">
        <a:solidFill>
          <a:schemeClr val="tx1"/>
        </a:solidFill>
        <a:latin typeface="Arial" pitchFamily="34" charset="0"/>
        <a:ea typeface="+mn-ea"/>
        <a:cs typeface="Arial" pitchFamily="34" charset="0"/>
      </a:defRPr>
    </a:lvl5pPr>
    <a:lvl6pPr marL="2286000" algn="l" defTabSz="914400" rtl="0" eaLnBrk="1" latinLnBrk="0" hangingPunct="1">
      <a:defRPr kern="1200">
        <a:solidFill>
          <a:schemeClr val="tx1"/>
        </a:solidFill>
        <a:latin typeface="Arial" pitchFamily="34" charset="0"/>
        <a:ea typeface="+mn-ea"/>
        <a:cs typeface="Arial" pitchFamily="34" charset="0"/>
      </a:defRPr>
    </a:lvl6pPr>
    <a:lvl7pPr marL="2743200" algn="l" defTabSz="914400" rtl="0" eaLnBrk="1" latinLnBrk="0" hangingPunct="1">
      <a:defRPr kern="1200">
        <a:solidFill>
          <a:schemeClr val="tx1"/>
        </a:solidFill>
        <a:latin typeface="Arial" pitchFamily="34" charset="0"/>
        <a:ea typeface="+mn-ea"/>
        <a:cs typeface="Arial" pitchFamily="34" charset="0"/>
      </a:defRPr>
    </a:lvl7pPr>
    <a:lvl8pPr marL="3200400" algn="l" defTabSz="914400" rtl="0" eaLnBrk="1" latinLnBrk="0" hangingPunct="1">
      <a:defRPr kern="1200">
        <a:solidFill>
          <a:schemeClr val="tx1"/>
        </a:solidFill>
        <a:latin typeface="Arial" pitchFamily="34" charset="0"/>
        <a:ea typeface="+mn-ea"/>
        <a:cs typeface="Arial" pitchFamily="34" charset="0"/>
      </a:defRPr>
    </a:lvl8pPr>
    <a:lvl9pPr marL="3657600" algn="l" defTabSz="914400" rtl="0" eaLnBrk="1" latinLnBrk="0" hangingPunct="1">
      <a:defRPr kern="1200">
        <a:solidFill>
          <a:schemeClr val="tx1"/>
        </a:solidFill>
        <a:latin typeface="Arial" pitchFamily="34" charset="0"/>
        <a:ea typeface="+mn-ea"/>
        <a:cs typeface="Arial"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8A5276CC-B905-428F-BA0A-7D6187C51E5E}" type="datetimeFigureOut">
              <a:rPr lang="cs-CZ"/>
              <a:pPr>
                <a:defRPr/>
              </a:pPr>
              <a:t>18.6.2014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F3DB210A-CC99-4F76-9488-A8B21B8C3E51}" type="slidenum">
              <a:rPr lang="cs-CZ"/>
              <a:pPr>
                <a:defRPr/>
              </a:pPr>
              <a:t>‹#›</a:t>
            </a:fld>
            <a:endParaRPr lang="cs-CZ"/>
          </a:p>
        </p:txBody>
      </p:sp>
    </p:spTree>
    <p:extLst>
      <p:ext uri="{BB962C8B-B14F-4D97-AF65-F5344CB8AC3E}">
        <p14:creationId xmlns:p14="http://schemas.microsoft.com/office/powerpoint/2010/main" xmlns="" val="378099267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BF4E32B4-EB3D-4BC3-8315-8E163DBF1367}" type="slidenum">
              <a:rPr lang="cs-CZ" smtClean="0"/>
              <a:pPr/>
              <a:t>1</a:t>
            </a:fld>
            <a:endParaRPr lang="cs-CZ"/>
          </a:p>
        </p:txBody>
      </p:sp>
    </p:spTree>
    <p:extLst>
      <p:ext uri="{BB962C8B-B14F-4D97-AF65-F5344CB8AC3E}">
        <p14:creationId xmlns:p14="http://schemas.microsoft.com/office/powerpoint/2010/main" xmlns="" val="978324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Obdélník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ovací čára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Přímá spojovací čára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ovací čára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Přímá spojovací čára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4" name="Přímá spojovací čára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5" name="Přímá spojovací čára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6" name="Obdélník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Elipsa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Elipsa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Elipsa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0" name="Elipsa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1" name="Elipsa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Nadpis 7"/>
          <p:cNvSpPr>
            <a:spLocks noGrp="1"/>
          </p:cNvSpPr>
          <p:nvPr>
            <p:ph type="ctrTitle"/>
          </p:nvPr>
        </p:nvSpPr>
        <p:spPr>
          <a:xfrm>
            <a:off x="2286000" y="3124200"/>
            <a:ext cx="6172200" cy="1894362"/>
          </a:xfrm>
        </p:spPr>
        <p:txBody>
          <a:bodyPr/>
          <a:lstStyle>
            <a:lvl1pPr>
              <a:defRPr b="1"/>
            </a:lvl1pPr>
          </a:lstStyle>
          <a:p>
            <a:r>
              <a:rPr lang="cs-CZ" smtClean="0"/>
              <a:t>Klepnutím lze upravit styl předlohy nadpisů.</a:t>
            </a:r>
            <a:endParaRPr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22" name="Zástupný symbol pro datum 27"/>
          <p:cNvSpPr>
            <a:spLocks noGrp="1"/>
          </p:cNvSpPr>
          <p:nvPr>
            <p:ph type="dt" sz="half" idx="10"/>
          </p:nvPr>
        </p:nvSpPr>
        <p:spPr bwMode="auto">
          <a:xfrm rot="5400000">
            <a:off x="7764463" y="1174750"/>
            <a:ext cx="2286000" cy="381000"/>
          </a:xfrm>
        </p:spPr>
        <p:txBody>
          <a:bodyPr/>
          <a:lstStyle>
            <a:lvl1pPr>
              <a:defRPr/>
            </a:lvl1pPr>
          </a:lstStyle>
          <a:p>
            <a:pPr>
              <a:defRPr/>
            </a:pPr>
            <a:fld id="{B635FB66-D52E-401D-BB44-8CD559122CD6}" type="datetimeFigureOut">
              <a:rPr lang="cs-CZ"/>
              <a:pPr>
                <a:defRPr/>
              </a:pPr>
              <a:t>18.6.2014</a:t>
            </a:fld>
            <a:endParaRPr lang="cs-CZ"/>
          </a:p>
        </p:txBody>
      </p:sp>
      <p:sp>
        <p:nvSpPr>
          <p:cNvPr id="23" name="Zástupný symbol pro zápatí 16"/>
          <p:cNvSpPr>
            <a:spLocks noGrp="1"/>
          </p:cNvSpPr>
          <p:nvPr>
            <p:ph type="ftr" sz="quarter" idx="11"/>
          </p:nvPr>
        </p:nvSpPr>
        <p:spPr bwMode="auto">
          <a:xfrm rot="5400000">
            <a:off x="7077076" y="4181475"/>
            <a:ext cx="3657600" cy="384175"/>
          </a:xfrm>
        </p:spPr>
        <p:txBody>
          <a:bodyPr/>
          <a:lstStyle>
            <a:lvl1pPr>
              <a:defRPr/>
            </a:lvl1pPr>
          </a:lstStyle>
          <a:p>
            <a:pPr>
              <a:defRPr/>
            </a:pPr>
            <a:endParaRPr lang="cs-CZ"/>
          </a:p>
        </p:txBody>
      </p:sp>
      <p:sp>
        <p:nvSpPr>
          <p:cNvPr id="24" name="Zástupný symbol pro číslo snímku 28"/>
          <p:cNvSpPr>
            <a:spLocks noGrp="1"/>
          </p:cNvSpPr>
          <p:nvPr>
            <p:ph type="sldNum" sz="quarter" idx="12"/>
          </p:nvPr>
        </p:nvSpPr>
        <p:spPr bwMode="auto">
          <a:xfrm>
            <a:off x="1325563" y="4929188"/>
            <a:ext cx="609600" cy="517525"/>
          </a:xfrm>
        </p:spPr>
        <p:txBody>
          <a:bodyPr/>
          <a:lstStyle>
            <a:lvl1pPr>
              <a:defRPr/>
            </a:lvl1pPr>
          </a:lstStyle>
          <a:p>
            <a:pPr>
              <a:defRPr/>
            </a:pPr>
            <a:fld id="{48F7930F-C07E-4C73-BF4D-31D8C0F8DF13}" type="slidenum">
              <a:rPr lang="cs-CZ"/>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8" name="Zástupný symbol pro obsah 7"/>
          <p:cNvSpPr>
            <a:spLocks noGrp="1"/>
          </p:cNvSpPr>
          <p:nvPr>
            <p:ph sz="quarter" idx="1"/>
          </p:nvPr>
        </p:nvSpPr>
        <p:spPr>
          <a:xfrm>
            <a:off x="457200" y="1600200"/>
            <a:ext cx="7467600" cy="487375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6"/>
          <p:cNvSpPr>
            <a:spLocks noGrp="1"/>
          </p:cNvSpPr>
          <p:nvPr>
            <p:ph type="dt" sz="half" idx="10"/>
          </p:nvPr>
        </p:nvSpPr>
        <p:spPr/>
        <p:txBody>
          <a:bodyPr rtlCol="0"/>
          <a:lstStyle>
            <a:lvl1pPr>
              <a:defRPr/>
            </a:lvl1pPr>
          </a:lstStyle>
          <a:p>
            <a:pPr>
              <a:defRPr/>
            </a:pPr>
            <a:fld id="{612964DC-FC4C-442F-9347-6D105E3F8664}" type="datetimeFigureOut">
              <a:rPr lang="cs-CZ"/>
              <a:pPr>
                <a:defRPr/>
              </a:pPr>
              <a:t>18.6.2014</a:t>
            </a:fld>
            <a:endParaRPr lang="cs-CZ"/>
          </a:p>
        </p:txBody>
      </p:sp>
      <p:sp>
        <p:nvSpPr>
          <p:cNvPr id="5" name="Zástupný symbol pro číslo snímku 8"/>
          <p:cNvSpPr>
            <a:spLocks noGrp="1"/>
          </p:cNvSpPr>
          <p:nvPr>
            <p:ph type="sldNum" sz="quarter" idx="11"/>
          </p:nvPr>
        </p:nvSpPr>
        <p:spPr/>
        <p:txBody>
          <a:bodyPr rtlCol="0"/>
          <a:lstStyle>
            <a:lvl1pPr>
              <a:defRPr/>
            </a:lvl1pPr>
          </a:lstStyle>
          <a:p>
            <a:pPr>
              <a:defRPr/>
            </a:pPr>
            <a:fld id="{005BAD2B-F8A9-4AC5-8B14-AADDA670C4F2}" type="slidenum">
              <a:rPr lang="cs-CZ"/>
              <a:pPr>
                <a:defRPr/>
              </a:pPr>
              <a:t>‹#›</a:t>
            </a:fld>
            <a:endParaRPr lang="cs-CZ"/>
          </a:p>
        </p:txBody>
      </p:sp>
      <p:sp>
        <p:nvSpPr>
          <p:cNvPr id="6" name="Zástupný symbol pro zápatí 9"/>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4" name="Obdélník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Přímá spojovací čára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Přímá spojovací čára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Přímá spojovací čára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Přímá spojovací čára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ovací čára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Obdélník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Elipsa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5" name="Elipsa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6" name="Elipsa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Elipsa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Elipsa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Přímá spojovací čára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20" name="Zástupný symbol pro datum 3"/>
          <p:cNvSpPr>
            <a:spLocks noGrp="1"/>
          </p:cNvSpPr>
          <p:nvPr>
            <p:ph type="dt" sz="half" idx="10"/>
          </p:nvPr>
        </p:nvSpPr>
        <p:spPr bwMode="auto">
          <a:xfrm rot="5400000">
            <a:off x="7762875" y="1169988"/>
            <a:ext cx="2286000" cy="381000"/>
          </a:xfrm>
        </p:spPr>
        <p:txBody>
          <a:bodyPr/>
          <a:lstStyle>
            <a:lvl1pPr>
              <a:defRPr/>
            </a:lvl1pPr>
          </a:lstStyle>
          <a:p>
            <a:pPr>
              <a:defRPr/>
            </a:pPr>
            <a:fld id="{72FFFB2A-73C5-42A5-A97E-269C72559983}" type="datetimeFigureOut">
              <a:rPr lang="cs-CZ"/>
              <a:pPr>
                <a:defRPr/>
              </a:pPr>
              <a:t>18.6.2014</a:t>
            </a:fld>
            <a:endParaRPr lang="cs-CZ"/>
          </a:p>
        </p:txBody>
      </p:sp>
      <p:sp>
        <p:nvSpPr>
          <p:cNvPr id="21" name="Zástupný symbol pro zápatí 4"/>
          <p:cNvSpPr>
            <a:spLocks noGrp="1"/>
          </p:cNvSpPr>
          <p:nvPr>
            <p:ph type="ftr" sz="quarter" idx="11"/>
          </p:nvPr>
        </p:nvSpPr>
        <p:spPr bwMode="auto">
          <a:xfrm rot="5400000">
            <a:off x="7077076" y="4178300"/>
            <a:ext cx="3657600" cy="384175"/>
          </a:xfrm>
        </p:spPr>
        <p:txBody>
          <a:bodyPr/>
          <a:lstStyle>
            <a:lvl1pPr>
              <a:defRPr/>
            </a:lvl1pPr>
          </a:lstStyle>
          <a:p>
            <a:pPr>
              <a:defRPr/>
            </a:pPr>
            <a:endParaRPr lang="cs-CZ"/>
          </a:p>
        </p:txBody>
      </p:sp>
      <p:sp>
        <p:nvSpPr>
          <p:cNvPr id="22" name="Zástupný symbol pro číslo snímku 5"/>
          <p:cNvSpPr>
            <a:spLocks noGrp="1"/>
          </p:cNvSpPr>
          <p:nvPr>
            <p:ph type="sldNum" sz="quarter" idx="12"/>
          </p:nvPr>
        </p:nvSpPr>
        <p:spPr bwMode="auto">
          <a:xfrm>
            <a:off x="1339850" y="4929188"/>
            <a:ext cx="609600" cy="517525"/>
          </a:xfrm>
        </p:spPr>
        <p:txBody>
          <a:bodyPr/>
          <a:lstStyle>
            <a:lvl1pPr>
              <a:defRPr/>
            </a:lvl1pPr>
          </a:lstStyle>
          <a:p>
            <a:pPr>
              <a:defRPr/>
            </a:pPr>
            <a:fld id="{F63C0F65-D27A-4839-80A8-FE291D705A45}"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9" name="Zástupný symbol pro obsah 8"/>
          <p:cNvSpPr>
            <a:spLocks noGrp="1"/>
          </p:cNvSpPr>
          <p:nvPr>
            <p:ph sz="quarter" idx="1"/>
          </p:nvPr>
        </p:nvSpPr>
        <p:spPr>
          <a:xfrm>
            <a:off x="457200" y="1600200"/>
            <a:ext cx="3657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270248" y="1600200"/>
            <a:ext cx="3657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fld id="{CEC9F8FA-4739-4812-8787-53F305A340D5}" type="datetimeFigureOut">
              <a:rPr lang="cs-CZ"/>
              <a:pPr>
                <a:defRPr/>
              </a:pPr>
              <a:t>18.6.2014</a:t>
            </a:fld>
            <a:endParaRPr lang="cs-CZ"/>
          </a:p>
        </p:txBody>
      </p:sp>
      <p:sp>
        <p:nvSpPr>
          <p:cNvPr id="6" name="Zástupný symbol pro zápatí 2"/>
          <p:cNvSpPr>
            <a:spLocks noGrp="1"/>
          </p:cNvSpPr>
          <p:nvPr>
            <p:ph type="ftr" sz="quarter" idx="11"/>
          </p:nvPr>
        </p:nvSpPr>
        <p:spPr/>
        <p:txBody>
          <a:bodyPr/>
          <a:lstStyle>
            <a:lvl1pPr>
              <a:defRPr/>
            </a:lvl1pPr>
          </a:lstStyle>
          <a:p>
            <a:pPr>
              <a:defRPr/>
            </a:pPr>
            <a:endParaRPr lang="cs-CZ"/>
          </a:p>
        </p:txBody>
      </p:sp>
      <p:sp>
        <p:nvSpPr>
          <p:cNvPr id="7" name="Zástupný symbol pro číslo snímku 22"/>
          <p:cNvSpPr>
            <a:spLocks noGrp="1"/>
          </p:cNvSpPr>
          <p:nvPr>
            <p:ph type="sldNum" sz="quarter" idx="12"/>
          </p:nvPr>
        </p:nvSpPr>
        <p:spPr/>
        <p:txBody>
          <a:bodyPr/>
          <a:lstStyle>
            <a:lvl1pPr>
              <a:defRPr/>
            </a:lvl1pPr>
          </a:lstStyle>
          <a:p>
            <a:pPr>
              <a:defRPr/>
            </a:pPr>
            <a:fld id="{4545E2B9-2840-4B5E-A3DD-8C93FEE98B33}"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lstStyle>
            <a:lvl1pPr>
              <a:defRPr/>
            </a:lvl1pPr>
          </a:lstStyle>
          <a:p>
            <a:r>
              <a:rPr lang="cs-CZ" smtClean="0"/>
              <a:t>Klepnutím lze upravit styl předlohy nadpisů.</a:t>
            </a:r>
            <a:endParaRPr lang="en-US"/>
          </a:p>
        </p:txBody>
      </p:sp>
      <p:sp>
        <p:nvSpPr>
          <p:cNvPr id="11" name="Zástupný symbol pro obsah 10"/>
          <p:cNvSpPr>
            <a:spLocks noGrp="1"/>
          </p:cNvSpPr>
          <p:nvPr>
            <p:ph sz="quarter" idx="2"/>
          </p:nvPr>
        </p:nvSpPr>
        <p:spPr>
          <a:xfrm>
            <a:off x="457200" y="2362200"/>
            <a:ext cx="36576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quarter" idx="4"/>
          </p:nvPr>
        </p:nvSpPr>
        <p:spPr>
          <a:xfrm>
            <a:off x="4371975" y="2362200"/>
            <a:ext cx="36576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Klepnutím lze upravit styly předlohy textu.</a:t>
            </a:r>
          </a:p>
        </p:txBody>
      </p:sp>
      <p:sp>
        <p:nvSpPr>
          <p:cNvPr id="7" name="Zástupný symbol pro datum 13"/>
          <p:cNvSpPr>
            <a:spLocks noGrp="1"/>
          </p:cNvSpPr>
          <p:nvPr>
            <p:ph type="dt" sz="half" idx="10"/>
          </p:nvPr>
        </p:nvSpPr>
        <p:spPr/>
        <p:txBody>
          <a:bodyPr/>
          <a:lstStyle>
            <a:lvl1pPr>
              <a:defRPr/>
            </a:lvl1pPr>
          </a:lstStyle>
          <a:p>
            <a:pPr>
              <a:defRPr/>
            </a:pPr>
            <a:fld id="{76ACA1DE-04DE-4597-85B5-95538F94BB55}" type="datetimeFigureOut">
              <a:rPr lang="cs-CZ"/>
              <a:pPr>
                <a:defRPr/>
              </a:pPr>
              <a:t>18.6.2014</a:t>
            </a:fld>
            <a:endParaRPr lang="cs-CZ"/>
          </a:p>
        </p:txBody>
      </p:sp>
      <p:sp>
        <p:nvSpPr>
          <p:cNvPr id="8" name="Zástupný symbol pro zápatí 2"/>
          <p:cNvSpPr>
            <a:spLocks noGrp="1"/>
          </p:cNvSpPr>
          <p:nvPr>
            <p:ph type="ftr" sz="quarter" idx="11"/>
          </p:nvPr>
        </p:nvSpPr>
        <p:spPr/>
        <p:txBody>
          <a:bodyPr/>
          <a:lstStyle>
            <a:lvl1pPr>
              <a:defRPr/>
            </a:lvl1pPr>
          </a:lstStyle>
          <a:p>
            <a:pPr>
              <a:defRPr/>
            </a:pPr>
            <a:endParaRPr lang="cs-CZ"/>
          </a:p>
        </p:txBody>
      </p:sp>
      <p:sp>
        <p:nvSpPr>
          <p:cNvPr id="9" name="Zástupný symbol pro číslo snímku 22"/>
          <p:cNvSpPr>
            <a:spLocks noGrp="1"/>
          </p:cNvSpPr>
          <p:nvPr>
            <p:ph type="sldNum" sz="quarter" idx="12"/>
          </p:nvPr>
        </p:nvSpPr>
        <p:spPr/>
        <p:txBody>
          <a:bodyPr/>
          <a:lstStyle>
            <a:lvl1pPr>
              <a:defRPr/>
            </a:lvl1pPr>
          </a:lstStyle>
          <a:p>
            <a:pPr>
              <a:defRPr/>
            </a:pPr>
            <a:fld id="{10B1F690-F583-4194-B6D6-9063D8AE5E0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datum 5"/>
          <p:cNvSpPr>
            <a:spLocks noGrp="1"/>
          </p:cNvSpPr>
          <p:nvPr>
            <p:ph type="dt" sz="half" idx="10"/>
          </p:nvPr>
        </p:nvSpPr>
        <p:spPr/>
        <p:txBody>
          <a:bodyPr rtlCol="0"/>
          <a:lstStyle>
            <a:lvl1pPr>
              <a:defRPr/>
            </a:lvl1pPr>
          </a:lstStyle>
          <a:p>
            <a:pPr>
              <a:defRPr/>
            </a:pPr>
            <a:fld id="{DEAFE4F8-BDA9-41EC-9815-1153283824B2}" type="datetimeFigureOut">
              <a:rPr lang="cs-CZ"/>
              <a:pPr>
                <a:defRPr/>
              </a:pPr>
              <a:t>18.6.2014</a:t>
            </a:fld>
            <a:endParaRPr lang="cs-CZ"/>
          </a:p>
        </p:txBody>
      </p:sp>
      <p:sp>
        <p:nvSpPr>
          <p:cNvPr id="4" name="Zástupný symbol pro číslo snímku 6"/>
          <p:cNvSpPr>
            <a:spLocks noGrp="1"/>
          </p:cNvSpPr>
          <p:nvPr>
            <p:ph type="sldNum" sz="quarter" idx="11"/>
          </p:nvPr>
        </p:nvSpPr>
        <p:spPr/>
        <p:txBody>
          <a:bodyPr rtlCol="0"/>
          <a:lstStyle>
            <a:lvl1pPr>
              <a:defRPr/>
            </a:lvl1pPr>
          </a:lstStyle>
          <a:p>
            <a:pPr>
              <a:defRPr/>
            </a:pPr>
            <a:fld id="{E41875CE-F2F5-4D6D-9900-813B1714130F}" type="slidenum">
              <a:rPr lang="cs-CZ"/>
              <a:pPr>
                <a:defRPr/>
              </a:pPr>
              <a:t>‹#›</a:t>
            </a:fld>
            <a:endParaRPr lang="cs-CZ"/>
          </a:p>
        </p:txBody>
      </p:sp>
      <p:sp>
        <p:nvSpPr>
          <p:cNvPr id="5" name="Zástupný symbol pro zápatí 7"/>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7BD97DAE-D2F0-403F-8157-AAC0FAF1B8DB}" type="datetimeFigureOut">
              <a:rPr lang="cs-CZ"/>
              <a:pPr>
                <a:defRPr/>
              </a:pPr>
              <a:t>18.6.2014</a:t>
            </a:fld>
            <a:endParaRPr lang="cs-CZ"/>
          </a:p>
        </p:txBody>
      </p:sp>
      <p:sp>
        <p:nvSpPr>
          <p:cNvPr id="3" name="Zástupný symbol pro zápatí 2"/>
          <p:cNvSpPr>
            <a:spLocks noGrp="1"/>
          </p:cNvSpPr>
          <p:nvPr>
            <p:ph type="ftr" sz="quarter" idx="11"/>
          </p:nvPr>
        </p:nvSpPr>
        <p:spPr/>
        <p:txBody>
          <a:bodyPr/>
          <a:lstStyle>
            <a:lvl1pPr>
              <a:defRPr/>
            </a:lvl1pPr>
          </a:lstStyle>
          <a:p>
            <a:pPr>
              <a:defRPr/>
            </a:pPr>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B37511C6-2AFE-43F2-99E0-BE18F65ADB28}"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Přímá spojovací čára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6" name="Přímá spojovací čára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7" name="Přímá spojovací čára 6"/>
          <p:cNvSpPr>
            <a:spLocks noChangeShapeType="1"/>
          </p:cNvSpPr>
          <p:nvPr/>
        </p:nvSpPr>
        <p:spPr bwMode="auto">
          <a:xfrm>
            <a:off x="6192838" y="0"/>
            <a:ext cx="0" cy="6858000"/>
          </a:xfrm>
          <a:prstGeom prst="line">
            <a:avLst/>
          </a:prstGeom>
          <a:noFill/>
          <a:ln w="1270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8" name="Přímá spojovací čára 7"/>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Obdélník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ovací čára 9"/>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Elipsa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Nadpis 1"/>
          <p:cNvSpPr>
            <a:spLocks noGrp="1"/>
          </p:cNvSpPr>
          <p:nvPr>
            <p:ph type="title"/>
          </p:nvPr>
        </p:nvSpPr>
        <p:spPr>
          <a:xfrm rot="5400000">
            <a:off x="3371850" y="3200400"/>
            <a:ext cx="6309360" cy="457200"/>
          </a:xfrm>
        </p:spPr>
        <p:txBody>
          <a:bodyPr/>
          <a:lstStyle>
            <a:lvl1pPr algn="l">
              <a:buNone/>
              <a:defRPr sz="2000" b="1" cap="sm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18" name="Zástupný symbol pro obsah 17"/>
          <p:cNvSpPr>
            <a:spLocks noGrp="1"/>
          </p:cNvSpPr>
          <p:nvPr>
            <p:ph sz="quarter" idx="1"/>
          </p:nvPr>
        </p:nvSpPr>
        <p:spPr>
          <a:xfrm>
            <a:off x="304800" y="274320"/>
            <a:ext cx="5638800" cy="632764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datum 20"/>
          <p:cNvSpPr>
            <a:spLocks noGrp="1"/>
          </p:cNvSpPr>
          <p:nvPr>
            <p:ph type="dt" sz="half" idx="10"/>
          </p:nvPr>
        </p:nvSpPr>
        <p:spPr/>
        <p:txBody>
          <a:bodyPr rtlCol="0"/>
          <a:lstStyle>
            <a:lvl1pPr>
              <a:defRPr/>
            </a:lvl1pPr>
          </a:lstStyle>
          <a:p>
            <a:pPr>
              <a:defRPr/>
            </a:pPr>
            <a:fld id="{CB973787-B186-48BC-873C-F9E790E04470}" type="datetimeFigureOut">
              <a:rPr lang="cs-CZ"/>
              <a:pPr>
                <a:defRPr/>
              </a:pPr>
              <a:t>18.6.2014</a:t>
            </a:fld>
            <a:endParaRPr lang="cs-CZ"/>
          </a:p>
        </p:txBody>
      </p:sp>
      <p:sp>
        <p:nvSpPr>
          <p:cNvPr id="13" name="Zástupný symbol pro číslo snímku 21"/>
          <p:cNvSpPr>
            <a:spLocks noGrp="1"/>
          </p:cNvSpPr>
          <p:nvPr>
            <p:ph type="sldNum" sz="quarter" idx="11"/>
          </p:nvPr>
        </p:nvSpPr>
        <p:spPr/>
        <p:txBody>
          <a:bodyPr rtlCol="0"/>
          <a:lstStyle>
            <a:lvl1pPr>
              <a:defRPr/>
            </a:lvl1pPr>
          </a:lstStyle>
          <a:p>
            <a:pPr>
              <a:defRPr/>
            </a:pPr>
            <a:fld id="{C30F712E-DB5D-4103-89D2-42324DD6942C}" type="slidenum">
              <a:rPr lang="cs-CZ"/>
              <a:pPr>
                <a:defRPr/>
              </a:pPr>
              <a:t>‹#›</a:t>
            </a:fld>
            <a:endParaRPr lang="cs-CZ"/>
          </a:p>
        </p:txBody>
      </p:sp>
      <p:sp>
        <p:nvSpPr>
          <p:cNvPr id="14" name="Zástupný symbol pro zápatí 22"/>
          <p:cNvSpPr>
            <a:spLocks noGrp="1"/>
          </p:cNvSpPr>
          <p:nvPr>
            <p:ph type="ftr" sz="quarter" idx="12"/>
          </p:nvPr>
        </p:nvSpPr>
        <p:spPr/>
        <p:txBody>
          <a:bodyPr rtlCol="0"/>
          <a:lstStyle>
            <a:lvl1pPr>
              <a:defRPr/>
            </a:lvl1pPr>
          </a:lstStyle>
          <a:p>
            <a:pPr>
              <a:defRPr/>
            </a:pPr>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Přímá spojovací čára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Elipsa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Přímá spojovací čára 6"/>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8" name="Obdélník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Přímá spojovací čára 8"/>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Přímá spojovací čára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11" name="Přímá spojovací čára 10"/>
          <p:cNvSpPr>
            <a:spLocks noChangeShapeType="1"/>
          </p:cNvSpPr>
          <p:nvPr/>
        </p:nvSpPr>
        <p:spPr bwMode="auto">
          <a:xfrm>
            <a:off x="6192838" y="0"/>
            <a:ext cx="0" cy="6858000"/>
          </a:xfrm>
          <a:prstGeom prst="line">
            <a:avLst/>
          </a:prstGeom>
          <a:noFill/>
          <a:ln w="1270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2" name="Nadpis 1"/>
          <p:cNvSpPr>
            <a:spLocks noGrp="1"/>
          </p:cNvSpPr>
          <p:nvPr>
            <p:ph type="title"/>
          </p:nvPr>
        </p:nvSpPr>
        <p:spPr>
          <a:xfrm rot="5400000">
            <a:off x="3350133" y="3200400"/>
            <a:ext cx="6309360" cy="457200"/>
          </a:xfrm>
        </p:spPr>
        <p:txBody>
          <a:bodyPr/>
          <a:lstStyle>
            <a:lvl1pPr algn="l">
              <a:buNone/>
              <a:defRPr sz="2000" b="1"/>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12" name="Zástupný symbol pro datum 16"/>
          <p:cNvSpPr>
            <a:spLocks noGrp="1"/>
          </p:cNvSpPr>
          <p:nvPr>
            <p:ph type="dt" sz="half" idx="10"/>
          </p:nvPr>
        </p:nvSpPr>
        <p:spPr/>
        <p:txBody>
          <a:bodyPr rtlCol="0"/>
          <a:lstStyle>
            <a:lvl1pPr>
              <a:defRPr/>
            </a:lvl1pPr>
          </a:lstStyle>
          <a:p>
            <a:pPr>
              <a:defRPr/>
            </a:pPr>
            <a:fld id="{CC480FBB-0428-436D-ABE6-4D7AA8DB5001}" type="datetimeFigureOut">
              <a:rPr lang="cs-CZ"/>
              <a:pPr>
                <a:defRPr/>
              </a:pPr>
              <a:t>18.6.2014</a:t>
            </a:fld>
            <a:endParaRPr lang="cs-CZ"/>
          </a:p>
        </p:txBody>
      </p:sp>
      <p:sp>
        <p:nvSpPr>
          <p:cNvPr id="13" name="Zástupný symbol pro číslo snímku 17"/>
          <p:cNvSpPr>
            <a:spLocks noGrp="1"/>
          </p:cNvSpPr>
          <p:nvPr>
            <p:ph type="sldNum" sz="quarter" idx="11"/>
          </p:nvPr>
        </p:nvSpPr>
        <p:spPr/>
        <p:txBody>
          <a:bodyPr rtlCol="0"/>
          <a:lstStyle>
            <a:lvl1pPr>
              <a:defRPr/>
            </a:lvl1pPr>
          </a:lstStyle>
          <a:p>
            <a:pPr>
              <a:defRPr/>
            </a:pPr>
            <a:fld id="{AAC10366-78DA-4CD4-BA87-F320B87B46F2}" type="slidenum">
              <a:rPr lang="cs-CZ"/>
              <a:pPr>
                <a:defRPr/>
              </a:pPr>
              <a:t>‹#›</a:t>
            </a:fld>
            <a:endParaRPr lang="cs-CZ"/>
          </a:p>
        </p:txBody>
      </p:sp>
      <p:sp>
        <p:nvSpPr>
          <p:cNvPr id="14" name="Zástupný symbol pro zápatí 20"/>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6C37873D-E17E-411F-AB84-0763F3DD0B2D}" type="datetimeFigureOut">
              <a:rPr lang="cs-CZ"/>
              <a:pPr>
                <a:defRPr/>
              </a:pPr>
              <a:t>18.6.2014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078035FB-3B18-4913-B11C-46C0A01E2D76}"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EEBBA87D-F1AC-484B-B39D-2B64732C9BC0}" type="datetimeFigureOut">
              <a:rPr lang="cs-CZ"/>
              <a:pPr>
                <a:defRPr/>
              </a:pPr>
              <a:t>18.6.2014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F6284DF0-CC71-4D40-8ED4-CA98B1AEB08C}"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lang="cs-CZ" smtClean="0"/>
              <a:t>Klepnutím lze upravit styl předlohy nadpisů.</a:t>
            </a:r>
            <a:endParaRPr lang="en-US"/>
          </a:p>
        </p:txBody>
      </p:sp>
      <p:sp>
        <p:nvSpPr>
          <p:cNvPr id="1028" name="Zástupný symbol pro text 12"/>
          <p:cNvSpPr>
            <a:spLocks noGrp="1"/>
          </p:cNvSpPr>
          <p:nvPr>
            <p:ph type="body" idx="1"/>
          </p:nvPr>
        </p:nvSpPr>
        <p:spPr bwMode="auto">
          <a:xfrm>
            <a:off x="457200" y="1600200"/>
            <a:ext cx="7467600" cy="48736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a:solidFill>
                  <a:schemeClr val="tx2"/>
                </a:solidFill>
                <a:latin typeface="+mn-lt"/>
                <a:cs typeface="+mn-cs"/>
              </a:defRPr>
            </a:lvl1pPr>
          </a:lstStyle>
          <a:p>
            <a:pPr>
              <a:defRPr/>
            </a:pPr>
            <a:fld id="{993B47CD-3507-4D1A-94AA-8A343B43741E}" type="datetimeFigureOut">
              <a:rPr lang="cs-CZ"/>
              <a:pPr>
                <a:defRPr/>
              </a:pPr>
              <a:t>18.6.2014</a:t>
            </a:fld>
            <a:endParaRPr lang="cs-CZ"/>
          </a:p>
        </p:txBody>
      </p:sp>
      <p:sp>
        <p:nvSpPr>
          <p:cNvPr id="3" name="Zástupný symbol pro zápatí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chemeClr val="tx2"/>
                </a:solidFill>
                <a:latin typeface="+mn-lt"/>
                <a:cs typeface="+mn-cs"/>
              </a:defRPr>
            </a:lvl1pPr>
          </a:lstStyle>
          <a:p>
            <a:pPr>
              <a:defRPr/>
            </a:pPr>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Elipsa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3" name="Zástupný symbol pro číslo snímku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a:solidFill>
                  <a:srgbClr val="FFFFFF"/>
                </a:solidFill>
                <a:latin typeface="+mn-lt"/>
                <a:cs typeface="+mn-cs"/>
              </a:defRPr>
            </a:lvl1pPr>
          </a:lstStyle>
          <a:p>
            <a:pPr>
              <a:defRPr/>
            </a:pPr>
            <a:fld id="{526EEA81-AF0F-4B89-9B18-E1480EE7AC7F}"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48" r:id="rId4"/>
    <p:sldLayoutId id="2147483849" r:id="rId5"/>
    <p:sldLayoutId id="2147483856" r:id="rId6"/>
    <p:sldLayoutId id="2147483850" r:id="rId7"/>
    <p:sldLayoutId id="2147483857" r:id="rId8"/>
    <p:sldLayoutId id="2147483858" r:id="rId9"/>
    <p:sldLayoutId id="2147483851" r:id="rId10"/>
    <p:sldLayoutId id="2147483852" r:id="rId11"/>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a:defRPr>
      </a:lvl2pPr>
      <a:lvl3pPr algn="l" rtl="0" eaLnBrk="0" fontAlgn="base" hangingPunct="0">
        <a:spcBef>
          <a:spcPct val="0"/>
        </a:spcBef>
        <a:spcAft>
          <a:spcPct val="0"/>
        </a:spcAft>
        <a:defRPr sz="3000">
          <a:solidFill>
            <a:schemeClr val="tx2"/>
          </a:solidFill>
          <a:latin typeface="Century Schoolbook"/>
        </a:defRPr>
      </a:lvl3pPr>
      <a:lvl4pPr algn="l" rtl="0" eaLnBrk="0" fontAlgn="base" hangingPunct="0">
        <a:spcBef>
          <a:spcPct val="0"/>
        </a:spcBef>
        <a:spcAft>
          <a:spcPct val="0"/>
        </a:spcAft>
        <a:defRPr sz="3000">
          <a:solidFill>
            <a:schemeClr val="tx2"/>
          </a:solidFill>
          <a:latin typeface="Century Schoolbook"/>
        </a:defRPr>
      </a:lvl4pPr>
      <a:lvl5pPr algn="l" rtl="0" eaLnBrk="0" fontAlgn="base" hangingPunct="0">
        <a:spcBef>
          <a:spcPct val="0"/>
        </a:spcBef>
        <a:spcAft>
          <a:spcPct val="0"/>
        </a:spcAft>
        <a:defRPr sz="3000">
          <a:solidFill>
            <a:schemeClr val="tx2"/>
          </a:solidFill>
          <a:latin typeface="Century Schoolbook"/>
        </a:defRPr>
      </a:lvl5pPr>
      <a:lvl6pPr marL="457200" algn="l" rtl="0" fontAlgn="base">
        <a:spcBef>
          <a:spcPct val="0"/>
        </a:spcBef>
        <a:spcAft>
          <a:spcPct val="0"/>
        </a:spcAft>
        <a:defRPr sz="3000">
          <a:solidFill>
            <a:schemeClr val="tx2"/>
          </a:solidFill>
          <a:latin typeface="Century Schoolbook"/>
        </a:defRPr>
      </a:lvl6pPr>
      <a:lvl7pPr marL="914400" algn="l" rtl="0" fontAlgn="base">
        <a:spcBef>
          <a:spcPct val="0"/>
        </a:spcBef>
        <a:spcAft>
          <a:spcPct val="0"/>
        </a:spcAft>
        <a:defRPr sz="3000">
          <a:solidFill>
            <a:schemeClr val="tx2"/>
          </a:solidFill>
          <a:latin typeface="Century Schoolbook"/>
        </a:defRPr>
      </a:lvl7pPr>
      <a:lvl8pPr marL="1371600" algn="l" rtl="0" fontAlgn="base">
        <a:spcBef>
          <a:spcPct val="0"/>
        </a:spcBef>
        <a:spcAft>
          <a:spcPct val="0"/>
        </a:spcAft>
        <a:defRPr sz="3000">
          <a:solidFill>
            <a:schemeClr val="tx2"/>
          </a:solidFill>
          <a:latin typeface="Century Schoolbook"/>
        </a:defRPr>
      </a:lvl8pPr>
      <a:lvl9pPr marL="1828800" algn="l" rtl="0" fontAlgn="base">
        <a:spcBef>
          <a:spcPct val="0"/>
        </a:spcBef>
        <a:spcAft>
          <a:spcPct val="0"/>
        </a:spcAft>
        <a:defRPr sz="3000">
          <a:solidFill>
            <a:schemeClr val="tx2"/>
          </a:solidFill>
          <a:latin typeface="Century Schoolbook"/>
        </a:defRPr>
      </a:lvl9pPr>
    </p:titleStyle>
    <p:bodyStyle>
      <a:lvl1pPr marL="273050" indent="-273050" algn="l" rtl="0" eaLnBrk="0" fontAlgn="base" hangingPunct="0">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697" y="6093296"/>
            <a:ext cx="9138606" cy="720080"/>
          </a:xfrm>
          <a:prstGeom prst="rect">
            <a:avLst/>
          </a:prstGeom>
        </p:spPr>
      </p:pic>
      <p:graphicFrame>
        <p:nvGraphicFramePr>
          <p:cNvPr id="7" name="Tabulka 6"/>
          <p:cNvGraphicFramePr>
            <a:graphicFrameLocks noGrp="1"/>
          </p:cNvGraphicFramePr>
          <p:nvPr>
            <p:extLst>
              <p:ext uri="{D42A27DB-BD31-4B8C-83A1-F6EECF244321}">
                <p14:modId xmlns:p14="http://schemas.microsoft.com/office/powerpoint/2010/main" xmlns="" val="3886925220"/>
              </p:ext>
            </p:extLst>
          </p:nvPr>
        </p:nvGraphicFramePr>
        <p:xfrm>
          <a:off x="474492" y="1927027"/>
          <a:ext cx="8195016" cy="4022239"/>
        </p:xfrm>
        <a:graphic>
          <a:graphicData uri="http://schemas.openxmlformats.org/drawingml/2006/table">
            <a:tbl>
              <a:tblPr firstRow="1" firstCol="1" bandRow="1">
                <a:tableStyleId>{5C22544A-7EE6-4342-B048-85BDC9FD1C3A}</a:tableStyleId>
              </a:tblPr>
              <a:tblGrid>
                <a:gridCol w="1828132"/>
                <a:gridCol w="6366884"/>
              </a:tblGrid>
              <a:tr h="189659">
                <a:tc>
                  <a:txBody>
                    <a:bodyPr/>
                    <a:lstStyle/>
                    <a:p>
                      <a:pPr algn="l">
                        <a:lnSpc>
                          <a:spcPct val="115000"/>
                        </a:lnSpc>
                        <a:spcAft>
                          <a:spcPts val="0"/>
                        </a:spcAft>
                      </a:pPr>
                      <a:r>
                        <a:rPr lang="cs-CZ" sz="900" dirty="0" smtClean="0">
                          <a:solidFill>
                            <a:schemeClr val="tx1"/>
                          </a:solidFill>
                          <a:effectLst/>
                          <a:latin typeface="Arial CE" pitchFamily="34" charset="-18"/>
                          <a:ea typeface="Calibri"/>
                          <a:cs typeface="Times New Roman"/>
                        </a:rPr>
                        <a:t>Název školy</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600"/>
                        </a:spcAft>
                      </a:pPr>
                      <a:r>
                        <a:rPr lang="cs-CZ" sz="900" dirty="0" smtClean="0">
                          <a:solidFill>
                            <a:schemeClr val="tx1"/>
                          </a:solidFill>
                          <a:effectLst/>
                          <a:latin typeface="Arial CE" pitchFamily="34" charset="-18"/>
                          <a:ea typeface="Calibri"/>
                          <a:cs typeface="Times New Roman"/>
                        </a:rPr>
                        <a:t>SŠHS Kroměříž</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r>
              <a:tr h="189659">
                <a:tc>
                  <a:txBody>
                    <a:bodyPr/>
                    <a:lstStyle/>
                    <a:p>
                      <a:pPr algn="l">
                        <a:lnSpc>
                          <a:spcPct val="115000"/>
                        </a:lnSpc>
                        <a:spcAft>
                          <a:spcPts val="0"/>
                        </a:spcAft>
                      </a:pPr>
                      <a:r>
                        <a:rPr lang="cs-CZ" sz="900" dirty="0" smtClean="0">
                          <a:solidFill>
                            <a:schemeClr val="tx1"/>
                          </a:solidFill>
                          <a:effectLst/>
                          <a:latin typeface="Arial CE" pitchFamily="34" charset="-18"/>
                          <a:ea typeface="Calibri"/>
                          <a:cs typeface="Times New Roman"/>
                        </a:rPr>
                        <a:t>Číslo projektu</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CZ.1.07/1.5.00/34.0911 </a:t>
                      </a:r>
                    </a:p>
                  </a:txBody>
                  <a:tcPr marL="34925" marR="34925" marT="20955" marB="20955">
                    <a:solidFill>
                      <a:schemeClr val="accent6">
                        <a:lumMod val="20000"/>
                        <a:lumOff val="80000"/>
                      </a:schemeClr>
                    </a:solidFill>
                  </a:tcPr>
                </a:tc>
              </a:tr>
              <a:tr h="174361">
                <a:tc>
                  <a:txBody>
                    <a:bodyPr/>
                    <a:lstStyle/>
                    <a:p>
                      <a:pPr algn="l">
                        <a:lnSpc>
                          <a:spcPct val="115000"/>
                        </a:lnSpc>
                        <a:spcAft>
                          <a:spcPts val="0"/>
                        </a:spcAft>
                      </a:pPr>
                      <a:r>
                        <a:rPr lang="cs-CZ" sz="900" dirty="0" smtClean="0">
                          <a:solidFill>
                            <a:schemeClr val="tx1"/>
                          </a:solidFill>
                          <a:effectLst/>
                          <a:latin typeface="Arial CE" pitchFamily="34" charset="-18"/>
                        </a:rPr>
                        <a:t>Autor</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Zdenka Hánečková</a:t>
                      </a:r>
                    </a:p>
                  </a:txBody>
                  <a:tcPr marL="34925" marR="34925" marT="20955" marB="20955">
                    <a:solidFill>
                      <a:schemeClr val="accent6">
                        <a:lumMod val="20000"/>
                        <a:lumOff val="80000"/>
                      </a:schemeClr>
                    </a:solidFill>
                  </a:tcPr>
                </a:tc>
              </a:tr>
              <a:tr h="18965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900" dirty="0" smtClean="0">
                          <a:solidFill>
                            <a:schemeClr val="tx1"/>
                          </a:solidFill>
                          <a:effectLst/>
                          <a:latin typeface="Arial CE" pitchFamily="34" charset="-18"/>
                          <a:ea typeface="Calibri"/>
                          <a:cs typeface="Times New Roman"/>
                        </a:rPr>
                        <a:t>Název šablony</a:t>
                      </a: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smtClean="0">
                          <a:effectLst/>
                          <a:latin typeface="Calibri" panose="020F0502020204030204" pitchFamily="34" charset="0"/>
                          <a:ea typeface="Calibri" panose="020F0502020204030204" pitchFamily="34" charset="0"/>
                          <a:cs typeface="Times New Roman" panose="02020603050405020304" pitchFamily="18" charset="0"/>
                        </a:rPr>
                        <a:t>VY_32_INOVACE OV</a:t>
                      </a:r>
                      <a:endParaRPr lang="cs-CZ"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4925" marR="34925" marT="20955" marB="20955">
                    <a:solidFill>
                      <a:schemeClr val="accent6">
                        <a:lumMod val="20000"/>
                        <a:lumOff val="80000"/>
                      </a:schemeClr>
                    </a:solidFill>
                  </a:tcPr>
                </a:tc>
              </a:tr>
              <a:tr h="18965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900" dirty="0" smtClean="0">
                          <a:solidFill>
                            <a:schemeClr val="tx1"/>
                          </a:solidFill>
                          <a:effectLst/>
                          <a:latin typeface="Arial CE" pitchFamily="34" charset="-18"/>
                          <a:ea typeface="Calibri"/>
                          <a:cs typeface="Times New Roman"/>
                        </a:rPr>
                        <a:t>Název </a:t>
                      </a:r>
                      <a:r>
                        <a:rPr lang="cs-CZ" sz="900" dirty="0" err="1" smtClean="0">
                          <a:solidFill>
                            <a:schemeClr val="tx1"/>
                          </a:solidFill>
                          <a:effectLst/>
                          <a:latin typeface="Arial CE" pitchFamily="34" charset="-18"/>
                          <a:ea typeface="Calibri"/>
                          <a:cs typeface="Times New Roman"/>
                        </a:rPr>
                        <a:t>DUMu</a:t>
                      </a:r>
                      <a:endParaRPr lang="cs-CZ" sz="900" dirty="0" smtClean="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smtClean="0">
                          <a:effectLst/>
                          <a:latin typeface="Calibri" panose="020F0502020204030204" pitchFamily="34" charset="0"/>
                          <a:ea typeface="Calibri" panose="020F0502020204030204" pitchFamily="34" charset="0"/>
                          <a:cs typeface="Times New Roman" panose="02020603050405020304" pitchFamily="18" charset="0"/>
                        </a:rPr>
                        <a:t>OV.4512.2H</a:t>
                      </a:r>
                      <a:endParaRPr lang="cs-CZ" sz="1100">
                        <a:effectLst/>
                        <a:latin typeface="Calibri" panose="020F0502020204030204" pitchFamily="34" charset="0"/>
                        <a:ea typeface="Calibri" panose="020F0502020204030204" pitchFamily="34" charset="0"/>
                        <a:cs typeface="Times New Roman" panose="02020603050405020304" pitchFamily="18" charset="0"/>
                      </a:endParaRP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a:solidFill>
                            <a:schemeClr val="tx1"/>
                          </a:solidFill>
                          <a:effectLst/>
                          <a:latin typeface="Arial CE" pitchFamily="34" charset="-18"/>
                        </a:rPr>
                        <a:t>Stupeň a typ vzdělávání</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Odborné vzdělávání</a:t>
                      </a: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smtClean="0">
                          <a:solidFill>
                            <a:schemeClr val="tx1"/>
                          </a:solidFill>
                          <a:effectLst/>
                          <a:latin typeface="Arial CE" pitchFamily="34" charset="-18"/>
                          <a:ea typeface="Calibri"/>
                          <a:cs typeface="Times New Roman"/>
                        </a:rPr>
                        <a:t>Vzdělávací oblast</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Reprodukce koní</a:t>
                      </a: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smtClean="0">
                          <a:solidFill>
                            <a:schemeClr val="tx1"/>
                          </a:solidFill>
                          <a:effectLst/>
                          <a:latin typeface="Arial CE" pitchFamily="34" charset="-18"/>
                          <a:ea typeface="Calibri"/>
                          <a:cs typeface="Times New Roman"/>
                        </a:rPr>
                        <a:t>Vzdělávací obor</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Odborný výcvik</a:t>
                      </a: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smtClean="0">
                          <a:solidFill>
                            <a:schemeClr val="tx1"/>
                          </a:solidFill>
                          <a:effectLst/>
                          <a:latin typeface="Arial CE" pitchFamily="34" charset="-18"/>
                          <a:ea typeface="Calibri"/>
                          <a:cs typeface="Times New Roman"/>
                        </a:rPr>
                        <a:t>Vzdělávací okruh</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solidFill>
                            <a:srgbClr val="000000"/>
                          </a:solidFill>
                          <a:effectLst/>
                          <a:latin typeface="Calibri" panose="020F0502020204030204" pitchFamily="34" charset="0"/>
                          <a:ea typeface="Calibri" panose="020F0502020204030204" pitchFamily="34" charset="0"/>
                          <a:cs typeface="Calibri" panose="020F0502020204030204" pitchFamily="34" charset="0"/>
                        </a:rPr>
                        <a:t>Březost a výživa březích  klisen</a:t>
                      </a:r>
                      <a:endParaRPr lang="cs-CZ" sz="1100">
                        <a:effectLst/>
                        <a:latin typeface="Calibri" panose="020F0502020204030204" pitchFamily="34" charset="0"/>
                        <a:ea typeface="Calibri" panose="020F0502020204030204" pitchFamily="34" charset="0"/>
                        <a:cs typeface="Times New Roman" panose="02020603050405020304" pitchFamily="18" charset="0"/>
                      </a:endParaRP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a:solidFill>
                            <a:schemeClr val="tx1"/>
                          </a:solidFill>
                          <a:effectLst/>
                          <a:latin typeface="Arial CE" pitchFamily="34" charset="-18"/>
                        </a:rPr>
                        <a:t>Druh učebního materiálu</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Prezentace</a:t>
                      </a: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a:solidFill>
                            <a:schemeClr val="tx1"/>
                          </a:solidFill>
                          <a:effectLst/>
                          <a:latin typeface="Arial CE" pitchFamily="34" charset="-18"/>
                        </a:rPr>
                        <a:t>Cílová skupina</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Žák, 16 - 19 let</a:t>
                      </a:r>
                    </a:p>
                  </a:txBody>
                  <a:tcPr marL="34925" marR="34925" marT="20955" marB="20955">
                    <a:solidFill>
                      <a:schemeClr val="accent6">
                        <a:lumMod val="20000"/>
                        <a:lumOff val="80000"/>
                      </a:schemeClr>
                    </a:solidFill>
                  </a:tcPr>
                </a:tc>
              </a:tr>
              <a:tr h="510519">
                <a:tc>
                  <a:txBody>
                    <a:bodyPr/>
                    <a:lstStyle/>
                    <a:p>
                      <a:pPr algn="l">
                        <a:lnSpc>
                          <a:spcPct val="115000"/>
                        </a:lnSpc>
                        <a:spcAft>
                          <a:spcPts val="0"/>
                        </a:spcAft>
                      </a:pPr>
                      <a:r>
                        <a:rPr lang="cs-CZ" sz="900" dirty="0">
                          <a:solidFill>
                            <a:schemeClr val="tx1"/>
                          </a:solidFill>
                          <a:effectLst/>
                          <a:latin typeface="Arial CE" pitchFamily="34" charset="-18"/>
                        </a:rPr>
                        <a:t>Anotace</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000" dirty="0">
                          <a:effectLst/>
                          <a:latin typeface="Arial" panose="020B0604020202020204" pitchFamily="34" charset="0"/>
                          <a:ea typeface="Times New Roman" panose="02020603050405020304" pitchFamily="18" charset="0"/>
                          <a:cs typeface="Times New Roman" panose="02020603050405020304" pitchFamily="18" charset="0"/>
                        </a:rPr>
                        <a:t>Materiál seznamuje žáky s jednotlivými stádii březosti, růstem plodu v jednotlivých stádiích, výživou klisen ve fázích březosti a s významem její důležitosti na vývoj plodu.</a:t>
                      </a:r>
                      <a:endParaRPr lang="cs-CZ"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a:solidFill>
                            <a:schemeClr val="tx1"/>
                          </a:solidFill>
                          <a:effectLst/>
                          <a:latin typeface="Arial CE" pitchFamily="34" charset="-18"/>
                        </a:rPr>
                        <a:t>Speciální vzdělávací potřeby</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a:effectLst/>
                          <a:latin typeface="Calibri" panose="020F0502020204030204" pitchFamily="34" charset="0"/>
                          <a:ea typeface="Calibri" panose="020F0502020204030204" pitchFamily="34" charset="0"/>
                          <a:cs typeface="Times New Roman" panose="02020603050405020304" pitchFamily="18" charset="0"/>
                        </a:rPr>
                        <a:t>- žádné -</a:t>
                      </a:r>
                    </a:p>
                  </a:txBody>
                  <a:tcPr marL="34925" marR="34925" marT="20955" marB="20955">
                    <a:solidFill>
                      <a:schemeClr val="accent6">
                        <a:lumMod val="20000"/>
                        <a:lumOff val="80000"/>
                      </a:schemeClr>
                    </a:solidFill>
                  </a:tcPr>
                </a:tc>
              </a:tr>
              <a:tr h="495602">
                <a:tc>
                  <a:txBody>
                    <a:bodyPr/>
                    <a:lstStyle/>
                    <a:p>
                      <a:pPr algn="l">
                        <a:lnSpc>
                          <a:spcPct val="115000"/>
                        </a:lnSpc>
                        <a:spcAft>
                          <a:spcPts val="0"/>
                        </a:spcAft>
                      </a:pPr>
                      <a:r>
                        <a:rPr lang="cs-CZ" sz="900" dirty="0">
                          <a:solidFill>
                            <a:schemeClr val="tx1"/>
                          </a:solidFill>
                          <a:effectLst/>
                          <a:latin typeface="Arial CE" pitchFamily="34" charset="-18"/>
                        </a:rPr>
                        <a:t>Klíčová slova</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0"/>
                        </a:spcAft>
                      </a:pPr>
                      <a:r>
                        <a:rPr lang="cs-CZ" sz="1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Březost, sonografické vyšetření, krmná dávka, výživa, vitamíny, minerální látky.</a:t>
                      </a:r>
                      <a:endParaRPr lang="cs-CZ"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4925" marR="34925" marT="20955" marB="20955">
                    <a:solidFill>
                      <a:schemeClr val="accent6">
                        <a:lumMod val="20000"/>
                        <a:lumOff val="80000"/>
                      </a:schemeClr>
                    </a:solidFill>
                  </a:tcPr>
                </a:tc>
              </a:tr>
              <a:tr h="189659">
                <a:tc>
                  <a:txBody>
                    <a:bodyPr/>
                    <a:lstStyle/>
                    <a:p>
                      <a:pPr algn="l">
                        <a:lnSpc>
                          <a:spcPct val="115000"/>
                        </a:lnSpc>
                        <a:spcAft>
                          <a:spcPts val="0"/>
                        </a:spcAft>
                      </a:pPr>
                      <a:r>
                        <a:rPr lang="cs-CZ" sz="900" dirty="0" smtClean="0">
                          <a:solidFill>
                            <a:schemeClr val="tx1"/>
                          </a:solidFill>
                          <a:effectLst/>
                          <a:latin typeface="Arial CE" pitchFamily="34" charset="-18"/>
                          <a:ea typeface="+mn-ea"/>
                          <a:cs typeface="+mn-cs"/>
                        </a:rPr>
                        <a:t>Datum</a:t>
                      </a:r>
                      <a:endParaRPr lang="cs-CZ" sz="900" dirty="0">
                        <a:solidFill>
                          <a:schemeClr val="tx1"/>
                        </a:solidFill>
                        <a:effectLst/>
                        <a:latin typeface="Arial CE" pitchFamily="34" charset="-18"/>
                        <a:ea typeface="Calibri"/>
                        <a:cs typeface="Times New Roman"/>
                      </a:endParaRPr>
                    </a:p>
                  </a:txBody>
                  <a:tcPr marL="35026" marR="35026" marT="21016" marB="21016">
                    <a:solidFill>
                      <a:schemeClr val="accent6">
                        <a:lumMod val="40000"/>
                        <a:lumOff val="60000"/>
                      </a:schemeClr>
                    </a:solidFill>
                  </a:tcPr>
                </a:tc>
                <a:tc>
                  <a:txBody>
                    <a:bodyPr/>
                    <a:lstStyle/>
                    <a:p>
                      <a:pPr algn="l">
                        <a:lnSpc>
                          <a:spcPct val="115000"/>
                        </a:lnSpc>
                        <a:spcAft>
                          <a:spcPts val="1000"/>
                        </a:spcAft>
                      </a:pPr>
                      <a:r>
                        <a:rPr lang="cs-CZ" sz="1100" dirty="0">
                          <a:effectLst/>
                          <a:latin typeface="Calibri" panose="020F0502020204030204" pitchFamily="34" charset="0"/>
                          <a:ea typeface="Calibri" panose="020F0502020204030204" pitchFamily="34" charset="0"/>
                          <a:cs typeface="Times New Roman" panose="02020603050405020304" pitchFamily="18" charset="0"/>
                        </a:rPr>
                        <a:t>11. 11. 2012</a:t>
                      </a:r>
                    </a:p>
                  </a:txBody>
                  <a:tcPr marL="34925" marR="34925" marT="20955" marB="20955">
                    <a:solidFill>
                      <a:schemeClr val="accent6">
                        <a:lumMod val="20000"/>
                        <a:lumOff val="80000"/>
                      </a:schemeClr>
                    </a:solidFill>
                  </a:tcPr>
                </a:tc>
              </a:tr>
            </a:tbl>
          </a:graphicData>
        </a:graphic>
      </p:graphicFrame>
      <p:sp>
        <p:nvSpPr>
          <p:cNvPr id="6" name="TextovéPole 5"/>
          <p:cNvSpPr txBox="1"/>
          <p:nvPr/>
        </p:nvSpPr>
        <p:spPr>
          <a:xfrm>
            <a:off x="827584" y="1484784"/>
            <a:ext cx="7887820" cy="461665"/>
          </a:xfrm>
          <a:prstGeom prst="rect">
            <a:avLst/>
          </a:prstGeom>
          <a:noFill/>
        </p:spPr>
        <p:txBody>
          <a:bodyPr wrap="square" rtlCol="0">
            <a:spAutoFit/>
          </a:bodyPr>
          <a:lstStyle/>
          <a:p>
            <a:r>
              <a:rPr lang="cs-CZ" sz="2400" b="1" dirty="0" smtClean="0"/>
              <a:t>ODBORNÝ VÝCVIK - </a:t>
            </a:r>
            <a:r>
              <a:rPr lang="cs-CZ" sz="2400" b="1" dirty="0" smtClean="0">
                <a:solidFill>
                  <a:schemeClr val="tx1"/>
                </a:solidFill>
                <a:effectLst/>
              </a:rPr>
              <a:t> </a:t>
            </a:r>
            <a:r>
              <a:rPr lang="cs-CZ" sz="1600" dirty="0"/>
              <a:t>BŘEZOST A VÝŽIVA BŘEZÍCH KLISEN</a:t>
            </a:r>
            <a:endParaRPr lang="cs-CZ" sz="1600" b="1" dirty="0"/>
          </a:p>
        </p:txBody>
      </p:sp>
      <p:pic>
        <p:nvPicPr>
          <p:cNvPr id="2" name="Obrázek 1"/>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123728" y="188640"/>
            <a:ext cx="5394960" cy="1203960"/>
          </a:xfrm>
          <a:prstGeom prst="rect">
            <a:avLst/>
          </a:prstGeom>
        </p:spPr>
      </p:pic>
    </p:spTree>
    <p:extLst>
      <p:ext uri="{BB962C8B-B14F-4D97-AF65-F5344CB8AC3E}">
        <p14:creationId xmlns:p14="http://schemas.microsoft.com/office/powerpoint/2010/main" xmlns="" val="3500040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286000" y="3124200"/>
            <a:ext cx="6172200" cy="1893888"/>
          </a:xfrm>
        </p:spPr>
        <p:txBody>
          <a:bodyPr/>
          <a:lstStyle/>
          <a:p>
            <a:pPr eaLnBrk="1" fontAlgn="auto" hangingPunct="1">
              <a:spcAft>
                <a:spcPts val="0"/>
              </a:spcAft>
              <a:defRPr/>
            </a:pPr>
            <a:r>
              <a:rPr lang="cs-CZ" sz="2400" dirty="0" smtClean="0"/>
              <a:t>BŘEZOST A VÝŽIVA BŘEZÍCH KLISEN</a:t>
            </a:r>
            <a:endParaRPr lang="cs-CZ" sz="2400" dirty="0"/>
          </a:p>
        </p:txBody>
      </p:sp>
      <p:sp>
        <p:nvSpPr>
          <p:cNvPr id="8195" name="Podnadpis 2"/>
          <p:cNvSpPr>
            <a:spLocks noGrp="1"/>
          </p:cNvSpPr>
          <p:nvPr>
            <p:ph type="subTitle" idx="1"/>
          </p:nvPr>
        </p:nvSpPr>
        <p:spPr>
          <a:xfrm>
            <a:off x="2286000" y="5003800"/>
            <a:ext cx="6172200" cy="1371600"/>
          </a:xfrm>
        </p:spPr>
        <p:txBody>
          <a:bodyPr/>
          <a:lstStyle/>
          <a:p>
            <a:pPr eaLnBrk="1" hangingPunct="1"/>
            <a:r>
              <a:rPr lang="cs-CZ" smtClean="0"/>
              <a:t>DUM 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2400" b="1" dirty="0" smtClean="0"/>
              <a:t>Březost klisen</a:t>
            </a:r>
            <a:endParaRPr lang="cs-CZ" sz="2400" b="1" dirty="0"/>
          </a:p>
        </p:txBody>
      </p:sp>
      <p:sp>
        <p:nvSpPr>
          <p:cNvPr id="3" name="Zástupný symbol pro obsah 2"/>
          <p:cNvSpPr>
            <a:spLocks noGrp="1"/>
          </p:cNvSpPr>
          <p:nvPr>
            <p:ph sz="quarter" idx="1"/>
          </p:nvPr>
        </p:nvSpPr>
        <p:spPr>
          <a:xfrm>
            <a:off x="457200" y="1600200"/>
            <a:ext cx="7467600" cy="4873625"/>
          </a:xfrm>
        </p:spPr>
        <p:txBody>
          <a:bodyPr>
            <a:normAutofit/>
          </a:bodyPr>
          <a:lstStyle/>
          <a:p>
            <a:pPr marL="274320" indent="-274320" eaLnBrk="1" fontAlgn="auto" hangingPunct="1">
              <a:spcAft>
                <a:spcPts val="0"/>
              </a:spcAft>
              <a:buFont typeface="Wingdings"/>
              <a:buChar char=""/>
              <a:defRPr/>
            </a:pPr>
            <a:r>
              <a:rPr lang="cs-CZ" sz="2000" dirty="0" smtClean="0">
                <a:solidFill>
                  <a:schemeClr val="accent1">
                    <a:lumMod val="75000"/>
                  </a:schemeClr>
                </a:solidFill>
              </a:rPr>
              <a:t>Březost klisen začíná obecně oplodněním a končí porodem – </a:t>
            </a:r>
            <a:r>
              <a:rPr lang="cs-CZ" sz="2000" dirty="0" err="1" smtClean="0">
                <a:solidFill>
                  <a:schemeClr val="accent1">
                    <a:lumMod val="75000"/>
                  </a:schemeClr>
                </a:solidFill>
              </a:rPr>
              <a:t>ohřebením</a:t>
            </a:r>
            <a:r>
              <a:rPr lang="cs-CZ" sz="2000" dirty="0" smtClean="0">
                <a:solidFill>
                  <a:schemeClr val="accent1">
                    <a:lumMod val="75000"/>
                  </a:schemeClr>
                </a:solidFill>
              </a:rPr>
              <a:t>.</a:t>
            </a:r>
          </a:p>
          <a:p>
            <a:pPr marL="274320" indent="-274320" algn="just" eaLnBrk="1" fontAlgn="auto" hangingPunct="1">
              <a:spcAft>
                <a:spcPts val="0"/>
              </a:spcAft>
              <a:buFont typeface="Wingdings"/>
              <a:buChar char=""/>
              <a:defRPr/>
            </a:pPr>
            <a:r>
              <a:rPr lang="cs-CZ" sz="2000" dirty="0" smtClean="0">
                <a:solidFill>
                  <a:srgbClr val="002060"/>
                </a:solidFill>
              </a:rPr>
              <a:t>Průměrně trvá březost klisny jedenáct měsíců a několik dní. </a:t>
            </a:r>
          </a:p>
          <a:p>
            <a:pPr marL="274320" indent="-274320" algn="just" eaLnBrk="1" fontAlgn="auto" hangingPunct="1">
              <a:spcAft>
                <a:spcPts val="0"/>
              </a:spcAft>
              <a:buFont typeface="Wingdings"/>
              <a:buNone/>
              <a:defRPr/>
            </a:pPr>
            <a:r>
              <a:rPr lang="cs-CZ" sz="2000" dirty="0" smtClean="0">
                <a:solidFill>
                  <a:srgbClr val="002060"/>
                </a:solidFill>
              </a:rPr>
              <a:t>    U hřebečků trvá březost průměrně 334 dní, u klisniček 332 a půl, ale možná odchylka činí až 9 a půl dne. Až do 5. měsíce březosti lze klisnu s opatrností používat ke sportovním účelům. V tahu může pracovat s opatrností neustále, avšak po polovině březosti by se neměla používat k těžké práci a neměla by již skákat.</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Březost klisen se zjišťuje moderními metodami pomocí sonografie. Zobrazuje se a velmi přesně určuje stádium vývoje </a:t>
            </a:r>
            <a:r>
              <a:rPr lang="cs-CZ" sz="2000" dirty="0" err="1" smtClean="0">
                <a:solidFill>
                  <a:schemeClr val="accent1">
                    <a:lumMod val="75000"/>
                  </a:schemeClr>
                </a:solidFill>
              </a:rPr>
              <a:t>embria</a:t>
            </a:r>
            <a:r>
              <a:rPr lang="cs-CZ" sz="2000" dirty="0" smtClean="0">
                <a:solidFill>
                  <a:schemeClr val="accent1">
                    <a:lumMod val="75000"/>
                  </a:schemeClr>
                </a:solidFill>
              </a:rPr>
              <a:t>. V 16. dnu lze rozpoznat a případně redukovat dvojčata (nejlépe do 20. dne).</a:t>
            </a:r>
          </a:p>
          <a:p>
            <a:pPr marL="274320" indent="-274320" eaLnBrk="1" fontAlgn="auto" hangingPunct="1">
              <a:spcAft>
                <a:spcPts val="0"/>
              </a:spcAft>
              <a:buFont typeface="Wingdings"/>
              <a:buChar char=""/>
              <a:defRPr/>
            </a:pPr>
            <a:endParaRPr lang="cs-CZ" sz="2000" dirty="0" smtClean="0">
              <a:solidFill>
                <a:srgbClr val="00206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2400" b="1" dirty="0" smtClean="0"/>
              <a:t>Březost klisen</a:t>
            </a:r>
            <a:endParaRPr lang="cs-CZ" sz="2400" dirty="0"/>
          </a:p>
        </p:txBody>
      </p:sp>
      <p:sp>
        <p:nvSpPr>
          <p:cNvPr id="3" name="Zástupný symbol pro obsah 2"/>
          <p:cNvSpPr>
            <a:spLocks noGrp="1"/>
          </p:cNvSpPr>
          <p:nvPr>
            <p:ph sz="quarter" idx="1"/>
          </p:nvPr>
        </p:nvSpPr>
        <p:spPr>
          <a:xfrm>
            <a:off x="457200" y="1600200"/>
            <a:ext cx="7467600" cy="4873625"/>
          </a:xfrm>
        </p:spPr>
        <p:txBody>
          <a:bodyPr>
            <a:normAutofit fontScale="77500" lnSpcReduction="20000"/>
          </a:bodyPr>
          <a:lstStyle/>
          <a:p>
            <a:pPr marL="274320" indent="-274320" algn="just" eaLnBrk="1" fontAlgn="auto" hangingPunct="1">
              <a:spcAft>
                <a:spcPts val="0"/>
              </a:spcAft>
              <a:buFont typeface="Wingdings"/>
              <a:buChar char=""/>
              <a:defRPr/>
            </a:pPr>
            <a:r>
              <a:rPr lang="cs-CZ" sz="2000" dirty="0" smtClean="0">
                <a:solidFill>
                  <a:schemeClr val="accent1">
                    <a:lumMod val="75000"/>
                  </a:schemeClr>
                </a:solidFill>
              </a:rPr>
              <a:t>Vývoj hříběte v děloze:</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- 5.den v děloze - zygota</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- 13.-56. den vidíme žloutkovou placentu, může dojít i k implantaci embrya.</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2.měsíc </a:t>
            </a:r>
            <a:r>
              <a:rPr lang="cs-CZ" sz="2000" smtClean="0">
                <a:solidFill>
                  <a:schemeClr val="accent1">
                    <a:lumMod val="75000"/>
                  </a:schemeClr>
                </a:solidFill>
              </a:rPr>
              <a:t>má embryo </a:t>
            </a:r>
            <a:r>
              <a:rPr lang="cs-CZ" sz="2000" dirty="0" smtClean="0">
                <a:solidFill>
                  <a:schemeClr val="accent1">
                    <a:lumMod val="75000"/>
                  </a:schemeClr>
                </a:solidFill>
              </a:rPr>
              <a:t>7-10 cm, lze rozpoznat pohlaví, nohy jsou zřetelně vidět.</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4.měsíc váží hříbě již 1 kg a měří 20-23 cm, objevují se stopy ochlupení kolem pysků, tvoří se kopýtka.</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6.měsíc je tělo hříběte celé pokryto chmýřím, vytvářejí se vnější pohlavní orgány, délka je asi 56 cm a váha 5,5 kg.</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8.měsíc se hříbě již napřimuje, roste hříva a srst podél hřbetu, délka je 68 – 73 cm a váha je 16 – 19 kg.</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10.měsíc je délka už 82 – 92 cm, váha 29 – 33,5 kg, hříbě je plně vzrostlé a připravuje se k porodu.</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11.měsíc je hříbě obráceno předními končetinami do porodních cest, měří víc, než 109 cm a váží 38,5 – 49 kg.</a:t>
            </a:r>
            <a:endParaRPr lang="cs-CZ" sz="2000" dirty="0" smtClean="0">
              <a:solidFill>
                <a:srgbClr val="002060"/>
              </a:solidFill>
            </a:endParaRPr>
          </a:p>
          <a:p>
            <a:pPr marL="274320" indent="-274320" algn="just" eaLnBrk="1" fontAlgn="auto" hangingPunct="1">
              <a:spcAft>
                <a:spcPts val="0"/>
              </a:spcAft>
              <a:buFont typeface="Wingdings"/>
              <a:buChar char=""/>
              <a:defRPr/>
            </a:pPr>
            <a:r>
              <a:rPr lang="cs-CZ" sz="2000" dirty="0" smtClean="0">
                <a:solidFill>
                  <a:srgbClr val="002060"/>
                </a:solidFill>
              </a:rPr>
              <a:t>V poslední třetině březosti klisny roste hříbě nejintenzivněji. V této době je velmi nutné klást velký důraz ne výživu klisny. Dochází k opadání pánevních svalů, zvětšení vemínka, tvorbě čirého mléčného sekretu. Klisny jsou neklidné, někdy potí, opakovaně lehají a vstávají.</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Klisny se nejčastěji </a:t>
            </a:r>
            <a:r>
              <a:rPr lang="cs-CZ" sz="2000" dirty="0" err="1" smtClean="0">
                <a:solidFill>
                  <a:schemeClr val="accent1">
                    <a:lumMod val="75000"/>
                  </a:schemeClr>
                </a:solidFill>
              </a:rPr>
              <a:t>ohřebí</a:t>
            </a:r>
            <a:r>
              <a:rPr lang="cs-CZ" sz="2000" dirty="0" smtClean="0">
                <a:solidFill>
                  <a:schemeClr val="accent1">
                    <a:lumMod val="75000"/>
                  </a:schemeClr>
                </a:solidFill>
              </a:rPr>
              <a:t> v noci, kdy mají klid.</a:t>
            </a:r>
          </a:p>
          <a:p>
            <a:pPr marL="274320" indent="-274320" algn="just" eaLnBrk="1" fontAlgn="auto" hangingPunct="1">
              <a:spcAft>
                <a:spcPts val="0"/>
              </a:spcAft>
              <a:buFont typeface="Wingdings"/>
              <a:buChar char=""/>
              <a:defRPr/>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Obrázek 1" descr="vyvoj_hribete_v_deloze.jpg"/>
          <p:cNvPicPr>
            <a:picLocks noChangeAspect="1"/>
          </p:cNvPicPr>
          <p:nvPr/>
        </p:nvPicPr>
        <p:blipFill>
          <a:blip r:embed="rId2" cstate="print"/>
          <a:srcRect/>
          <a:stretch>
            <a:fillRect/>
          </a:stretch>
        </p:blipFill>
        <p:spPr bwMode="auto">
          <a:xfrm>
            <a:off x="468313" y="620713"/>
            <a:ext cx="7848600" cy="540067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2400" b="1" dirty="0" smtClean="0"/>
              <a:t>VÝŽIVA BŘEZÍCH KLISEN</a:t>
            </a:r>
            <a:endParaRPr lang="cs-CZ" sz="2400" b="1" dirty="0"/>
          </a:p>
        </p:txBody>
      </p:sp>
      <p:sp>
        <p:nvSpPr>
          <p:cNvPr id="3" name="Zástupný symbol pro obsah 2"/>
          <p:cNvSpPr>
            <a:spLocks noGrp="1"/>
          </p:cNvSpPr>
          <p:nvPr>
            <p:ph sz="quarter" idx="1"/>
          </p:nvPr>
        </p:nvSpPr>
        <p:spPr>
          <a:xfrm>
            <a:off x="457200" y="1600200"/>
            <a:ext cx="7467600" cy="4873625"/>
          </a:xfrm>
        </p:spPr>
        <p:txBody>
          <a:bodyPr>
            <a:normAutofit/>
          </a:bodyPr>
          <a:lstStyle/>
          <a:p>
            <a:pPr marL="274320" indent="-274320" algn="just" eaLnBrk="1" fontAlgn="auto" hangingPunct="1">
              <a:spcAft>
                <a:spcPts val="0"/>
              </a:spcAft>
              <a:buFont typeface="Wingdings"/>
              <a:buChar char=""/>
              <a:defRPr/>
            </a:pPr>
            <a:r>
              <a:rPr lang="cs-CZ" sz="2000" dirty="0" smtClean="0">
                <a:solidFill>
                  <a:schemeClr val="accent1">
                    <a:lumMod val="75000"/>
                  </a:schemeClr>
                </a:solidFill>
              </a:rPr>
              <a:t>Březí klisny vyžadují zvýšené nároky na výživu a přísun živin.</a:t>
            </a:r>
          </a:p>
          <a:p>
            <a:pPr marL="274320" indent="-274320" algn="just" eaLnBrk="1" fontAlgn="auto" hangingPunct="1">
              <a:spcAft>
                <a:spcPts val="0"/>
              </a:spcAft>
              <a:buFont typeface="Wingdings"/>
              <a:buChar char=""/>
              <a:defRPr/>
            </a:pPr>
            <a:r>
              <a:rPr lang="cs-CZ" sz="2000" dirty="0" smtClean="0">
                <a:solidFill>
                  <a:srgbClr val="002060"/>
                </a:solidFill>
              </a:rPr>
              <a:t>Do 4. měsíců po zapuštění  postačuje obvyklá dávka krmiva s přídavkem vitamínů a minerálů.</a:t>
            </a:r>
          </a:p>
          <a:p>
            <a:pPr marL="274320" indent="-274320" algn="just" eaLnBrk="1" fontAlgn="auto" hangingPunct="1">
              <a:spcAft>
                <a:spcPts val="0"/>
              </a:spcAft>
              <a:buFont typeface="Wingdings"/>
              <a:buChar char=""/>
              <a:defRPr/>
            </a:pPr>
            <a:r>
              <a:rPr lang="cs-CZ" sz="2000" dirty="0" smtClean="0">
                <a:solidFill>
                  <a:schemeClr val="accent1">
                    <a:lumMod val="75000"/>
                  </a:schemeClr>
                </a:solidFill>
              </a:rPr>
              <a:t>Po 4. měsíci březosti, kdy začíná stoupat hmotnost plodu, dochází ke zvýšené potřebě živin, která dosahuje maxima na konci březosti. Tato zvýšená potřeba živin se kompenzuje vyšším podílem koncentrovaných krmiv (speciálních krmných směsí) v krmné dávce.</a:t>
            </a:r>
          </a:p>
          <a:p>
            <a:pPr marL="274320" indent="-274320" algn="just" eaLnBrk="1" fontAlgn="auto" hangingPunct="1">
              <a:spcAft>
                <a:spcPts val="0"/>
              </a:spcAft>
              <a:buFont typeface="Wingdings"/>
              <a:buChar char=""/>
              <a:defRPr/>
            </a:pPr>
            <a:r>
              <a:rPr lang="cs-CZ" sz="2000" dirty="0" smtClean="0">
                <a:solidFill>
                  <a:srgbClr val="002060"/>
                </a:solidFill>
              </a:rPr>
              <a:t>Klisny krmíme 3x denně. Podáváme jim kvalitní krmení (zvýšíme přísun vitamínů B, D, A, kostitvorných minerálních látek, hodnotných bílkovin a karotenu). Musí mít dostatek kvalitní pitné vody a pohybu, který jim velice prospívá. Povzbuzuje krevní oběh a látkový metabolismus.</a:t>
            </a:r>
          </a:p>
          <a:p>
            <a:pPr marL="274320" indent="-274320" eaLnBrk="1" fontAlgn="auto" hangingPunct="1">
              <a:spcAft>
                <a:spcPts val="0"/>
              </a:spcAft>
              <a:buFont typeface="Wingdings"/>
              <a:buChar char=""/>
              <a:defRPr/>
            </a:pPr>
            <a:endParaRPr lang="cs-CZ" sz="2000" dirty="0">
              <a:solidFill>
                <a:schemeClr val="accent1">
                  <a:lumMod val="75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hangingPunct="1">
              <a:defRPr/>
            </a:pPr>
            <a:r>
              <a:rPr lang="cs-CZ" sz="2400" b="1" dirty="0" smtClean="0"/>
              <a:t>VÝŽIVA BŘEZÍCH KLISEN</a:t>
            </a:r>
            <a:endParaRPr lang="cs-CZ" sz="2400" dirty="0"/>
          </a:p>
        </p:txBody>
      </p:sp>
      <p:sp>
        <p:nvSpPr>
          <p:cNvPr id="3" name="Zástupný symbol pro obsah 2"/>
          <p:cNvSpPr>
            <a:spLocks noGrp="1"/>
          </p:cNvSpPr>
          <p:nvPr>
            <p:ph sz="quarter" idx="1"/>
          </p:nvPr>
        </p:nvSpPr>
        <p:spPr>
          <a:xfrm>
            <a:off x="457200" y="1600200"/>
            <a:ext cx="7467600" cy="4873625"/>
          </a:xfrm>
        </p:spPr>
        <p:txBody>
          <a:bodyPr/>
          <a:lstStyle/>
          <a:p>
            <a:pPr algn="just" eaLnBrk="1" hangingPunct="1">
              <a:defRPr/>
            </a:pPr>
            <a:r>
              <a:rPr lang="cs-CZ" sz="2000" dirty="0" smtClean="0">
                <a:solidFill>
                  <a:schemeClr val="accent1">
                    <a:lumMod val="75000"/>
                  </a:schemeClr>
                </a:solidFill>
              </a:rPr>
              <a:t>Nedostatečná nebo málo vydatná výživa může mít za následek ohrožení zdravého vývoje plodu.</a:t>
            </a:r>
          </a:p>
          <a:p>
            <a:pPr algn="just" eaLnBrk="1" hangingPunct="1">
              <a:defRPr/>
            </a:pPr>
            <a:r>
              <a:rPr lang="cs-CZ" sz="2000" dirty="0" smtClean="0">
                <a:solidFill>
                  <a:srgbClr val="002060"/>
                </a:solidFill>
              </a:rPr>
              <a:t>Vysoká březost se projevuje značným tlakem dělohy na trávící ústrojí, což způsobuje časté poruchy jeho činnosti. Proto je nebezpečné krmení nekvalitním krmivem.</a:t>
            </a:r>
          </a:p>
          <a:p>
            <a:pPr algn="just" eaLnBrk="1" hangingPunct="1">
              <a:defRPr/>
            </a:pPr>
            <a:r>
              <a:rPr lang="cs-CZ" sz="2000" dirty="0" smtClean="0">
                <a:solidFill>
                  <a:schemeClr val="accent1">
                    <a:lumMod val="75000"/>
                  </a:schemeClr>
                </a:solidFill>
              </a:rPr>
              <a:t>Špatná výživa má vliv na zmetání klisen.</a:t>
            </a:r>
          </a:p>
          <a:p>
            <a:pPr algn="just" eaLnBrk="1" hangingPunct="1">
              <a:defRPr/>
            </a:pPr>
            <a:r>
              <a:rPr lang="cs-CZ" sz="2000" dirty="0" smtClean="0">
                <a:solidFill>
                  <a:srgbClr val="002060"/>
                </a:solidFill>
              </a:rPr>
              <a:t>Poslední dny před porodem se snižuje dávka objemových krmiv.Podáváme kvalitní luční seno. Je dobré podávat nápoj (</a:t>
            </a:r>
            <a:r>
              <a:rPr lang="cs-CZ" sz="2000" dirty="0" err="1" smtClean="0">
                <a:solidFill>
                  <a:srgbClr val="002060"/>
                </a:solidFill>
              </a:rPr>
              <a:t>masch</a:t>
            </a:r>
            <a:r>
              <a:rPr lang="cs-CZ" sz="2000" dirty="0" smtClean="0">
                <a:solidFill>
                  <a:srgbClr val="002060"/>
                </a:solidFill>
              </a:rPr>
              <a:t>), který podporuje tvorbu mléka.</a:t>
            </a:r>
          </a:p>
          <a:p>
            <a:pPr algn="just" eaLnBrk="1" hangingPunct="1">
              <a:defRPr/>
            </a:pPr>
            <a:r>
              <a:rPr lang="cs-CZ" sz="2000" dirty="0" smtClean="0">
                <a:solidFill>
                  <a:schemeClr val="accent1">
                    <a:lumMod val="75000"/>
                  </a:schemeClr>
                </a:solidFill>
              </a:rPr>
              <a:t>Velmi významný je dostatečný přísun kvalitní pitné vody.</a:t>
            </a:r>
          </a:p>
          <a:p>
            <a:pPr algn="just" eaLnBrk="1" hangingPunct="1">
              <a:buFont typeface="Wingdings" pitchFamily="2" charset="2"/>
              <a:buNone/>
              <a:defRPr/>
            </a:pPr>
            <a:r>
              <a:rPr lang="cs-CZ" sz="2000" dirty="0" smtClean="0">
                <a:solidFill>
                  <a:srgbClr val="002060"/>
                </a:solidFill>
              </a:rPr>
              <a:t> </a:t>
            </a:r>
            <a:endParaRPr lang="cs-CZ" sz="2000" dirty="0">
              <a:solidFill>
                <a:srgbClr val="00206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2400" b="1" dirty="0" smtClean="0"/>
              <a:t>VÝŽIVA BŘEZÍCH KLISEN</a:t>
            </a:r>
            <a:endParaRPr lang="cs-CZ" sz="2400" dirty="0"/>
          </a:p>
        </p:txBody>
      </p:sp>
      <p:pic>
        <p:nvPicPr>
          <p:cNvPr id="16386" name="Picture 2" descr="D:\Foto\_Koně\Napajedla VI.08\P1010026.JPG"/>
          <p:cNvPicPr>
            <a:picLocks noGrp="1" noChangeAspect="1" noChangeArrowheads="1"/>
          </p:cNvPicPr>
          <p:nvPr>
            <p:ph sz="quarter" idx="1"/>
          </p:nvPr>
        </p:nvPicPr>
        <p:blipFill>
          <a:blip r:embed="rId2" cstate="print"/>
          <a:srcRect/>
          <a:stretch>
            <a:fillRect/>
          </a:stretch>
        </p:blipFill>
        <p:spPr>
          <a:xfrm>
            <a:off x="941917" y="1600201"/>
            <a:ext cx="2150367" cy="1612775"/>
          </a:xfrm>
          <a:solidFill>
            <a:srgbClr val="FFFFFF">
              <a:shade val="85000"/>
            </a:srgbClr>
          </a:solidFill>
          <a:ln w="88900" cap="sq">
            <a:solidFill>
              <a:srgbClr val="FFFFFF"/>
            </a:solidFill>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387" name="Picture 3" descr="D:\Foto\_Koně\Napajedla VI.08\P1010035.JPG"/>
          <p:cNvPicPr>
            <a:picLocks noChangeAspect="1" noChangeArrowheads="1"/>
          </p:cNvPicPr>
          <p:nvPr/>
        </p:nvPicPr>
        <p:blipFill>
          <a:blip r:embed="rId3" cstate="print"/>
          <a:srcRect/>
          <a:stretch>
            <a:fillRect/>
          </a:stretch>
        </p:blipFill>
        <p:spPr bwMode="auto">
          <a:xfrm>
            <a:off x="3419872" y="1556792"/>
            <a:ext cx="2232248" cy="16561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390" name="Picture 6" descr="Krmivo pro kon&amp;ecaron; - krmení, minerály a vitamíny pro kon&amp;ecaron; St.Hippolyt"/>
          <p:cNvPicPr>
            <a:picLocks noChangeAspect="1" noChangeArrowheads="1"/>
          </p:cNvPicPr>
          <p:nvPr/>
        </p:nvPicPr>
        <p:blipFill>
          <a:blip r:embed="rId4" cstate="print"/>
          <a:srcRect r="4256" b="9678"/>
          <a:stretch>
            <a:fillRect/>
          </a:stretch>
        </p:blipFill>
        <p:spPr bwMode="auto">
          <a:xfrm>
            <a:off x="755576" y="3717032"/>
            <a:ext cx="3240360" cy="20162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392" name="Picture 8" descr="http://t0.gstatic.com/images?q=tbn:ANd9GcRCQJmXOBU9DR11r-24ohrNVaRfXzKuL0tgMzMB3vBL2djGnfwNng"/>
          <p:cNvPicPr>
            <a:picLocks noChangeAspect="1" noChangeArrowheads="1"/>
          </p:cNvPicPr>
          <p:nvPr/>
        </p:nvPicPr>
        <p:blipFill>
          <a:blip r:embed="rId5" cstate="print"/>
          <a:srcRect/>
          <a:stretch>
            <a:fillRect/>
          </a:stretch>
        </p:blipFill>
        <p:spPr bwMode="auto">
          <a:xfrm>
            <a:off x="4499993" y="3717033"/>
            <a:ext cx="2088232" cy="20162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391" name="TextovéPole 8"/>
          <p:cNvSpPr txBox="1">
            <a:spLocks noChangeArrowheads="1"/>
          </p:cNvSpPr>
          <p:nvPr/>
        </p:nvSpPr>
        <p:spPr bwMode="auto">
          <a:xfrm>
            <a:off x="1042988" y="3141663"/>
            <a:ext cx="1584325" cy="276225"/>
          </a:xfrm>
          <a:prstGeom prst="rect">
            <a:avLst/>
          </a:prstGeom>
          <a:noFill/>
          <a:ln w="9525">
            <a:noFill/>
            <a:miter lim="800000"/>
            <a:headEnd/>
            <a:tailEnd/>
          </a:ln>
        </p:spPr>
        <p:txBody>
          <a:bodyPr>
            <a:spAutoFit/>
          </a:bodyPr>
          <a:lstStyle/>
          <a:p>
            <a:r>
              <a:rPr lang="cs-CZ" sz="1200">
                <a:latin typeface="Century Schoolbook"/>
              </a:rPr>
              <a:t>Pohybování klisen</a:t>
            </a:r>
          </a:p>
        </p:txBody>
      </p:sp>
      <p:sp>
        <p:nvSpPr>
          <p:cNvPr id="3" name="TextovéPole 10"/>
          <p:cNvSpPr txBox="1">
            <a:spLocks noChangeArrowheads="1"/>
          </p:cNvSpPr>
          <p:nvPr/>
        </p:nvSpPr>
        <p:spPr bwMode="auto">
          <a:xfrm>
            <a:off x="3708400" y="3141663"/>
            <a:ext cx="1711325" cy="460375"/>
          </a:xfrm>
          <a:prstGeom prst="rect">
            <a:avLst/>
          </a:prstGeom>
          <a:noFill/>
          <a:ln w="9525">
            <a:noFill/>
            <a:miter lim="800000"/>
            <a:headEnd/>
            <a:tailEnd/>
          </a:ln>
        </p:spPr>
        <p:txBody>
          <a:bodyPr>
            <a:spAutoFit/>
          </a:bodyPr>
          <a:lstStyle/>
          <a:p>
            <a:r>
              <a:rPr lang="cs-CZ" sz="1200">
                <a:latin typeface="Century Schoolbook"/>
              </a:rPr>
              <a:t>Březí klisny ve výběhu</a:t>
            </a:r>
          </a:p>
          <a:p>
            <a:endParaRPr lang="cs-CZ" sz="1200">
              <a:latin typeface="Century Schoolbook"/>
            </a:endParaRPr>
          </a:p>
        </p:txBody>
      </p:sp>
      <p:sp>
        <p:nvSpPr>
          <p:cNvPr id="16393" name="TextovéPole 11"/>
          <p:cNvSpPr txBox="1">
            <a:spLocks noChangeArrowheads="1"/>
          </p:cNvSpPr>
          <p:nvPr/>
        </p:nvSpPr>
        <p:spPr bwMode="auto">
          <a:xfrm>
            <a:off x="1116013" y="5661025"/>
            <a:ext cx="2752725" cy="277813"/>
          </a:xfrm>
          <a:prstGeom prst="rect">
            <a:avLst/>
          </a:prstGeom>
          <a:noFill/>
          <a:ln w="9525">
            <a:noFill/>
            <a:miter lim="800000"/>
            <a:headEnd/>
            <a:tailEnd/>
          </a:ln>
        </p:spPr>
        <p:txBody>
          <a:bodyPr>
            <a:spAutoFit/>
          </a:bodyPr>
          <a:lstStyle/>
          <a:p>
            <a:r>
              <a:rPr lang="cs-CZ" sz="1200">
                <a:latin typeface="Century Schoolbook"/>
              </a:rPr>
              <a:t>Koncentrovaná krmiva – krmné směsi</a:t>
            </a:r>
          </a:p>
        </p:txBody>
      </p:sp>
      <p:sp>
        <p:nvSpPr>
          <p:cNvPr id="16394" name="TextovéPole 12"/>
          <p:cNvSpPr txBox="1">
            <a:spLocks noChangeArrowheads="1"/>
          </p:cNvSpPr>
          <p:nvPr/>
        </p:nvSpPr>
        <p:spPr bwMode="auto">
          <a:xfrm>
            <a:off x="5076825" y="5661025"/>
            <a:ext cx="1008063" cy="277813"/>
          </a:xfrm>
          <a:prstGeom prst="rect">
            <a:avLst/>
          </a:prstGeom>
          <a:noFill/>
          <a:ln w="9525">
            <a:noFill/>
            <a:miter lim="800000"/>
            <a:headEnd/>
            <a:tailEnd/>
          </a:ln>
        </p:spPr>
        <p:txBody>
          <a:bodyPr>
            <a:spAutoFit/>
          </a:bodyPr>
          <a:lstStyle/>
          <a:p>
            <a:r>
              <a:rPr lang="cs-CZ" sz="1200">
                <a:latin typeface="Century Schoolbook"/>
              </a:rPr>
              <a:t>Oves celý</a:t>
            </a:r>
          </a:p>
        </p:txBody>
      </p:sp>
      <p:pic>
        <p:nvPicPr>
          <p:cNvPr id="4" name="Picture 10" descr="http://t1.gstatic.com/images?q=tbn:ANd9GcRRgwBLDZhJp1YzU0G3CHzcTCCLozWIbfTWs4hjOMdjVKqAEdzm0w"/>
          <p:cNvPicPr>
            <a:picLocks noChangeAspect="1" noChangeArrowheads="1"/>
          </p:cNvPicPr>
          <p:nvPr/>
        </p:nvPicPr>
        <p:blipFill>
          <a:blip r:embed="rId6" cstate="print"/>
          <a:srcRect/>
          <a:stretch>
            <a:fillRect/>
          </a:stretch>
        </p:blipFill>
        <p:spPr bwMode="auto">
          <a:xfrm>
            <a:off x="5940153" y="1556793"/>
            <a:ext cx="2304255" cy="16561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396" name="TextovéPole 14"/>
          <p:cNvSpPr txBox="1">
            <a:spLocks noChangeArrowheads="1"/>
          </p:cNvSpPr>
          <p:nvPr/>
        </p:nvSpPr>
        <p:spPr bwMode="auto">
          <a:xfrm>
            <a:off x="6300788" y="3141663"/>
            <a:ext cx="1581150" cy="276225"/>
          </a:xfrm>
          <a:prstGeom prst="rect">
            <a:avLst/>
          </a:prstGeom>
          <a:noFill/>
          <a:ln w="9525">
            <a:noFill/>
            <a:miter lim="800000"/>
            <a:headEnd/>
            <a:tailEnd/>
          </a:ln>
        </p:spPr>
        <p:txBody>
          <a:bodyPr wrap="none">
            <a:spAutoFit/>
          </a:bodyPr>
          <a:lstStyle/>
          <a:p>
            <a:r>
              <a:rPr lang="cs-CZ" sz="1200">
                <a:latin typeface="Century Schoolbook"/>
              </a:rPr>
              <a:t>Lisované luční seno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Zástupný symbol pro obsah 2"/>
          <p:cNvSpPr>
            <a:spLocks noGrp="1"/>
          </p:cNvSpPr>
          <p:nvPr>
            <p:ph sz="quarter" idx="1"/>
          </p:nvPr>
        </p:nvSpPr>
        <p:spPr>
          <a:xfrm>
            <a:off x="457200" y="1600200"/>
            <a:ext cx="7467600" cy="4873625"/>
          </a:xfrm>
        </p:spPr>
        <p:txBody>
          <a:bodyPr/>
          <a:lstStyle/>
          <a:p>
            <a:pPr>
              <a:buFont typeface="Wingdings" pitchFamily="2" charset="2"/>
              <a:buNone/>
            </a:pPr>
            <a:r>
              <a:rPr lang="cs-CZ" dirty="0" smtClean="0"/>
              <a:t>Citace – tištěná media:</a:t>
            </a:r>
          </a:p>
          <a:p>
            <a:pPr>
              <a:buFont typeface="Wingdings" pitchFamily="2" charset="2"/>
              <a:buNone/>
            </a:pPr>
            <a:endParaRPr lang="cs-CZ" dirty="0" smtClean="0"/>
          </a:p>
          <a:p>
            <a:pPr>
              <a:buFont typeface="Wingdings" pitchFamily="2" charset="2"/>
              <a:buNone/>
            </a:pPr>
            <a:r>
              <a:rPr lang="cs-CZ" dirty="0" smtClean="0"/>
              <a:t>   </a:t>
            </a:r>
            <a:r>
              <a:rPr lang="cs-CZ" sz="2000" b="1" dirty="0" smtClean="0">
                <a:solidFill>
                  <a:srgbClr val="0070C0"/>
                </a:solidFill>
              </a:rPr>
              <a:t>CHOV KONÍ</a:t>
            </a:r>
            <a:r>
              <a:rPr lang="cs-CZ" sz="2000" dirty="0" smtClean="0"/>
              <a:t>, Jaromír Dušek, DrSc.,doc.,ing., </a:t>
            </a:r>
          </a:p>
          <a:p>
            <a:pPr>
              <a:buFont typeface="Wingdings" pitchFamily="2" charset="2"/>
              <a:buNone/>
            </a:pPr>
            <a:r>
              <a:rPr lang="cs-CZ" sz="2000" dirty="0" smtClean="0"/>
              <a:t>    a kolektiv,1.vydání, 1999, Praha, nakladatelství Brázda, 352 STR.,ISBN 80-209-0282-1</a:t>
            </a:r>
          </a:p>
          <a:p>
            <a:pPr>
              <a:buFont typeface="Wingdings" pitchFamily="2" charset="2"/>
              <a:buNone/>
            </a:pPr>
            <a:r>
              <a:rPr lang="cs-CZ" dirty="0" smtClean="0"/>
              <a:t>Citace – foto:</a:t>
            </a:r>
          </a:p>
          <a:p>
            <a:pPr>
              <a:buFont typeface="Wingdings" pitchFamily="2" charset="2"/>
              <a:buNone/>
            </a:pPr>
            <a:r>
              <a:rPr lang="cs-CZ" smtClean="0"/>
              <a:t>	</a:t>
            </a:r>
            <a:r>
              <a:rPr lang="cs-CZ" sz="2000" dirty="0" smtClean="0">
                <a:solidFill>
                  <a:srgbClr val="C00000"/>
                </a:solidFill>
              </a:rPr>
              <a:t>	</a:t>
            </a:r>
          </a:p>
          <a:p>
            <a:pPr>
              <a:buFont typeface="Wingdings" pitchFamily="2" charset="2"/>
              <a:buNone/>
            </a:pPr>
            <a:r>
              <a:rPr lang="cs-CZ" dirty="0" smtClean="0">
                <a:solidFill>
                  <a:srgbClr val="C00000"/>
                </a:solidFill>
              </a:rPr>
              <a:t>	</a:t>
            </a:r>
            <a:r>
              <a:rPr lang="cs-CZ" sz="2000" dirty="0" smtClean="0">
                <a:solidFill>
                  <a:srgbClr val="C00000"/>
                </a:solidFill>
              </a:rPr>
              <a:t>vlastní archív autorky</a:t>
            </a:r>
          </a:p>
          <a:p>
            <a:pPr>
              <a:buFont typeface="Wingdings" pitchFamily="2" charset="2"/>
              <a:buNone/>
            </a:pPr>
            <a:endParaRPr lang="cs-CZ"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docProps/app.xml><?xml version="1.0" encoding="utf-8"?>
<Properties xmlns="http://schemas.openxmlformats.org/officeDocument/2006/extended-properties" xmlns:vt="http://schemas.openxmlformats.org/officeDocument/2006/docPropsVTypes">
  <Template>Oriel</Template>
  <TotalTime>433</TotalTime>
  <Words>709</Words>
  <Application>Microsoft Office PowerPoint</Application>
  <PresentationFormat>Předvádění na obrazovce (4:3)</PresentationFormat>
  <Paragraphs>76</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Arkýř</vt:lpstr>
      <vt:lpstr>Snímek 1</vt:lpstr>
      <vt:lpstr>BŘEZOST A VÝŽIVA BŘEZÍCH KLISEN</vt:lpstr>
      <vt:lpstr>Březost klisen</vt:lpstr>
      <vt:lpstr>Březost klisen</vt:lpstr>
      <vt:lpstr>Snímek 5</vt:lpstr>
      <vt:lpstr>VÝŽIVA BŘEZÍCH KLISEN</vt:lpstr>
      <vt:lpstr>VÝŽIVA BŘEZÍCH KLISEN</vt:lpstr>
      <vt:lpstr>VÝŽIVA BŘEZÍCH KLISEN</vt:lpstr>
      <vt:lpstr>Snímek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BŘEZOST A VÝŽIVA BŘEZÍCH KLISEN</dc:title>
  <dc:creator>Lada</dc:creator>
  <cp:lastModifiedBy>Dum</cp:lastModifiedBy>
  <cp:revision>53</cp:revision>
  <dcterms:created xsi:type="dcterms:W3CDTF">2012-11-10T11:06:45Z</dcterms:created>
  <dcterms:modified xsi:type="dcterms:W3CDTF">2014-06-18T16:08:29Z</dcterms:modified>
</cp:coreProperties>
</file>