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07F079F-B56B-4953-A74B-57401F13CDF5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78B1B4D-B35F-45C6-93B8-581341A03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3738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417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4951F-CA31-4263-9EEC-E4F3C6E55891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50C4E-984D-4095-BF9D-017862E11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DEE6A-4D63-46CB-8BDC-93632F0CFB2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5AC8E-DDAF-43DB-AA16-DFC38F6B6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BD569-A18E-4352-AD4C-EA75BC61D7FC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88A14-FCCB-44A0-B2EE-00C73E159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B4CDB-3513-4D02-B938-4459708B3DC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C451A-180F-47B1-BA8A-0880D0943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2547F-935B-446F-BD96-F7BE74DD9A82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A47F4-7856-4F55-BED6-E734C93A4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0F871-9E62-42D4-AB88-424F4FB8E10F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76ED1-76DB-4566-B5D8-AA60AAAFB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56BC1-32A8-4424-9BE9-BA318E61384E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5CEE4-1148-445F-9E13-3962150D77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F92D2-A6F4-433D-ABBD-7A8D8458F676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69F6B9-136C-4C93-B466-FCEFA1F55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B55BD-B761-4EC5-A677-6E593751945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E25CD-FFDB-401F-9DD5-B99674E6B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78959-AB67-4034-8A3C-4ABB7A35075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E3600-C633-43CD-9FE5-406266C8D0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CE427-E48D-4950-8073-01A4D118EF0B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3DC1A-814A-4B29-96AE-E275AFB53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F1BCA3-649A-42F1-BBE5-C8483CA6D56C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1DBCF5-6666-4F84-B698-E47DFDF586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3" r:id="rId1"/>
    <p:sldLayoutId id="2147483837" r:id="rId2"/>
    <p:sldLayoutId id="2147483844" r:id="rId3"/>
    <p:sldLayoutId id="2147483838" r:id="rId4"/>
    <p:sldLayoutId id="2147483845" r:id="rId5"/>
    <p:sldLayoutId id="2147483839" r:id="rId6"/>
    <p:sldLayoutId id="2147483840" r:id="rId7"/>
    <p:sldLayoutId id="2147483846" r:id="rId8"/>
    <p:sldLayoutId id="2147483847" r:id="rId9"/>
    <p:sldLayoutId id="2147483841" r:id="rId10"/>
    <p:sldLayoutId id="214748384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pitchFamily="34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0230770"/>
              </p:ext>
            </p:extLst>
          </p:nvPr>
        </p:nvGraphicFramePr>
        <p:xfrm>
          <a:off x="474492" y="1927027"/>
          <a:ext cx="8195016" cy="40222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CZ.1.07/1.5.00/34.0911 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Zdenka   Hánečková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OV.4513.2H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Porodnictví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Odborný výcvik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Příprava klisny na porod a porod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Prezentace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Materiál využijí žáci při praktickém zacházení s klisnou před porodem, seznámí se s jednotlivými fázemi porodu klisny, pomoc při porodu, porodní pomůcky.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Předporodní příprava, fáze porodu, porodní pomůcky,placenta.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11. 11. 2012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1484784"/>
            <a:ext cx="7743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ODBORNÝ VÝCVIK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1600" dirty="0"/>
              <a:t>PŘÍPRAVA KLISNY NA POROD A POROD</a:t>
            </a:r>
            <a:endParaRPr lang="cs-CZ" sz="16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781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PŘÍPRAVA KLISNY NA POROD A POROD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00B0F0"/>
                </a:solidFill>
              </a:rPr>
              <a:t>PŘÍPRAVA KLISNY NA POROD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Podle záznamů o zapouštění zjistíme předpokládané datum porodu klisny.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chemeClr val="tx1">
                    <a:lumMod val="95000"/>
                  </a:schemeClr>
                </a:solidFill>
              </a:rPr>
              <a:t>U pracujících klisen strhneme tři týdny před porodem  všechny podkovy. Klisny v hřebčínech jsou bez podkov po celou dobu ustájení. 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Příznakem blížícího se porodu je uvolnění pánevních vazů, zvětšení mléčné žlázy, objevení se zaschlých bílých krupiček na špičce vemínka a bezprostředně před porodem pocení.</a:t>
            </a:r>
            <a:endParaRPr lang="cs-CZ" sz="20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chemeClr val="tx1">
                    <a:lumMod val="95000"/>
                  </a:schemeClr>
                </a:solidFill>
              </a:rPr>
              <a:t>Těsně před porodem ovážeme kořen ocasu pro snadnější přístup k porodním cestám, očistíme vnější ochod.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Příprava k porodu má tři fáze: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      - vůlí neovládané stahy dělohy, kdy se plod dostává do       vhodné polohy k vypuzení, uvolnění děložního hrdla a jeho okolí 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00B0F0"/>
                </a:solidFill>
              </a:rPr>
              <a:t>PŘÍPRAVA KLISNY NA POROD</a:t>
            </a:r>
            <a:endParaRPr lang="cs-CZ" sz="24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- vědomé stahy, nutící plod opustit pánev a projít porodními cestami ven. Stahy jsou stále častější – v intervalu od několika minut do několika vteřin.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- ve třetí fázi praskají plodové obaly, uvolňuje se první plodová voda, která vytéká z pochvy.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Před porodem si připravíme porodní pomůcky: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- porodní provázky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- obinadlo na ovázání ocasu klisny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- dezinfekční prostředky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- nůžky, mýdlo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- provázek na podvázání pupeční šňůry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  - ručník, vědro s teplou vodou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0.gstatic.com/images?q=tbn:ANd9GcRWUhC0XrXukCdgBia4kZ3CO45A4o1cxDzQDLWWS09aAj5S9n1TX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356992"/>
            <a:ext cx="3095625" cy="1476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http://t0.gstatic.com/images?q=tbn:ANd9GcS_HrAy1WupyACn89360C02jTyJ4mpWf_NhhDyLJeGtKncEv8RR4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692696"/>
            <a:ext cx="2286000" cy="15240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 descr="Dc1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2852936"/>
            <a:ext cx="2520280" cy="18902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Dc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23928" y="692696"/>
            <a:ext cx="2760307" cy="20702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294" name="TextovéPole 9"/>
          <p:cNvSpPr txBox="1">
            <a:spLocks noChangeArrowheads="1"/>
          </p:cNvSpPr>
          <p:nvPr/>
        </p:nvSpPr>
        <p:spPr bwMode="auto">
          <a:xfrm>
            <a:off x="1331913" y="2205038"/>
            <a:ext cx="153987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Mlezivo na vemínku</a:t>
            </a:r>
          </a:p>
        </p:txBody>
      </p:sp>
      <p:sp>
        <p:nvSpPr>
          <p:cNvPr id="12295" name="TextovéPole 10"/>
          <p:cNvSpPr txBox="1">
            <a:spLocks noChangeArrowheads="1"/>
          </p:cNvSpPr>
          <p:nvPr/>
        </p:nvSpPr>
        <p:spPr bwMode="auto">
          <a:xfrm>
            <a:off x="4284663" y="2852738"/>
            <a:ext cx="1871662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Příprava porodního boxu</a:t>
            </a:r>
          </a:p>
        </p:txBody>
      </p:sp>
      <p:sp>
        <p:nvSpPr>
          <p:cNvPr id="12296" name="TextovéPole 11"/>
          <p:cNvSpPr txBox="1">
            <a:spLocks noChangeArrowheads="1"/>
          </p:cNvSpPr>
          <p:nvPr/>
        </p:nvSpPr>
        <p:spPr bwMode="auto">
          <a:xfrm>
            <a:off x="971550" y="4797425"/>
            <a:ext cx="209391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/>
              <a:t>Podestýlání porodního boxu</a:t>
            </a:r>
          </a:p>
        </p:txBody>
      </p:sp>
      <p:sp>
        <p:nvSpPr>
          <p:cNvPr id="12297" name="TextovéPole 12"/>
          <p:cNvSpPr txBox="1">
            <a:spLocks noChangeArrowheads="1"/>
          </p:cNvSpPr>
          <p:nvPr/>
        </p:nvSpPr>
        <p:spPr bwMode="auto">
          <a:xfrm>
            <a:off x="4643438" y="4868863"/>
            <a:ext cx="165735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Porodní provázky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00B0F0"/>
                </a:solidFill>
              </a:rPr>
              <a:t>POROD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Porod klisny začíná jejím neklidným chováním, častým močením, kálením. Klisna lehá a vstává, potí.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Děložními stahy se dostává plod do porodních cest. Plod do nich vstupuje předníma nohama a hlavu má položenou na nich (pravidelná poloha).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Současně s děložními stahy pomáhá k vypuzení plodu břišní lis, zvaný „</a:t>
            </a:r>
            <a:r>
              <a:rPr lang="cs-CZ" sz="2000" dirty="0" err="1" smtClean="0">
                <a:solidFill>
                  <a:srgbClr val="FFC000"/>
                </a:solidFill>
              </a:rPr>
              <a:t>nápinky</a:t>
            </a:r>
            <a:r>
              <a:rPr lang="cs-CZ" sz="2000" dirty="0" smtClean="0">
                <a:solidFill>
                  <a:srgbClr val="FFC000"/>
                </a:solidFill>
              </a:rPr>
              <a:t>“.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/>
              <a:t>Záhy se objevuje plodový (</a:t>
            </a:r>
            <a:r>
              <a:rPr lang="cs-CZ" sz="2000" dirty="0" err="1" smtClean="0"/>
              <a:t>alantochoriový</a:t>
            </a:r>
            <a:r>
              <a:rPr lang="cs-CZ" sz="2000" dirty="0" smtClean="0"/>
              <a:t>) vak s plodovou vodou. Po jeho prasknutí se objeví </a:t>
            </a:r>
            <a:r>
              <a:rPr lang="cs-CZ" sz="2000" dirty="0" err="1" smtClean="0"/>
              <a:t>amniový</a:t>
            </a:r>
            <a:r>
              <a:rPr lang="cs-CZ" sz="2000" dirty="0" smtClean="0"/>
              <a:t> vak s kopýtky hříběte. Pokud vak nepraskne sám, je nutné jej perforovat ručně.</a:t>
            </a:r>
          </a:p>
          <a:p>
            <a:pPr marL="420624" indent="-384048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dirty="0" smtClean="0">
                <a:solidFill>
                  <a:srgbClr val="FFC000"/>
                </a:solidFill>
              </a:rPr>
              <a:t>Porodník může pomoci klisně tažením za přední končetiny hříběte ( ruce musí být vydezinfikované, s ostříhanými nehty) pomocí porodních provázků – spolu při </a:t>
            </a:r>
            <a:r>
              <a:rPr lang="cs-CZ" sz="2000" dirty="0" err="1" smtClean="0">
                <a:solidFill>
                  <a:srgbClr val="FFC000"/>
                </a:solidFill>
              </a:rPr>
              <a:t>nápinkách</a:t>
            </a:r>
            <a:r>
              <a:rPr lang="cs-CZ" sz="2000" dirty="0" smtClean="0">
                <a:solidFill>
                  <a:srgbClr val="FFC000"/>
                </a:solidFill>
              </a:rPr>
              <a:t> klisny.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smtClean="0">
                <a:solidFill>
                  <a:srgbClr val="00B0F0"/>
                </a:solidFill>
              </a:rPr>
              <a:t>POROD</a:t>
            </a:r>
            <a:endParaRPr lang="cs-CZ" sz="2400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cs-CZ" sz="2000" smtClean="0">
                <a:solidFill>
                  <a:srgbClr val="FFC000"/>
                </a:solidFill>
              </a:rPr>
              <a:t>Normální porod probíhá snadno vzhledem k anatomické stavbě pánve a proto zasahujeme co nejméně. Porod se nemá urychlovat. Proto se pomoc zaměřuje především na hygienu  porodu a ošetření hříběte a klisny po porodu.</a:t>
            </a:r>
          </a:p>
          <a:p>
            <a:pPr algn="just" eaLnBrk="1" hangingPunct="1"/>
            <a:r>
              <a:rPr lang="cs-CZ" sz="2000" smtClean="0"/>
              <a:t>Při nepravidelné poloze je třeba vtlačit plod zpět do porodních cest, aby nedošlo k předčasnému přetržení pupeční šňůry a tím k udušení hříběte. Toto je práce pro zkušeného porodníka nebo veterináře.</a:t>
            </a:r>
          </a:p>
          <a:p>
            <a:pPr algn="just" eaLnBrk="1" hangingPunct="1"/>
            <a:r>
              <a:rPr lang="cs-CZ" sz="2000" smtClean="0">
                <a:solidFill>
                  <a:srgbClr val="FFC000"/>
                </a:solidFill>
              </a:rPr>
              <a:t>Zvláštní pozornost je nutné věnovat případným poraněním vzniklým při vlastním porodu. Takováto poranění se mohou stát u prvniček nebo u klisen s nadměrně vyvinutým plodem. Důsledkem takovýchto poranění může být následná neplodnost nebo aborty.</a:t>
            </a:r>
          </a:p>
          <a:p>
            <a:pPr algn="just" eaLnBrk="1" hangingPunct="1"/>
            <a:endParaRPr lang="cs-CZ" sz="2000" smtClean="0">
              <a:solidFill>
                <a:srgbClr val="FFC000"/>
              </a:solidFill>
            </a:endParaRPr>
          </a:p>
          <a:p>
            <a:pPr algn="just" eaLnBrk="1" hangingPunct="1"/>
            <a:endParaRPr lang="cs-CZ" sz="2000" smtClean="0">
              <a:solidFill>
                <a:srgbClr val="FFC000"/>
              </a:solidFill>
            </a:endParaRPr>
          </a:p>
          <a:p>
            <a:pPr algn="just" eaLnBrk="1" hangingPunct="1"/>
            <a:endParaRPr lang="cs-CZ" sz="2000" smtClean="0">
              <a:solidFill>
                <a:srgbClr val="FFC000"/>
              </a:solidFill>
            </a:endParaRPr>
          </a:p>
          <a:p>
            <a:pPr algn="just" eaLnBrk="1" hangingPunct="1"/>
            <a:endParaRPr lang="cs-CZ" sz="20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Napajedla-ročci 019.JPG"/>
          <p:cNvPicPr>
            <a:picLocks noChangeAspect="1"/>
          </p:cNvPicPr>
          <p:nvPr/>
        </p:nvPicPr>
        <p:blipFill>
          <a:blip r:embed="rId2" cstate="print"/>
          <a:srcRect l="42857" t="4082" b="38775"/>
          <a:stretch>
            <a:fillRect/>
          </a:stretch>
        </p:blipFill>
        <p:spPr>
          <a:xfrm>
            <a:off x="611560" y="692696"/>
            <a:ext cx="2136237" cy="16021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Napajedla-ročci 020.JPG"/>
          <p:cNvPicPr>
            <a:picLocks noChangeAspect="1"/>
          </p:cNvPicPr>
          <p:nvPr/>
        </p:nvPicPr>
        <p:blipFill>
          <a:blip r:embed="rId3" cstate="print"/>
          <a:srcRect r="31496"/>
          <a:stretch>
            <a:fillRect/>
          </a:stretch>
        </p:blipFill>
        <p:spPr>
          <a:xfrm>
            <a:off x="3131840" y="692696"/>
            <a:ext cx="2160240" cy="19442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Napajedla-ročci 02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2852936"/>
            <a:ext cx="2376264" cy="17821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 descr="Napajedla-ročci 022.JPG"/>
          <p:cNvPicPr>
            <a:picLocks noChangeAspect="1"/>
          </p:cNvPicPr>
          <p:nvPr/>
        </p:nvPicPr>
        <p:blipFill>
          <a:blip r:embed="rId5" cstate="print"/>
          <a:srcRect t="14545" r="42727"/>
          <a:stretch>
            <a:fillRect/>
          </a:stretch>
        </p:blipFill>
        <p:spPr>
          <a:xfrm>
            <a:off x="6156176" y="2780928"/>
            <a:ext cx="2016224" cy="18722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Porod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764704"/>
            <a:ext cx="2520280" cy="1681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Obrázek 9" descr="Porod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2780928"/>
            <a:ext cx="2698193" cy="1800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368" name="TextovéPole 10"/>
          <p:cNvSpPr txBox="1">
            <a:spLocks noChangeArrowheads="1"/>
          </p:cNvSpPr>
          <p:nvPr/>
        </p:nvSpPr>
        <p:spPr bwMode="auto">
          <a:xfrm>
            <a:off x="3708400" y="4941888"/>
            <a:ext cx="1295400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Fáze porodu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Citace – tištěná media: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   </a:t>
            </a:r>
            <a:r>
              <a:rPr lang="cs-CZ" sz="2000" b="1" smtClean="0">
                <a:solidFill>
                  <a:srgbClr val="0070C0"/>
                </a:solidFill>
              </a:rPr>
              <a:t>CHOV KONÍ</a:t>
            </a:r>
            <a:r>
              <a:rPr lang="cs-CZ" sz="2000" smtClean="0"/>
              <a:t>, Jaromír Dušek, DrSc.,doc.,ing.,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    a kolektiv,1.vydání, 1999, Praha, nakladatelství Brázda, 352 STR.,ISBN 80-209-0282-1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Citace – foto: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	</a:t>
            </a:r>
            <a:endParaRPr lang="cs-CZ" sz="2000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>
                <a:solidFill>
                  <a:srgbClr val="C00000"/>
                </a:solidFill>
              </a:rPr>
              <a:t>	vlastní archív autorky</a:t>
            </a: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530</TotalTime>
  <Words>575</Words>
  <Application>Microsoft Office PowerPoint</Application>
  <PresentationFormat>Předvádění na obrazovce (4:3)</PresentationFormat>
  <Paragraphs>73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Arial CE</vt:lpstr>
      <vt:lpstr>Calibri</vt:lpstr>
      <vt:lpstr>Franklin Gothic Book</vt:lpstr>
      <vt:lpstr>Times New Roman</vt:lpstr>
      <vt:lpstr>Wingdings 2</vt:lpstr>
      <vt:lpstr>Technický</vt:lpstr>
      <vt:lpstr>Prezentace aplikace PowerPoint</vt:lpstr>
      <vt:lpstr>PŘÍPRAVA KLISNY NA POROD A POROD</vt:lpstr>
      <vt:lpstr>PŘÍPRAVA KLISNY NA POROD</vt:lpstr>
      <vt:lpstr>PŘÍPRAVA KLISNY NA POROD</vt:lpstr>
      <vt:lpstr>Prezentace aplikace PowerPoint</vt:lpstr>
      <vt:lpstr>POROD</vt:lpstr>
      <vt:lpstr>POROD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KLISNY NA POROD A POROD</dc:title>
  <dc:creator>Lada</dc:creator>
  <cp:lastModifiedBy>Zdeněk Laski</cp:lastModifiedBy>
  <cp:revision>60</cp:revision>
  <dcterms:created xsi:type="dcterms:W3CDTF">2012-11-11T10:36:41Z</dcterms:created>
  <dcterms:modified xsi:type="dcterms:W3CDTF">2014-06-18T07:04:13Z</dcterms:modified>
</cp:coreProperties>
</file>