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AC86A-1A34-4B46-9827-9A89D34F18C2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C440D0-0BDD-4D81-852E-7A009A632FC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AC86A-1A34-4B46-9827-9A89D34F18C2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440D0-0BDD-4D81-852E-7A009A632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AC86A-1A34-4B46-9827-9A89D34F18C2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440D0-0BDD-4D81-852E-7A009A632FC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AC86A-1A34-4B46-9827-9A89D34F18C2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440D0-0BDD-4D81-852E-7A009A632FC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AC86A-1A34-4B46-9827-9A89D34F18C2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440D0-0BDD-4D81-852E-7A009A632FC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AC86A-1A34-4B46-9827-9A89D34F18C2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440D0-0BDD-4D81-852E-7A009A632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AC86A-1A34-4B46-9827-9A89D34F18C2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440D0-0BDD-4D81-852E-7A009A632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AC86A-1A34-4B46-9827-9A89D34F18C2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440D0-0BDD-4D81-852E-7A009A632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AC86A-1A34-4B46-9827-9A89D34F18C2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440D0-0BDD-4D81-852E-7A009A632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AC86A-1A34-4B46-9827-9A89D34F18C2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440D0-0BDD-4D81-852E-7A009A632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AC86A-1A34-4B46-9827-9A89D34F18C2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440D0-0BDD-4D81-852E-7A009A632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F2AC86A-1A34-4B46-9827-9A89D34F18C2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1C440D0-0BDD-4D81-852E-7A009A632FC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836712"/>
            <a:ext cx="8280920" cy="4524315"/>
          </a:xfrm>
          <a:prstGeom prst="rect">
            <a:avLst/>
          </a:prstGeom>
          <a:noFill/>
          <a:ln w="57150">
            <a:solidFill>
              <a:srgbClr val="C00000"/>
            </a:solidFill>
          </a:ln>
          <a:effectLst>
            <a:glow rad="228600">
              <a:srgbClr val="C00000">
                <a:alpha val="40000"/>
              </a:srgbClr>
            </a:glo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C00000"/>
                </a:solidFill>
              </a:rPr>
              <a:t>Vážíme na:</a:t>
            </a:r>
          </a:p>
          <a:p>
            <a:r>
              <a:rPr lang="cs-CZ" sz="7200" dirty="0" smtClean="0">
                <a:solidFill>
                  <a:srgbClr val="C00000"/>
                </a:solidFill>
              </a:rPr>
              <a:t> 				gramy </a:t>
            </a:r>
          </a:p>
          <a:p>
            <a:r>
              <a:rPr lang="cs-CZ" sz="7200" dirty="0" smtClean="0">
                <a:solidFill>
                  <a:srgbClr val="C00000"/>
                </a:solidFill>
              </a:rPr>
              <a:t>				kilogramy</a:t>
            </a:r>
          </a:p>
          <a:p>
            <a:r>
              <a:rPr lang="cs-CZ" sz="7200" dirty="0" smtClean="0">
                <a:solidFill>
                  <a:srgbClr val="C00000"/>
                </a:solidFill>
              </a:rPr>
              <a:t>				tuny </a:t>
            </a:r>
            <a:endParaRPr lang="cs-CZ" sz="7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66268"/>
            <a:ext cx="2156909" cy="215690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88640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u="sng" dirty="0" smtClean="0">
                <a:solidFill>
                  <a:srgbClr val="C00000"/>
                </a:solidFill>
              </a:rPr>
              <a:t>Jaké znáš váhy?</a:t>
            </a:r>
            <a:endParaRPr lang="cs-CZ" sz="4800" u="sng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8976" y="4437112"/>
            <a:ext cx="1706726" cy="172396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54" y="1412776"/>
            <a:ext cx="1872170" cy="249622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5157192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Na které váze se zvážíš ty?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0164" y="1466268"/>
            <a:ext cx="2753934" cy="237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03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653" y="1368166"/>
            <a:ext cx="2653751" cy="177469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3647" y="3926271"/>
            <a:ext cx="2429530" cy="222192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534" y="4362585"/>
            <a:ext cx="1911987" cy="143399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8417" y="1041195"/>
            <a:ext cx="2327690" cy="279509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3647" y="1368166"/>
            <a:ext cx="2473907" cy="180595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88438" y="260170"/>
            <a:ext cx="81461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800" u="sng" dirty="0">
                <a:solidFill>
                  <a:srgbClr val="C00000"/>
                </a:solidFill>
              </a:rPr>
              <a:t>Vážíme na gramy, kilogramy</a:t>
            </a:r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771" y="4788488"/>
            <a:ext cx="1734661" cy="89624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259632" y="3341131"/>
            <a:ext cx="9559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>
                    <a:lumMod val="1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 kg</a:t>
            </a:r>
            <a:endParaRPr lang="cs-CZ" sz="2400" b="1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83376" y="3194623"/>
            <a:ext cx="7144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2 g</a:t>
            </a:r>
            <a:endParaRPr lang="cs-CZ" sz="2400" b="1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616530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1 kg</a:t>
            </a:r>
            <a:endParaRPr lang="cs-CZ" sz="2400" b="1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400506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85 kg</a:t>
            </a:r>
            <a:endParaRPr lang="cs-CZ" sz="2400" b="1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97722" y="6165304"/>
            <a:ext cx="10857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11 kg</a:t>
            </a:r>
            <a:endParaRPr lang="cs-CZ" sz="2400" b="1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40087" y="5796575"/>
            <a:ext cx="14466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100 g</a:t>
            </a:r>
            <a:endParaRPr lang="cs-CZ" sz="2400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3906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6084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Na gramy vážíme např</a:t>
            </a:r>
            <a:r>
              <a:rPr lang="cs-CZ" sz="3200" b="1" dirty="0" smtClean="0">
                <a:solidFill>
                  <a:srgbClr val="C00000"/>
                </a:solidFill>
              </a:rPr>
              <a:t>.:</a:t>
            </a:r>
            <a:r>
              <a:rPr lang="cs-CZ" sz="2400" dirty="0" smtClean="0">
                <a:solidFill>
                  <a:srgbClr val="C00000"/>
                </a:solidFill>
              </a:rPr>
              <a:t> koření, čaj, cukrovinky, 					         pečivo, zlato, </a:t>
            </a:r>
            <a:r>
              <a:rPr lang="cs-CZ" sz="2400" dirty="0" smtClean="0">
                <a:solidFill>
                  <a:srgbClr val="C00000"/>
                </a:solidFill>
              </a:rPr>
              <a:t>stříbro.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 			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endParaRPr lang="cs-CZ" sz="2400" dirty="0">
              <a:solidFill>
                <a:srgbClr val="C00000"/>
              </a:solidFill>
            </a:endParaRP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3200" b="1" u="sng" dirty="0" smtClean="0">
                <a:solidFill>
                  <a:srgbClr val="C00000"/>
                </a:solidFill>
              </a:rPr>
              <a:t>Na kilogramy vážíme např</a:t>
            </a:r>
            <a:r>
              <a:rPr lang="cs-CZ" sz="3200" b="1" dirty="0" smtClean="0">
                <a:solidFill>
                  <a:srgbClr val="C00000"/>
                </a:solidFill>
              </a:rPr>
              <a:t>.:</a:t>
            </a:r>
            <a:r>
              <a:rPr lang="cs-CZ" sz="2400" dirty="0" smtClean="0">
                <a:solidFill>
                  <a:srgbClr val="C00000"/>
                </a:solidFill>
              </a:rPr>
              <a:t> ovoce, zeleninu, 						mouku, cukr, </a:t>
            </a:r>
            <a:r>
              <a:rPr lang="cs-CZ" sz="2400" dirty="0" smtClean="0">
                <a:solidFill>
                  <a:srgbClr val="C00000"/>
                </a:solidFill>
              </a:rPr>
              <a:t>maso.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340768"/>
            <a:ext cx="1792808" cy="187728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4149080"/>
            <a:ext cx="3275856" cy="2456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427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u="sng" dirty="0">
                <a:solidFill>
                  <a:srgbClr val="C00000"/>
                </a:solidFill>
              </a:rPr>
              <a:t>Vážíme na tuny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2924944"/>
            <a:ext cx="8064896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Na tuny vážíme: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2"/>
                </a:solidFill>
              </a:rPr>
              <a:t>uhlí, kámen, cement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2"/>
                </a:solidFill>
              </a:rPr>
              <a:t>řepu, obilí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2"/>
                </a:solidFill>
              </a:rPr>
              <a:t>hospodářská zvířata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2"/>
                </a:solidFill>
              </a:rPr>
              <a:t>dopravní prostředky</a:t>
            </a:r>
          </a:p>
          <a:p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95520"/>
            <a:ext cx="4553066" cy="3033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031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u="sng" dirty="0" smtClean="0">
                <a:solidFill>
                  <a:srgbClr val="C00000"/>
                </a:solidFill>
              </a:rPr>
              <a:t>Pamatuj!</a:t>
            </a:r>
            <a:endParaRPr lang="cs-CZ" sz="5400" b="1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3456384" cy="255454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 gram = 1 g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1 kilogram = 1 kg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1 tuna = 1 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4293096"/>
            <a:ext cx="3384376" cy="175432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1t = 1000 kg</a:t>
            </a:r>
          </a:p>
          <a:p>
            <a:endParaRPr lang="cs-CZ" sz="3600" b="1" dirty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1 kg = 1000 g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8331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64096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it-IT" sz="1200" i="1" dirty="0" smtClean="0">
                <a:effectLst/>
              </a:rPr>
              <a:t>Http://www.clker.com/clipart-26448.html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2009</a:t>
            </a:r>
            <a:r>
              <a:rPr lang="it-IT" sz="1200" dirty="0" smtClean="0">
                <a:effectLst/>
              </a:rPr>
              <a:t> [online]. </a:t>
            </a:r>
            <a:r>
              <a:rPr lang="cs-CZ" sz="1200" dirty="0" smtClean="0">
                <a:effectLst/>
              </a:rPr>
              <a:t>Public </a:t>
            </a:r>
            <a:r>
              <a:rPr lang="cs-CZ" sz="1200" dirty="0" err="1" smtClean="0">
                <a:effectLst/>
              </a:rPr>
              <a:t>domain</a:t>
            </a:r>
            <a:r>
              <a:rPr lang="it-IT" sz="1200" dirty="0" smtClean="0">
                <a:effectLst/>
              </a:rPr>
              <a:t>[cit. 2012-02-20]</a:t>
            </a:r>
            <a:endParaRPr lang="cs-CZ" sz="1200" dirty="0" smtClean="0">
              <a:effectLst/>
            </a:endParaRPr>
          </a:p>
          <a:p>
            <a:endParaRPr lang="it-IT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Http://www.clker.com/clipart-139747.html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2011</a:t>
            </a:r>
            <a:r>
              <a:rPr lang="it-IT" sz="1200" dirty="0" smtClean="0">
                <a:effectLst/>
              </a:rPr>
              <a:t> [online]. </a:t>
            </a:r>
            <a:r>
              <a:rPr lang="cs-CZ" sz="1200" dirty="0" smtClean="0">
                <a:effectLst/>
              </a:rPr>
              <a:t>Public </a:t>
            </a:r>
            <a:r>
              <a:rPr lang="cs-CZ" sz="1200" dirty="0" err="1" smtClean="0">
                <a:effectLst/>
              </a:rPr>
              <a:t>domain</a:t>
            </a:r>
            <a:r>
              <a:rPr lang="it-IT" sz="1200" dirty="0" smtClean="0">
                <a:effectLst/>
              </a:rPr>
              <a:t>[cit. 2012-02-20].</a:t>
            </a:r>
            <a:endParaRPr lang="cs-CZ" sz="1200" dirty="0" smtClean="0">
              <a:effectLst/>
            </a:endParaRPr>
          </a:p>
          <a:p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BENKID77. </a:t>
            </a:r>
            <a:r>
              <a:rPr lang="cs-CZ" sz="1200" i="1" dirty="0" smtClean="0">
                <a:effectLst/>
              </a:rPr>
              <a:t>Http://commons.wikimedia.org/wiki/File:Scales,_ticket_office,_Hadlow_Road_railway_station.JPG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2009</a:t>
            </a:r>
            <a:r>
              <a:rPr lang="cs-CZ" sz="1200" dirty="0" smtClean="0">
                <a:effectLst/>
              </a:rPr>
              <a:t> [online]. Tento soubor je licencován pod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podobní 3.0 </a:t>
            </a:r>
            <a:r>
              <a:rPr lang="cs-CZ" sz="1200" dirty="0" err="1" smtClean="0">
                <a:effectLst/>
              </a:rPr>
              <a:t>Unported</a:t>
            </a:r>
            <a:r>
              <a:rPr lang="cs-CZ" sz="1200" dirty="0" smtClean="0">
                <a:effectLst/>
              </a:rPr>
              <a:t>. [cit. 2012-02-20]. </a:t>
            </a:r>
          </a:p>
          <a:p>
            <a:endParaRPr lang="cs-CZ" sz="1200" dirty="0"/>
          </a:p>
          <a:p>
            <a:r>
              <a:rPr lang="cs-CZ" sz="1200" dirty="0" smtClean="0">
                <a:effectLst/>
              </a:rPr>
              <a:t>ANTONYB. </a:t>
            </a:r>
            <a:r>
              <a:rPr lang="cs-CZ" sz="1200" i="1" dirty="0" smtClean="0">
                <a:effectLst/>
              </a:rPr>
              <a:t>Http://commons.wikimedia.org/wiki/File:Balance_semi-automatique_Lutrana.jpg?uselang=cs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2006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2012-02-20]. </a:t>
            </a:r>
          </a:p>
          <a:p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ALICE WIEGAND, (LYZZY). </a:t>
            </a:r>
            <a:r>
              <a:rPr lang="cs-CZ" sz="1200" i="1" dirty="0" smtClean="0">
                <a:effectLst/>
              </a:rPr>
              <a:t>Http://commons.wikimedia.org/wiki/File:Bamberger_Hoernle.jpg?uselang=cs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2005</a:t>
            </a:r>
            <a:r>
              <a:rPr lang="cs-CZ" sz="1200" dirty="0" smtClean="0">
                <a:effectLst/>
              </a:rPr>
              <a:t> [online]. Tento soubor podléhá licenci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Uveďte autora-Zachovejte licenci 2.5 </a:t>
            </a:r>
            <a:r>
              <a:rPr lang="cs-CZ" sz="1200" dirty="0" err="1" smtClean="0">
                <a:effectLst/>
              </a:rPr>
              <a:t>Generic</a:t>
            </a:r>
            <a:r>
              <a:rPr lang="cs-CZ" sz="1200" dirty="0" smtClean="0">
                <a:effectLst/>
              </a:rPr>
              <a:t>. [cit. 2012-02-20].</a:t>
            </a:r>
          </a:p>
          <a:p>
            <a:endParaRPr lang="cs-CZ" sz="1200" dirty="0" smtClean="0">
              <a:effectLst/>
            </a:endParaRPr>
          </a:p>
          <a:p>
            <a:r>
              <a:rPr lang="cs-CZ" sz="1200" i="1" dirty="0" smtClean="0">
                <a:effectLst/>
              </a:rPr>
              <a:t>Http://www.clker.com/clipart-13598.html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2007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2012-02-20]. </a:t>
            </a:r>
          </a:p>
          <a:p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LIKE_THE_GRAND_CANYON. </a:t>
            </a:r>
            <a:r>
              <a:rPr lang="cs-CZ" sz="1200" i="1" dirty="0" smtClean="0">
                <a:effectLst/>
              </a:rPr>
              <a:t>Http://commons.wikimedia.org/wiki/File:Wiesenhof_Bruzzler_Ladykracher.jpg?uselang=cs</a:t>
            </a:r>
            <a:r>
              <a:rPr lang="cs-CZ" sz="1200" dirty="0" smtClean="0">
                <a:effectLst/>
              </a:rPr>
              <a:t> [online]. Tento soubor podléhá licenci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Uveďte autora 2.0 </a:t>
            </a:r>
            <a:r>
              <a:rPr lang="cs-CZ" sz="1200" dirty="0" err="1" smtClean="0">
                <a:effectLst/>
              </a:rPr>
              <a:t>Generic</a:t>
            </a:r>
            <a:r>
              <a:rPr lang="cs-CZ" sz="1200" dirty="0" smtClean="0">
                <a:effectLst/>
              </a:rPr>
              <a:t>. [cit. 2012-02-20].</a:t>
            </a:r>
          </a:p>
          <a:p>
            <a:endParaRPr lang="cs-CZ" sz="1200" dirty="0"/>
          </a:p>
          <a:p>
            <a:r>
              <a:rPr lang="cs-CZ" sz="1200" i="1" dirty="0" smtClean="0">
                <a:effectLst/>
              </a:rPr>
              <a:t>Http://commons.wikimedia.org/wiki/File:Wiesenhof_http://www.clker.com/clipart-2330.html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2007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2012-02-20].</a:t>
            </a:r>
          </a:p>
          <a:p>
            <a:endParaRPr lang="cs-CZ" sz="1200" dirty="0"/>
          </a:p>
          <a:p>
            <a:r>
              <a:rPr lang="cs-CZ" sz="1200" dirty="0" smtClean="0">
                <a:effectLst/>
              </a:rPr>
              <a:t>ANDRÉ KARWATH AKA </a:t>
            </a:r>
            <a:r>
              <a:rPr lang="cs-CZ" sz="1200" dirty="0" err="1" smtClean="0">
                <a:effectLst/>
              </a:rPr>
              <a:t>AKA</a:t>
            </a:r>
            <a:r>
              <a:rPr lang="cs-CZ" sz="1200" dirty="0" smtClean="0">
                <a:effectLst/>
              </a:rPr>
              <a:t>. </a:t>
            </a:r>
            <a:r>
              <a:rPr lang="cs-CZ" sz="1200" i="1" dirty="0" smtClean="0">
                <a:effectLst/>
              </a:rPr>
              <a:t>Http://commons.wikimedia.org/wiki/File:Tea_bags.jpg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2005</a:t>
            </a:r>
            <a:r>
              <a:rPr lang="cs-CZ" sz="1200" dirty="0" smtClean="0">
                <a:effectLst/>
              </a:rPr>
              <a:t> [online]. Tento soubor je licencován podle licence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stejné obecné 2.5. [cit. 2012-02-20].</a:t>
            </a:r>
          </a:p>
          <a:p>
            <a:endParaRPr lang="cs-CZ" sz="1200" dirty="0" smtClean="0">
              <a:effectLst/>
            </a:endParaRPr>
          </a:p>
          <a:p>
            <a:r>
              <a:rPr lang="cs-CZ" sz="1200" i="1" dirty="0" smtClean="0">
                <a:effectLst/>
              </a:rPr>
              <a:t>Http://www.clker.com/clipart-chocolate-bar.html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2008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2012-02-20]. </a:t>
            </a:r>
          </a:p>
          <a:p>
            <a:endParaRPr lang="cs-CZ" sz="1200" dirty="0"/>
          </a:p>
          <a:p>
            <a:r>
              <a:rPr lang="cs-CZ" sz="1200" dirty="0" smtClean="0">
                <a:effectLst/>
              </a:rPr>
              <a:t>DIDIER DESCOUENS. </a:t>
            </a:r>
            <a:r>
              <a:rPr lang="cs-CZ" sz="1200" i="1" dirty="0" smtClean="0">
                <a:effectLst/>
              </a:rPr>
              <a:t>Http://commons.wikimedia.org/wiki/File:Or_Venezuela.jpg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2011</a:t>
            </a:r>
            <a:r>
              <a:rPr lang="cs-CZ" sz="1200" dirty="0" smtClean="0">
                <a:effectLst/>
              </a:rPr>
              <a:t> [online]. Tento soubor je licencován pod Licencí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podobní 3.0 </a:t>
            </a:r>
            <a:r>
              <a:rPr lang="cs-CZ" sz="1200" dirty="0" err="1" smtClean="0">
                <a:effectLst/>
              </a:rPr>
              <a:t>Unported</a:t>
            </a:r>
            <a:r>
              <a:rPr lang="cs-CZ" sz="1200" dirty="0" smtClean="0">
                <a:effectLst/>
              </a:rPr>
              <a:t>. [cit. 2012-02-20]. </a:t>
            </a:r>
          </a:p>
          <a:p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BISWARUP GANGULY. </a:t>
            </a:r>
            <a:r>
              <a:rPr lang="cs-CZ" sz="1200" i="1" dirty="0" smtClean="0">
                <a:effectLst/>
              </a:rPr>
              <a:t>Http://commons.wikimedia.org/wiki/File:Vegetables_0006.JPG?uselang=cs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2007</a:t>
            </a:r>
            <a:r>
              <a:rPr lang="cs-CZ" sz="1200" dirty="0" smtClean="0">
                <a:effectLst/>
              </a:rPr>
              <a:t> [online]. Tento soubor podléhá licenci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Uveďte autora 3.0 </a:t>
            </a:r>
            <a:r>
              <a:rPr lang="cs-CZ" sz="1200" dirty="0" err="1" smtClean="0">
                <a:effectLst/>
              </a:rPr>
              <a:t>Unported</a:t>
            </a:r>
            <a:r>
              <a:rPr lang="cs-CZ" sz="1200" dirty="0" smtClean="0">
                <a:effectLst/>
              </a:rPr>
              <a:t>. [cit. 2012-02-20]. </a:t>
            </a:r>
          </a:p>
          <a:p>
            <a:endParaRPr lang="cs-CZ" sz="1200" dirty="0"/>
          </a:p>
          <a:p>
            <a:r>
              <a:rPr lang="cs-CZ" sz="1200" dirty="0" smtClean="0">
                <a:effectLst/>
              </a:rPr>
              <a:t>MATTBUCK. </a:t>
            </a:r>
            <a:r>
              <a:rPr lang="cs-CZ" sz="1200" i="1" dirty="0" smtClean="0">
                <a:effectLst/>
              </a:rPr>
              <a:t>Http://commons.wikimedia.org/wiki/File:Bridgnorth_railway_station_MMB_11_42986.jpg?uselang=cs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2009</a:t>
            </a:r>
            <a:r>
              <a:rPr lang="cs-CZ" sz="1200" dirty="0" smtClean="0">
                <a:effectLst/>
              </a:rPr>
              <a:t> [online]. Tento soubor podléhá licenci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Uveďte autora-Zachovejte licenci 2.0 </a:t>
            </a:r>
            <a:r>
              <a:rPr lang="cs-CZ" sz="1200" dirty="0" err="1" smtClean="0">
                <a:effectLst/>
              </a:rPr>
              <a:t>Generic</a:t>
            </a:r>
            <a:r>
              <a:rPr lang="cs-CZ" sz="1200" dirty="0" smtClean="0">
                <a:effectLst/>
              </a:rPr>
              <a:t>. [cit. 2012-02-20]. </a:t>
            </a:r>
          </a:p>
          <a:p>
            <a:endParaRPr lang="it-IT" sz="1200" dirty="0" smtClean="0">
              <a:effectLst/>
            </a:endParaRPr>
          </a:p>
          <a:p>
            <a:r>
              <a:rPr lang="it-IT" sz="1200" dirty="0" smtClean="0">
                <a:effectLst/>
              </a:rPr>
              <a:t>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97797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4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77FFFE"/>
      </a:hlink>
      <a:folHlink>
        <a:srgbClr val="CF9BF7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141</TotalTime>
  <Words>387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Martin Králík</cp:lastModifiedBy>
  <cp:revision>13</cp:revision>
  <dcterms:created xsi:type="dcterms:W3CDTF">2012-02-20T14:39:44Z</dcterms:created>
  <dcterms:modified xsi:type="dcterms:W3CDTF">2012-04-06T19:11:39Z</dcterms:modified>
</cp:coreProperties>
</file>