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5" r:id="rId3"/>
  </p:sldMasterIdLst>
  <p:sldIdLst>
    <p:sldId id="266" r:id="rId4"/>
    <p:sldId id="267" r:id="rId5"/>
    <p:sldId id="256" r:id="rId6"/>
    <p:sldId id="257" r:id="rId7"/>
    <p:sldId id="258" r:id="rId8"/>
    <p:sldId id="260" r:id="rId9"/>
    <p:sldId id="261" r:id="rId10"/>
    <p:sldId id="262" r:id="rId11"/>
    <p:sldId id="263" r:id="rId12"/>
    <p:sldId id="264" r:id="rId13"/>
    <p:sldId id="265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5542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8550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934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4335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0175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3696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5231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120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8874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9312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3275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79FD85F-005B-48A3-9937-46288E934D69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4FCEF33-1EB9-4B12-86F5-33556851AB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32328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EF223F2-2950-406C-BECC-6A1F5EDF0C3D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14DDDCA-5C24-40E3-BA9D-09BBE20467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13997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EC77201-6EC9-436E-AF69-FB27AE8D6A59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95C0415D-87BF-41DF-A786-8D0A499113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0040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12"/>
          <p:cNvSpPr txBox="1">
            <a:spLocks noChangeArrowheads="1"/>
          </p:cNvSpPr>
          <p:nvPr userDrawn="1"/>
        </p:nvSpPr>
        <p:spPr bwMode="auto">
          <a:xfrm>
            <a:off x="714375" y="5715000"/>
            <a:ext cx="767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Jakékoliv další využití podléhá autorskému zákonu.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A1B2731-B154-4E89-9A16-6CED709A0566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8DBBCB9-7C4A-42A7-B455-C4CABD8605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36594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7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14E03A9-9C6D-4A5E-902C-AA6A84A14426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8E01938-D0D3-48EC-B568-8E25EFC30F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71638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4FAAEF5-C77D-47E7-AE60-9C3686E852BE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27C2532-0682-464E-8A94-6A9407FA6C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51932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169BF00-6B74-4218-8F32-7D4D10E01FC0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EDDCF05-D8DD-480C-A892-B96B5CA3E9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49532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F51011C-5C4F-4729-94A3-E3394A6C2997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ED24180-5F1D-4D54-974F-E3395BE0FB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72961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180F44D-D5C6-4CC4-A34C-C9F039E51A50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BE84CA2-761D-4063-98D6-B374A038A4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368419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938C09F2-DF72-49D4-98B2-F89A4B2CAF6B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2B7EDE5-2F5E-4502-928E-ABAC9276F7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93984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C2F989C-C2E8-43E6-A2EF-DEBDD28D523C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9CC6CD3-888E-4491-9FAE-DAA43BB6F6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43553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765AD02-F132-4BCA-B631-D7CB8259CC1F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F6500B89-AFFD-412C-8A57-C813B5195D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0582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4594356-DE08-4804-B7C2-8B58EE1A344F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1E57ED2-7B15-4BF9-A253-7F0BC65EB99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872314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55F9382F-AF1A-4609-AA55-3A2B344A229F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8D4EFD7-7916-4880-ABC5-9E0F92576F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2187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ek 1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8638" y="3267075"/>
            <a:ext cx="57610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/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1158B1E-601D-4E1E-ACCA-4C07CF66EC2C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1D0EF63-760D-4F80-8F86-E48EA71688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850" y="6308725"/>
            <a:ext cx="5713413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87526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837685D9-8445-480D-9BCB-90DDC1DCB647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8813" y="6356350"/>
            <a:ext cx="2627312" cy="365125"/>
          </a:xfrm>
        </p:spPr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6584C10-58A6-4424-9741-DBE9183DE2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411314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13D4D07-027E-4B18-AE8A-DF8D4CCB216B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9A0D85E-849F-4BCE-BE82-3109102CF3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22109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12"/>
          <p:cNvSpPr txBox="1">
            <a:spLocks noChangeArrowheads="1"/>
          </p:cNvSpPr>
          <p:nvPr userDrawn="1"/>
        </p:nvSpPr>
        <p:spPr bwMode="auto">
          <a:xfrm>
            <a:off x="714375" y="5715000"/>
            <a:ext cx="76723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000" smtClean="0">
                <a:solidFill>
                  <a:srgbClr val="000000"/>
                </a:solidFill>
                <a:latin typeface="Bookman Old Style" pitchFamily="18" charset="0"/>
              </a:rPr>
              <a:t>Jakékoliv další využití podléhá autorskému zákonu.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5FE6D01-049F-46F2-B5DC-876C7DF1ED19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0385415-1145-4524-92BB-BB24787D24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1627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7" name="Obrázek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6AB5F65F-BF5B-4AC2-B040-3A65FC7E99FC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E4962362-BC73-49FB-8D20-BCD65CED1C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60708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1369BBD5-4968-4BB5-A453-3878510E5C10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9ECF1E4-E302-4C10-BF71-417031D1C0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504896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EF04961-03AF-4DA8-9DB2-D6872DAF9B51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3D500965-1D7C-4074-9765-A44E168FD2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51793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4F0A391B-0412-41CF-BD8E-55D1ADD15155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0E93841E-8B62-4556-950C-047EE775BC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684030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BCF11B7-03E2-4DEC-A36E-267D8B99EB10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2CE3A9D1-E606-4C70-AA5E-F8DC4657BD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83839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4FC44B28-D4C7-4133-B007-185A5C8031A6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41AEA438-6320-4F36-B624-ACD0EE2250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738107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14AEA51-35CD-4E94-8E10-3B83261AEA83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44B793BF-FF13-47FD-AF7A-EA7695BC60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7890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B48414A3-7649-4B47-A9AA-39B4AAA17163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94CD32C7-7AFF-4B3F-80F9-402BBCFC2A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149205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325" y="5961063"/>
            <a:ext cx="2384425" cy="90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DB23F8EB-A00A-4618-9E77-B3C5B741544C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C19A1479-302B-4C04-9F2C-91CA98667F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256725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6215063"/>
            <a:ext cx="2786062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A0962212-6C5C-4ADA-A1C0-462FC351F58B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fld id="{7FB86844-6D73-4F12-843D-F95DBB52C2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6805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85A556-A46E-4F7E-851B-E0B49DAD35B9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D00ED-BA1C-4BD0-8451-2C916D5C37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58813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683E9CF8-45F5-4320-8B47-4D9FE5D1DB08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3DEA12FC-CE9E-4D7E-B257-757BA0626D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057" name="TextovéPole 9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2058" name="TextovéPole 10"/>
          <p:cNvSpPr txBox="1">
            <a:spLocks noChangeArrowheads="1"/>
          </p:cNvSpPr>
          <p:nvPr userDrawn="1"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  <p:extLst>
      <p:ext uri="{BB962C8B-B14F-4D97-AF65-F5344CB8AC3E}">
        <p14:creationId xmlns:p14="http://schemas.microsoft.com/office/powerpoint/2010/main" val="4183560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88"/>
            <a:ext cx="8229600" cy="83978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07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341438"/>
            <a:ext cx="8229600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F50C4FAF-90A0-4CDD-B926-4D9D47F5B15A}" type="datetimeFigureOut">
              <a:rPr lang="cs-CZ"/>
              <a:pPr>
                <a:defRPr/>
              </a:pPr>
              <a:t>28.11.2013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lumMod val="65000"/>
                    <a:lumOff val="35000"/>
                  </a:prst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pPr>
              <a:defRPr/>
            </a:pPr>
            <a:fld id="{E6BA8365-1738-4715-A3A7-F340A32DAD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081" name="TextovéPole 9"/>
          <p:cNvSpPr txBox="1">
            <a:spLocks noChangeArrowheads="1"/>
          </p:cNvSpPr>
          <p:nvPr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3082" name="TextovéPole 10"/>
          <p:cNvSpPr txBox="1">
            <a:spLocks noChangeArrowheads="1"/>
          </p:cNvSpPr>
          <p:nvPr userDrawn="1"/>
        </p:nvSpPr>
        <p:spPr bwMode="auto">
          <a:xfrm>
            <a:off x="1355725" y="44450"/>
            <a:ext cx="66722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400" smtClean="0">
                <a:solidFill>
                  <a:srgbClr val="FFFFFF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  <p:extLst>
      <p:ext uri="{BB962C8B-B14F-4D97-AF65-F5344CB8AC3E}">
        <p14:creationId xmlns:p14="http://schemas.microsoft.com/office/powerpoint/2010/main" val="3502909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  <a:lvl2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2pPr>
      <a:lvl3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3pPr>
      <a:lvl4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4pPr>
      <a:lvl5pPr algn="ctr" rtl="0" eaLnBrk="0" fontAlgn="base" hangingPunct="0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5pPr>
      <a:lvl6pPr marL="4572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6pPr>
      <a:lvl7pPr marL="9144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7pPr>
      <a:lvl8pPr marL="13716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8pPr>
      <a:lvl9pPr marL="1828800" algn="ctr" rtl="0" fontAlgn="base">
        <a:lnSpc>
          <a:spcPts val="5800"/>
        </a:lnSpc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Bookman Old Style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Courier New" pitchFamily="49" charset="0"/>
        <a:buChar char="o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rgbClr val="182C4B"/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071688"/>
            <a:ext cx="7773988" cy="9969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3200" dirty="0" smtClean="0"/>
              <a:t>Anglie v raném středověku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800" dirty="0" smtClean="0"/>
              <a:t>Mgr. Vladimír </a:t>
            </a:r>
            <a:r>
              <a:rPr lang="cs-CZ" sz="2800" dirty="0" err="1" smtClean="0"/>
              <a:t>Velešík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863301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5715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4819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50"/>
            <a:ext cx="8218488" cy="4714875"/>
          </a:xfrm>
        </p:spPr>
        <p:txBody>
          <a:bodyPr/>
          <a:lstStyle/>
          <a:p>
            <a:pPr eaLnBrk="1" hangingPunct="1">
              <a:buFont typeface="Century Gothic" pitchFamily="34" charset="0"/>
              <a:buAutoNum type="arabicPeriod"/>
            </a:pPr>
            <a:endParaRPr lang="cs-CZ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VY_32_INOVACE_2.DE.15</a:t>
            </a:r>
            <a:endParaRPr lang="cs-CZ" sz="1200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2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Vytvořeno: 	</a:t>
            </a:r>
            <a:r>
              <a:rPr lang="cs-CZ" sz="1200" dirty="0" smtClean="0"/>
              <a:t>listopad </a:t>
            </a:r>
            <a:r>
              <a:rPr lang="cs-CZ" sz="1200" dirty="0" smtClean="0"/>
              <a:t>2013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sz="1200" dirty="0" smtClean="0"/>
          </a:p>
          <a:p>
            <a:pPr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Ročník: 	</a:t>
            </a:r>
            <a:r>
              <a:rPr lang="cs-CZ" sz="1200" dirty="0" smtClean="0"/>
              <a:t>Vyšší stupeň osmiletého gymnázia a čtyřleté gymnázium (RVP-G)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b="1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eaLnBrk="1" hangingPunct="1">
              <a:buFont typeface="Century Gothic" pitchFamily="34" charset="0"/>
              <a:buAutoNum type="arabicPeriod"/>
            </a:pPr>
            <a:endParaRPr lang="cs-CZ" sz="1600" dirty="0" smtClean="0"/>
          </a:p>
          <a:p>
            <a:pPr algn="just" eaLnBrk="1" hangingPunct="1">
              <a:buFont typeface="Century Gothic" pitchFamily="34" charset="0"/>
              <a:buAutoNum type="arabicPeriod"/>
            </a:pPr>
            <a:r>
              <a:rPr lang="cs-CZ" sz="1200" b="1" dirty="0" smtClean="0"/>
              <a:t>Anotace: </a:t>
            </a:r>
          </a:p>
          <a:p>
            <a:pPr eaLnBrk="1" hangingPunct="1">
              <a:buFont typeface="Century Gothic" pitchFamily="34" charset="0"/>
              <a:buAutoNum type="arabicPeriod"/>
            </a:pPr>
            <a:endParaRPr lang="cs-CZ" dirty="0" smtClean="0"/>
          </a:p>
          <a:p>
            <a:pPr algn="just" eaLnBrk="1" hangingPunct="1">
              <a:buFont typeface="+mj-lt"/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 eaLnBrk="1" hangingPunct="1">
              <a:buFont typeface="+mj-lt"/>
              <a:buNone/>
            </a:pPr>
            <a:endParaRPr lang="cs-CZ" i="1" dirty="0" smtClean="0"/>
          </a:p>
          <a:p>
            <a:pPr eaLnBrk="1" hangingPunct="1">
              <a:buFont typeface="+mj-lt"/>
              <a:buNone/>
            </a:pPr>
            <a:endParaRPr lang="cs-CZ" i="1" dirty="0" smtClean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9313225"/>
              </p:ext>
            </p:extLst>
          </p:nvPr>
        </p:nvGraphicFramePr>
        <p:xfrm>
          <a:off x="1000125" y="2924175"/>
          <a:ext cx="7429500" cy="1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688"/>
                <a:gridCol w="5357812"/>
              </a:tblGrid>
              <a:tr h="26244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 marL="91439" marR="9143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 marL="91439" marR="91439"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Vybrané</a:t>
                      </a:r>
                      <a:r>
                        <a:rPr lang="cs-CZ" sz="1200" baseline="0" dirty="0" smtClean="0"/>
                        <a:t> problémy středověkých dějin</a:t>
                      </a:r>
                      <a:endParaRPr lang="cs-CZ" sz="1200" dirty="0"/>
                    </a:p>
                  </a:txBody>
                  <a:tcPr marL="91439" marR="91439"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25" y="4214813"/>
            <a:ext cx="7429500" cy="14287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1100" dirty="0">
                <a:solidFill>
                  <a:prstClr val="black"/>
                </a:solidFill>
                <a:latin typeface="Times New Roman" pitchFamily="18" charset="0"/>
              </a:rPr>
              <a:t>Materiál slouží ke všeobecnému seznámení žáků s problematikou vývoje v Anglii 16. století. Zabývá se rozsáhlými ekonomickými změnami, které stály na počátku ekonomického vzestupu Anglie. Zabývá se problematikou náboženského vývoje a vznikem anglikánské církve. Pomůcky: interaktivní tabule,  učebnice.</a:t>
            </a:r>
          </a:p>
        </p:txBody>
      </p:sp>
    </p:spTree>
    <p:extLst>
      <p:ext uri="{BB962C8B-B14F-4D97-AF65-F5344CB8AC3E}">
        <p14:creationId xmlns:p14="http://schemas.microsoft.com/office/powerpoint/2010/main" val="1910676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Anglie v raném středověku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8448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Anglie v raném středověku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/>
              <a:t>v</a:t>
            </a:r>
            <a:r>
              <a:rPr lang="cs-CZ" dirty="0" smtClean="0"/>
              <a:t> 1. polovině 5. století 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r>
              <a:rPr lang="cs-CZ" dirty="0" smtClean="0"/>
              <a:t> odchod římských legií (na toto území znovu Keltové)</a:t>
            </a:r>
          </a:p>
          <a:p>
            <a:r>
              <a:rPr lang="cs-CZ" dirty="0"/>
              <a:t>s</a:t>
            </a:r>
            <a:r>
              <a:rPr lang="cs-CZ" dirty="0" smtClean="0"/>
              <a:t>oučasná invaze </a:t>
            </a:r>
            <a:r>
              <a:rPr lang="cs-CZ" dirty="0" err="1" smtClean="0"/>
              <a:t>Anglů</a:t>
            </a:r>
            <a:r>
              <a:rPr lang="cs-CZ" dirty="0" smtClean="0"/>
              <a:t>, Sasů a </a:t>
            </a:r>
            <a:r>
              <a:rPr lang="cs-CZ" dirty="0" err="1" smtClean="0"/>
              <a:t>Jutů</a:t>
            </a:r>
            <a:endParaRPr lang="cs-CZ" dirty="0" smtClean="0"/>
          </a:p>
          <a:p>
            <a:r>
              <a:rPr lang="cs-CZ" dirty="0" smtClean="0"/>
              <a:t>Keltové – Irsko, </a:t>
            </a:r>
            <a:r>
              <a:rPr lang="cs-CZ" dirty="0" err="1" smtClean="0"/>
              <a:t>Walles</a:t>
            </a:r>
            <a:r>
              <a:rPr lang="cs-CZ" dirty="0" smtClean="0"/>
              <a:t>, Skotsko </a:t>
            </a:r>
            <a:r>
              <a:rPr lang="cs-CZ" dirty="0" smtClean="0">
                <a:latin typeface="Times New Roman"/>
                <a:cs typeface="Times New Roman"/>
              </a:rPr>
              <a:t>→ </a:t>
            </a:r>
            <a:r>
              <a:rPr lang="cs-CZ" dirty="0" smtClean="0"/>
              <a:t>Bretagne</a:t>
            </a:r>
          </a:p>
          <a:p>
            <a:r>
              <a:rPr lang="cs-CZ" dirty="0" smtClean="0"/>
              <a:t>Anglosasové vytvořili několik států (Heptarchie - 7)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Kent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Essex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err="1" smtClean="0"/>
              <a:t>Sussex</a:t>
            </a:r>
            <a:endParaRPr lang="cs-CZ" dirty="0" smtClean="0"/>
          </a:p>
          <a:p>
            <a:pPr lvl="1">
              <a:buFont typeface="Wingdings" pitchFamily="2" charset="2"/>
              <a:buChar char="ü"/>
            </a:pPr>
            <a:r>
              <a:rPr lang="cs-CZ" dirty="0" smtClean="0"/>
              <a:t>Wessex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err="1" smtClean="0"/>
              <a:t>Mercie</a:t>
            </a:r>
            <a:endParaRPr lang="cs-CZ" dirty="0" smtClean="0"/>
          </a:p>
          <a:p>
            <a:r>
              <a:rPr lang="cs-CZ" dirty="0"/>
              <a:t>v</a:t>
            </a:r>
            <a:r>
              <a:rPr lang="cs-CZ" dirty="0" smtClean="0"/>
              <a:t> 6. a 7. století stabilizace </a:t>
            </a:r>
          </a:p>
          <a:p>
            <a:r>
              <a:rPr lang="cs-CZ" dirty="0"/>
              <a:t>n</a:t>
            </a:r>
            <a:r>
              <a:rPr lang="cs-CZ" dirty="0" smtClean="0"/>
              <a:t>a počátku 9. století – </a:t>
            </a:r>
            <a:r>
              <a:rPr lang="cs-CZ" dirty="0" err="1" smtClean="0"/>
              <a:t>Weessex</a:t>
            </a:r>
            <a:r>
              <a:rPr lang="cs-CZ" dirty="0" smtClean="0"/>
              <a:t> – sjednocení Anglie (panovník Egbert spojil všech 7 států – od této doby Anglie jako název)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81323"/>
            <a:ext cx="1296144" cy="1426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310088"/>
            <a:ext cx="1270015" cy="1398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048288"/>
            <a:ext cx="204787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485871"/>
            <a:ext cx="2001605" cy="120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326670"/>
            <a:ext cx="1224136" cy="1347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836540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7514"/>
            <a:ext cx="5256584" cy="668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51279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507288" cy="1143000"/>
          </a:xfrm>
        </p:spPr>
        <p:txBody>
          <a:bodyPr/>
          <a:lstStyle/>
          <a:p>
            <a:pPr algn="l"/>
            <a:r>
              <a:rPr lang="cs-CZ" dirty="0" smtClean="0"/>
              <a:t>Anglie v raném středověku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 konce 8. století 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r>
              <a:rPr lang="cs-CZ" dirty="0" smtClean="0">
                <a:cs typeface="Times New Roman"/>
              </a:rPr>
              <a:t> útoky Vikingů (Dánů) = v r. 793 vyvrácen klášter </a:t>
            </a:r>
            <a:r>
              <a:rPr lang="cs-CZ" dirty="0" err="1" smtClean="0">
                <a:cs typeface="Times New Roman"/>
              </a:rPr>
              <a:t>Lindisfarne</a:t>
            </a:r>
            <a:r>
              <a:rPr lang="cs-CZ" dirty="0" smtClean="0">
                <a:cs typeface="Times New Roman"/>
              </a:rPr>
              <a:t> (benediktýnský klášter; počátek expanze Vikingů); od pol. 9. stol. ovládli část území</a:t>
            </a:r>
          </a:p>
          <a:p>
            <a:r>
              <a:rPr lang="cs-CZ" dirty="0">
                <a:cs typeface="Times New Roman"/>
              </a:rPr>
              <a:t>e</a:t>
            </a:r>
            <a:r>
              <a:rPr lang="cs-CZ" dirty="0" smtClean="0">
                <a:cs typeface="Times New Roman"/>
              </a:rPr>
              <a:t>xpanze trvala s přestávkami (období příměří) až do poloviny 11. století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cs typeface="Times New Roman"/>
              </a:rPr>
              <a:t>a</a:t>
            </a:r>
            <a:r>
              <a:rPr lang="cs-CZ" dirty="0" smtClean="0">
                <a:cs typeface="Times New Roman"/>
              </a:rPr>
              <a:t>, loupeživé výpravy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>
                <a:cs typeface="Times New Roman"/>
              </a:rPr>
              <a:t>b, expanze raně feudálního státu (Dánsko, Norsko)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5798" y="0"/>
            <a:ext cx="2505075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22693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Anglie v raném středověku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p</a:t>
            </a:r>
            <a:r>
              <a:rPr lang="cs-CZ" dirty="0" smtClean="0"/>
              <a:t>ostupně vznikla </a:t>
            </a:r>
            <a:r>
              <a:rPr lang="cs-CZ" u="sng" dirty="0" smtClean="0"/>
              <a:t>dvě území </a:t>
            </a:r>
            <a:r>
              <a:rPr lang="cs-CZ" dirty="0" smtClean="0"/>
              <a:t>– hranicí byla řeka Temže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>
                <a:solidFill>
                  <a:srgbClr val="0070C0"/>
                </a:solidFill>
              </a:rPr>
              <a:t>DANELAW</a:t>
            </a:r>
            <a:r>
              <a:rPr lang="cs-CZ" dirty="0" smtClean="0"/>
              <a:t> – severní a východní Anglie; platilo dánské právo; </a:t>
            </a:r>
            <a:r>
              <a:rPr lang="cs-CZ" dirty="0" err="1" smtClean="0"/>
              <a:t>danegeld</a:t>
            </a:r>
            <a:r>
              <a:rPr lang="cs-CZ" dirty="0" smtClean="0"/>
              <a:t> – pravidelná platba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 smtClean="0">
                <a:solidFill>
                  <a:srgbClr val="0070C0"/>
                </a:solidFill>
              </a:rPr>
              <a:t>Anglosaské území </a:t>
            </a:r>
            <a:r>
              <a:rPr lang="cs-CZ" dirty="0" smtClean="0"/>
              <a:t>– západní část Anglie</a:t>
            </a:r>
          </a:p>
          <a:p>
            <a:r>
              <a:rPr lang="cs-CZ" dirty="0"/>
              <a:t>p</a:t>
            </a:r>
            <a:r>
              <a:rPr lang="cs-CZ" dirty="0" smtClean="0"/>
              <a:t>říčiny úspěchu Vikingů: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ž</a:t>
            </a:r>
            <a:r>
              <a:rPr lang="cs-CZ" dirty="0" smtClean="0"/>
              <a:t>elezné zbraně (válečná sekera, drátěná košile, ocelová přilba)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j</a:t>
            </a:r>
            <a:r>
              <a:rPr lang="cs-CZ" dirty="0" smtClean="0"/>
              <a:t>ezdectvo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/>
              <a:t>a</a:t>
            </a:r>
            <a:r>
              <a:rPr lang="cs-CZ" dirty="0" smtClean="0"/>
              <a:t>nglická armáda – </a:t>
            </a:r>
            <a:r>
              <a:rPr lang="cs-CZ" dirty="0" err="1" smtClean="0"/>
              <a:t>fyrd</a:t>
            </a:r>
            <a:r>
              <a:rPr lang="cs-CZ" dirty="0" smtClean="0"/>
              <a:t> (vojsko svobodných mužů)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omalu se scházelo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n</a:t>
            </a:r>
            <a:r>
              <a:rPr lang="cs-CZ" dirty="0" smtClean="0"/>
              <a:t>edokonalá výzbroj (oštěp, zemědělské nářadí)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roblematika zásobování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o</a:t>
            </a:r>
            <a:r>
              <a:rPr lang="cs-CZ" dirty="0" smtClean="0"/>
              <a:t>tázka polních prací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20486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solidFill>
                  <a:srgbClr val="C00000"/>
                </a:solidFill>
              </a:rPr>
              <a:t>Alfréd Veliký (871 – 899)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voják, námořník, překladatel, zákonodárce</a:t>
            </a:r>
          </a:p>
          <a:p>
            <a:r>
              <a:rPr lang="cs-CZ" dirty="0"/>
              <a:t>n</a:t>
            </a:r>
            <a:r>
              <a:rPr lang="cs-CZ" dirty="0" smtClean="0"/>
              <a:t>a začátku vlády poražen Dány 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r>
              <a:rPr lang="cs-CZ" dirty="0" smtClean="0"/>
              <a:t> provedl zásadní změny</a:t>
            </a:r>
          </a:p>
          <a:p>
            <a:r>
              <a:rPr lang="cs-CZ" dirty="0"/>
              <a:t>p</a:t>
            </a:r>
            <a:r>
              <a:rPr lang="cs-CZ" dirty="0" smtClean="0"/>
              <a:t>orazil Dány (rozdělení země 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r>
              <a:rPr lang="cs-CZ" dirty="0" smtClean="0">
                <a:cs typeface="Times New Roman"/>
              </a:rPr>
              <a:t> viz DANELAW)</a:t>
            </a:r>
          </a:p>
          <a:p>
            <a:r>
              <a:rPr lang="cs-CZ" dirty="0">
                <a:cs typeface="Times New Roman"/>
              </a:rPr>
              <a:t>p</a:t>
            </a:r>
            <a:r>
              <a:rPr lang="cs-CZ" dirty="0" smtClean="0">
                <a:cs typeface="Times New Roman"/>
              </a:rPr>
              <a:t>rovedl reformu armády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cs typeface="Times New Roman"/>
              </a:rPr>
              <a:t>z</a:t>
            </a:r>
            <a:r>
              <a:rPr lang="cs-CZ" dirty="0" smtClean="0">
                <a:cs typeface="Times New Roman"/>
              </a:rPr>
              <a:t>apojení drobné šlechty do armády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cs typeface="Times New Roman"/>
              </a:rPr>
              <a:t>n</a:t>
            </a:r>
            <a:r>
              <a:rPr lang="cs-CZ" dirty="0" smtClean="0">
                <a:cs typeface="Times New Roman"/>
              </a:rPr>
              <a:t>echal opravit staré římské opevnění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cs typeface="Times New Roman"/>
              </a:rPr>
              <a:t>v</a:t>
            </a:r>
            <a:r>
              <a:rPr lang="cs-CZ" dirty="0" smtClean="0">
                <a:cs typeface="Times New Roman"/>
              </a:rPr>
              <a:t>ybudoval loďstvo</a:t>
            </a:r>
          </a:p>
          <a:p>
            <a:pPr lvl="1">
              <a:buFont typeface="Wingdings" pitchFamily="2" charset="2"/>
              <a:buChar char="ü"/>
            </a:pPr>
            <a:r>
              <a:rPr lang="cs-CZ" dirty="0">
                <a:cs typeface="Times New Roman"/>
              </a:rPr>
              <a:t>s</a:t>
            </a:r>
            <a:r>
              <a:rPr lang="cs-CZ" dirty="0" smtClean="0">
                <a:cs typeface="Times New Roman"/>
              </a:rPr>
              <a:t>estavil obranné oddíly (pohyblivost)</a:t>
            </a:r>
          </a:p>
          <a:p>
            <a:r>
              <a:rPr lang="cs-CZ" dirty="0" smtClean="0">
                <a:cs typeface="Times New Roman"/>
              </a:rPr>
              <a:t>sepsal zákoník – shrnul pravidla života</a:t>
            </a:r>
          </a:p>
          <a:p>
            <a:r>
              <a:rPr lang="cs-CZ" dirty="0">
                <a:cs typeface="Times New Roman"/>
              </a:rPr>
              <a:t>z</a:t>
            </a:r>
            <a:r>
              <a:rPr lang="cs-CZ" dirty="0" smtClean="0">
                <a:cs typeface="Times New Roman"/>
              </a:rPr>
              <a:t>akládal vysoké školy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480" y="-8772"/>
            <a:ext cx="2735520" cy="2505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81334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Anglie v raném středověku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 err="1" smtClean="0">
                <a:solidFill>
                  <a:srgbClr val="C00000"/>
                </a:solidFill>
              </a:rPr>
              <a:t>Knut</a:t>
            </a:r>
            <a:r>
              <a:rPr lang="cs-CZ" dirty="0" smtClean="0">
                <a:solidFill>
                  <a:srgbClr val="C00000"/>
                </a:solidFill>
              </a:rPr>
              <a:t> Veliký (1016 – 1035</a:t>
            </a:r>
            <a:r>
              <a:rPr lang="cs-CZ" dirty="0" smtClean="0"/>
              <a:t>)</a:t>
            </a:r>
          </a:p>
          <a:p>
            <a:r>
              <a:rPr lang="cs-CZ" dirty="0"/>
              <a:t>p</a:t>
            </a:r>
            <a:r>
              <a:rPr lang="cs-CZ" dirty="0" smtClean="0"/>
              <a:t>anovník Dánska, Norska, Anglie</a:t>
            </a:r>
          </a:p>
          <a:p>
            <a:r>
              <a:rPr lang="cs-CZ" dirty="0"/>
              <a:t>p</a:t>
            </a:r>
            <a:r>
              <a:rPr lang="cs-CZ" dirty="0" smtClean="0"/>
              <a:t>ůvodně vrchní velitel dánských vojsk</a:t>
            </a:r>
          </a:p>
          <a:p>
            <a:r>
              <a:rPr lang="cs-CZ" dirty="0"/>
              <a:t>v</a:t>
            </a:r>
            <a:r>
              <a:rPr lang="cs-CZ" dirty="0" smtClean="0"/>
              <a:t>zal si za manželku královnu – vdovu</a:t>
            </a:r>
          </a:p>
          <a:p>
            <a:r>
              <a:rPr lang="cs-CZ" dirty="0"/>
              <a:t>d</a:t>
            </a:r>
            <a:r>
              <a:rPr lang="cs-CZ" dirty="0" smtClean="0"/>
              <a:t>ocházelo ke splývání anglosaského a dánského světa</a:t>
            </a:r>
          </a:p>
          <a:p>
            <a:pPr marL="0" indent="0">
              <a:buNone/>
            </a:pPr>
            <a:endParaRPr lang="cs-CZ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Edvard III. Vyznavač (1041 – 1066)</a:t>
            </a:r>
          </a:p>
          <a:p>
            <a:r>
              <a:rPr lang="cs-CZ" dirty="0"/>
              <a:t>p</a:t>
            </a:r>
            <a:r>
              <a:rPr lang="cs-CZ" dirty="0" smtClean="0"/>
              <a:t>oslední panovník anglosaského rodu</a:t>
            </a:r>
          </a:p>
          <a:p>
            <a:r>
              <a:rPr lang="cs-CZ" dirty="0"/>
              <a:t>v</a:t>
            </a:r>
            <a:r>
              <a:rPr lang="cs-CZ" dirty="0" smtClean="0"/>
              <a:t>ýstředně zbožný posmrtně 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r>
              <a:rPr lang="cs-CZ" dirty="0" smtClean="0"/>
              <a:t> prohlášen za svatého</a:t>
            </a:r>
          </a:p>
          <a:p>
            <a:r>
              <a:rPr lang="cs-CZ" dirty="0"/>
              <a:t>z</a:t>
            </a:r>
            <a:r>
              <a:rPr lang="cs-CZ" dirty="0" smtClean="0"/>
              <a:t>aložil </a:t>
            </a:r>
            <a:r>
              <a:rPr lang="cs-CZ" dirty="0" err="1" smtClean="0"/>
              <a:t>Westminsterské</a:t>
            </a:r>
            <a:r>
              <a:rPr lang="cs-CZ" dirty="0" smtClean="0"/>
              <a:t> opatství (hrobka králů)</a:t>
            </a:r>
          </a:p>
          <a:p>
            <a:r>
              <a:rPr lang="cs-CZ" dirty="0"/>
              <a:t>b</a:t>
            </a:r>
            <a:r>
              <a:rPr lang="cs-CZ" dirty="0" smtClean="0"/>
              <a:t>yl vychován v Normandii (obklopoval se normandskými rádci)</a:t>
            </a:r>
          </a:p>
          <a:p>
            <a:r>
              <a:rPr lang="cs-CZ" dirty="0"/>
              <a:t>j</a:t>
            </a:r>
            <a:r>
              <a:rPr lang="cs-CZ" dirty="0" smtClean="0"/>
              <a:t>eho bratrancem byl Vilém Levoboček (= Dobyvatel) 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r>
              <a:rPr lang="cs-CZ" dirty="0" smtClean="0"/>
              <a:t> slib trůnu</a:t>
            </a:r>
          </a:p>
          <a:p>
            <a:r>
              <a:rPr lang="cs-CZ" dirty="0"/>
              <a:t>s</a:t>
            </a:r>
            <a:r>
              <a:rPr lang="cs-CZ" dirty="0" smtClean="0"/>
              <a:t>tal se symbolem nezávislé Anglie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280" y="-34635"/>
            <a:ext cx="2151216" cy="382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3983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79296" cy="1143000"/>
          </a:xfrm>
        </p:spPr>
        <p:txBody>
          <a:bodyPr>
            <a:normAutofit/>
          </a:bodyPr>
          <a:lstStyle/>
          <a:p>
            <a:pPr algn="l"/>
            <a:r>
              <a:rPr lang="cs-CZ" sz="4000" dirty="0" smtClean="0"/>
              <a:t>Anglie v raném středověku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rgbClr val="C00000"/>
                </a:solidFill>
              </a:rPr>
              <a:t>Harald II. </a:t>
            </a:r>
            <a:r>
              <a:rPr lang="cs-CZ" dirty="0" err="1" smtClean="0">
                <a:solidFill>
                  <a:srgbClr val="C00000"/>
                </a:solidFill>
              </a:rPr>
              <a:t>Godwin</a:t>
            </a:r>
            <a:r>
              <a:rPr lang="cs-CZ" dirty="0" smtClean="0">
                <a:solidFill>
                  <a:srgbClr val="C00000"/>
                </a:solidFill>
              </a:rPr>
              <a:t> (1066)</a:t>
            </a:r>
          </a:p>
          <a:p>
            <a:r>
              <a:rPr lang="cs-CZ" dirty="0"/>
              <a:t>s</a:t>
            </a:r>
            <a:r>
              <a:rPr lang="cs-CZ" dirty="0" smtClean="0"/>
              <a:t>yn anglosaského šlechtice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(byl švagrem Eduarda III. Vyznavače)</a:t>
            </a:r>
          </a:p>
          <a:p>
            <a:r>
              <a:rPr lang="cs-CZ" dirty="0"/>
              <a:t>v</a:t>
            </a:r>
            <a:r>
              <a:rPr lang="cs-CZ" dirty="0" smtClean="0"/>
              <a:t> r. 1066 se na severu Anglie vylodil norský král (Harald Krutý) – Harald II. ho porazil</a:t>
            </a:r>
          </a:p>
          <a:p>
            <a:r>
              <a:rPr lang="cs-CZ" dirty="0"/>
              <a:t>n</a:t>
            </a:r>
            <a:r>
              <a:rPr lang="cs-CZ" dirty="0" smtClean="0"/>
              <a:t>a jihu se vylodil Vilém Normandský </a:t>
            </a:r>
            <a:r>
              <a:rPr lang="cs-CZ" dirty="0" smtClean="0">
                <a:latin typeface="Times New Roman"/>
                <a:cs typeface="Times New Roman"/>
              </a:rPr>
              <a:t>→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00B050"/>
                </a:solidFill>
              </a:rPr>
              <a:t>bitva u </a:t>
            </a:r>
            <a:r>
              <a:rPr lang="cs-CZ" dirty="0" err="1" smtClean="0">
                <a:solidFill>
                  <a:srgbClr val="00B050"/>
                </a:solidFill>
              </a:rPr>
              <a:t>Hastingsu</a:t>
            </a:r>
            <a:r>
              <a:rPr lang="cs-CZ" dirty="0" smtClean="0">
                <a:solidFill>
                  <a:srgbClr val="00B050"/>
                </a:solidFill>
              </a:rPr>
              <a:t> (1066)</a:t>
            </a:r>
          </a:p>
          <a:p>
            <a:r>
              <a:rPr lang="cs-CZ" dirty="0"/>
              <a:t>n</a:t>
            </a:r>
            <a:r>
              <a:rPr lang="cs-CZ" dirty="0" smtClean="0"/>
              <a:t>ová dynastie = </a:t>
            </a:r>
            <a:r>
              <a:rPr lang="cs-CZ" dirty="0" smtClean="0">
                <a:solidFill>
                  <a:srgbClr val="002060"/>
                </a:solidFill>
              </a:rPr>
              <a:t>Normanská</a:t>
            </a:r>
            <a:r>
              <a:rPr lang="cs-CZ" dirty="0" smtClean="0"/>
              <a:t>  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1832"/>
            <a:ext cx="3275856" cy="2852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04126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Anglie v raném středověku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896544"/>
          </a:xfrm>
        </p:spPr>
        <p:txBody>
          <a:bodyPr>
            <a:normAutofit fontScale="92500" lnSpcReduction="10000"/>
          </a:bodyPr>
          <a:lstStyle/>
          <a:p>
            <a:r>
              <a:rPr lang="cs-CZ" i="1" dirty="0"/>
              <a:t>...byli obráceni na útěk a prchali, jakmile se jim k tomu naskytla příležitost, někteří na ukořistěných koních, většina po vlastních nohou... Ti, kteří se snažili vstát, ale neměli k tomu dost síly, leželi ve vlastní krvi. Mnozí padli mrtvi v </a:t>
            </a:r>
            <a:r>
              <a:rPr lang="cs-CZ" i="1" dirty="0" err="1"/>
              <a:t>hloubích</a:t>
            </a:r>
            <a:r>
              <a:rPr lang="cs-CZ" i="1" dirty="0"/>
              <a:t> lesů, mnozí zkolabovali s pronásledovateli v patách po cestě. Normané... je neúnavně pronásledovali, vraždili provinilé uprchlíky a dělali s nimi krátký proces, zatímco kopyta jejich koní vykonávala rozsudky smrti nad těmi, kteří jim padli pod nohy</a:t>
            </a:r>
            <a:r>
              <a:rPr lang="cs-CZ" i="1" dirty="0" smtClean="0"/>
              <a:t>.</a:t>
            </a:r>
          </a:p>
          <a:p>
            <a:pPr marL="0" indent="0">
              <a:buNone/>
            </a:pPr>
            <a:r>
              <a:rPr lang="cs-CZ" i="1" dirty="0" smtClean="0"/>
              <a:t>	                                              Vilém z </a:t>
            </a:r>
            <a:r>
              <a:rPr lang="cs-CZ" i="1" dirty="0" err="1" smtClean="0"/>
              <a:t>Poitiers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03692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cs-CZ" dirty="0"/>
              <a:t>GJO. </a:t>
            </a:r>
            <a:r>
              <a:rPr lang="cs-CZ" dirty="0" err="1"/>
              <a:t>Soubor:Coat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arms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Kent.svg</a:t>
            </a:r>
            <a:r>
              <a:rPr lang="cs-CZ" dirty="0"/>
              <a:t> [online]. [cit. 24.10.2013]. Dostupný na WWW: http://cs.wikipedia.org/wiki/Soubor:Coat_of_arms_of_Kent.svg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GJO. </a:t>
            </a:r>
            <a:r>
              <a:rPr lang="cs-CZ" dirty="0" err="1"/>
              <a:t>Soubor:Coat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arms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Essex.svg</a:t>
            </a:r>
            <a:r>
              <a:rPr lang="cs-CZ" dirty="0"/>
              <a:t> [online]. [cit. 24.10.2013]. Dostupný na WWW: http://cs.wikipedia.org/wiki/Soubor:Coat_of_arms_of_Essex.svg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THE FLAG INSTITUTE. </a:t>
            </a:r>
            <a:r>
              <a:rPr lang="cs-CZ" dirty="0" err="1"/>
              <a:t>Soubor:FlagOfSussex.PNG</a:t>
            </a:r>
            <a:r>
              <a:rPr lang="cs-CZ" dirty="0"/>
              <a:t> [online]. [cit. 24.10.2013]. Dostupný na WWW: http://cs.wikipedia.org/wiki/Soubor:FlagOfSussex.PNG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HOGWEARD. </a:t>
            </a:r>
            <a:r>
              <a:rPr lang="cs-CZ" dirty="0" err="1"/>
              <a:t>Soubor:FlagOfWessex.svg</a:t>
            </a:r>
            <a:r>
              <a:rPr lang="cs-CZ" dirty="0"/>
              <a:t> [online]. [cit. 24.10.2013]. Dostupný na WWW: http://cs.wikipedia.org/wiki/Soubor:FlagOfWessex.svg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GJO. </a:t>
            </a:r>
            <a:r>
              <a:rPr lang="cs-CZ" dirty="0" err="1"/>
              <a:t>Soubor:Coat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arms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Mercie.svg</a:t>
            </a:r>
            <a:r>
              <a:rPr lang="cs-CZ" dirty="0"/>
              <a:t> [online]. [cit. 24.10.2013]. Dostupný na WWW: http://cs.wikipedia.org/wiki/Soubor:Coat_of_arms_of_Mercie.svg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BEZ AUTORA. http://cs.wikipedia.org/wiki/Soubor:England-878ad.jpg [online]. [cit. 24.10.2013]. Dostupný na WWW: http://cs.wikipedia.org/wiki/Soubor:England-878ad.jpg 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NOMMONOMANAC. </a:t>
            </a:r>
            <a:r>
              <a:rPr lang="cs-CZ" dirty="0" err="1"/>
              <a:t>Soubor:Lindisfarne</a:t>
            </a:r>
            <a:r>
              <a:rPr lang="cs-CZ" dirty="0"/>
              <a:t> </a:t>
            </a:r>
            <a:r>
              <a:rPr lang="cs-CZ" dirty="0" err="1"/>
              <a:t>castle</a:t>
            </a:r>
            <a:r>
              <a:rPr lang="cs-CZ" dirty="0"/>
              <a:t> 3.jpg [online]. [cit. 6.11.2013]. Dostupný na WWW: http://cs.wikipedia.org/wiki/Soubor:Lindisfarne_castle_3.jpg 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BEZ AUTORA. </a:t>
            </a:r>
            <a:r>
              <a:rPr lang="cs-CZ" dirty="0" err="1"/>
              <a:t>Soubor:Alfred</a:t>
            </a:r>
            <a:r>
              <a:rPr lang="cs-CZ" dirty="0"/>
              <a:t> - MS </a:t>
            </a:r>
            <a:r>
              <a:rPr lang="cs-CZ" dirty="0" err="1"/>
              <a:t>Royal</a:t>
            </a:r>
            <a:r>
              <a:rPr lang="cs-CZ" dirty="0"/>
              <a:t> 14 B VI.jpg [online]. [cit. 6.11.2013]. Dostupný na WWW: http://cs.wikipedia.org/wiki/Soubor:Alfred_-_MS_Royal_14_B_VI.jpg 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OTAKAR, Přemysl. </a:t>
            </a:r>
            <a:r>
              <a:rPr lang="cs-CZ" dirty="0" err="1"/>
              <a:t>Soubor:Westminster</a:t>
            </a:r>
            <a:r>
              <a:rPr lang="cs-CZ" dirty="0"/>
              <a:t> cathedral.jpg [online]. [cit. 6.11.2013]. Dostupný na WWW: http://cs.wikipedia.org/wiki/Soubor:Westminster_cathedral.jpg 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MYRABELLA. </a:t>
            </a:r>
            <a:r>
              <a:rPr lang="cs-CZ" dirty="0" err="1"/>
              <a:t>Soubor:Bayeux</a:t>
            </a:r>
            <a:r>
              <a:rPr lang="cs-CZ" dirty="0"/>
              <a:t> </a:t>
            </a:r>
            <a:r>
              <a:rPr lang="cs-CZ" dirty="0" err="1"/>
              <a:t>Tapestry</a:t>
            </a:r>
            <a:r>
              <a:rPr lang="cs-CZ" dirty="0"/>
              <a:t> scene57 Harold death.jpg [online]. [cit. 6.11.2013]. Dostupný na WWW: http://cs.wikipedia.org/wiki/Soubor:Bayeux_Tapestry_scene57_Harold_death.jpg 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/>
              <a:t>ŠTĚPÁNKOVÁ, Alena a Pavel SLEPIČKA. </a:t>
            </a:r>
            <a:r>
              <a:rPr lang="cs-CZ" i="1" dirty="0"/>
              <a:t>Odmaturuj! z dějepisu</a:t>
            </a:r>
            <a:r>
              <a:rPr lang="cs-CZ" dirty="0"/>
              <a:t>. Vyd. 1. Brno: </a:t>
            </a:r>
            <a:r>
              <a:rPr lang="cs-CZ" dirty="0" err="1"/>
              <a:t>Didaktis</a:t>
            </a:r>
            <a:r>
              <a:rPr lang="cs-CZ" dirty="0"/>
              <a:t>, c2006, 256 s. ISBN 80-735-8069-1</a:t>
            </a:r>
          </a:p>
        </p:txBody>
      </p:sp>
    </p:spTree>
    <p:extLst>
      <p:ext uri="{BB962C8B-B14F-4D97-AF65-F5344CB8AC3E}">
        <p14:creationId xmlns:p14="http://schemas.microsoft.com/office/powerpoint/2010/main" val="1722686670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822</Words>
  <Application>Microsoft Office PowerPoint</Application>
  <PresentationFormat>Předvádění na obrazovce (4:3)</PresentationFormat>
  <Paragraphs>103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Motiv systému Office</vt:lpstr>
      <vt:lpstr>projekt</vt:lpstr>
      <vt:lpstr>1_projekt</vt:lpstr>
      <vt:lpstr>Anglie v raném středověku</vt:lpstr>
      <vt:lpstr>ANOTACE</vt:lpstr>
      <vt:lpstr>Anglie v raném středověku</vt:lpstr>
      <vt:lpstr>Anglie v raném středověku</vt:lpstr>
      <vt:lpstr>Prezentace aplikace PowerPoint</vt:lpstr>
      <vt:lpstr>Anglie v raném středověku</vt:lpstr>
      <vt:lpstr>Anglie v raném středověku</vt:lpstr>
      <vt:lpstr>Alfréd Veliký (871 – 899)</vt:lpstr>
      <vt:lpstr>Anglie v raném středověku</vt:lpstr>
      <vt:lpstr>Anglie v raném středověku</vt:lpstr>
      <vt:lpstr>Anglie v raném středověku</vt:lpstr>
      <vt:lpstr>Zdroje a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Anglie v raném středověku</dc:title>
  <dc:creator>ve</dc:creator>
  <cp:lastModifiedBy>ve</cp:lastModifiedBy>
  <cp:revision>13</cp:revision>
  <dcterms:created xsi:type="dcterms:W3CDTF">2013-10-24T13:26:46Z</dcterms:created>
  <dcterms:modified xsi:type="dcterms:W3CDTF">2013-11-28T16:50:10Z</dcterms:modified>
</cp:coreProperties>
</file>