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1" r:id="rId5"/>
    <p:sldId id="275" r:id="rId6"/>
    <p:sldId id="274" r:id="rId7"/>
    <p:sldId id="260" r:id="rId8"/>
    <p:sldId id="263" r:id="rId9"/>
    <p:sldId id="264" r:id="rId10"/>
    <p:sldId id="266" r:id="rId11"/>
    <p:sldId id="273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4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68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00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02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793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96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13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35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2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1F74-61FD-4909-9CE0-70190D4DD635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97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apsicum_annuum_fruits_IMGP0122.jpg" TargetMode="External"/><Relationship Id="rId13" Type="http://schemas.openxmlformats.org/officeDocument/2006/relationships/image" Target="../media/image7.png"/><Relationship Id="rId3" Type="http://schemas.openxmlformats.org/officeDocument/2006/relationships/hyperlink" Target="http://commons.wikimedia.org/wiki/File:Autumn_Red_peaches.jpg" TargetMode="External"/><Relationship Id="rId7" Type="http://schemas.openxmlformats.org/officeDocument/2006/relationships/hyperlink" Target="http://commons.wikimedia.org/wiki/File:7carrots.jpg" TargetMode="External"/><Relationship Id="rId12" Type="http://schemas.openxmlformats.org/officeDocument/2006/relationships/image" Target="../media/image6.png"/><Relationship Id="rId2" Type="http://schemas.openxmlformats.org/officeDocument/2006/relationships/hyperlink" Target="http://commons.wikimedia.org/wiki/File:Fuji_apple.jpg" TargetMode="External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occoli_bunches.jpg" TargetMode="External"/><Relationship Id="rId11" Type="http://schemas.openxmlformats.org/officeDocument/2006/relationships/image" Target="../media/image5.png"/><Relationship Id="rId5" Type="http://schemas.openxmlformats.org/officeDocument/2006/relationships/hyperlink" Target="http://commons.wikimedia.org/wiki/File:Lemon.jpg" TargetMode="External"/><Relationship Id="rId15" Type="http://schemas.openxmlformats.org/officeDocument/2006/relationships/image" Target="../media/image9.png"/><Relationship Id="rId10" Type="http://schemas.openxmlformats.org/officeDocument/2006/relationships/image" Target="../media/image4.jpeg"/><Relationship Id="rId4" Type="http://schemas.openxmlformats.org/officeDocument/2006/relationships/hyperlink" Target="http://commons.wikimedia.org/wiki/File:Clementine_orange.jpg" TargetMode="External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http://commons.wikimedia.org/wiki/File:Mleko.jpg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://cs.wikipedia.org/wiki/Mas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eta_Greece_2.jpg" TargetMode="External"/><Relationship Id="rId11" Type="http://schemas.openxmlformats.org/officeDocument/2006/relationships/image" Target="../media/image15.png"/><Relationship Id="rId5" Type="http://schemas.openxmlformats.org/officeDocument/2006/relationships/hyperlink" Target="http://commons.wikimedia.org/wiki/File:Blauschimmelk%C3%A4se_IMGP5469_wp.jpg" TargetMode="External"/><Relationship Id="rId10" Type="http://schemas.openxmlformats.org/officeDocument/2006/relationships/image" Target="../media/image14.png"/><Relationship Id="rId4" Type="http://schemas.openxmlformats.org/officeDocument/2006/relationships/hyperlink" Target="http://commons.wikimedia.org/wiki/File:Edam.jpg" TargetMode="External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88" y="5923492"/>
            <a:ext cx="9146354" cy="7206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78529191"/>
              </p:ext>
            </p:extLst>
          </p:nvPr>
        </p:nvGraphicFramePr>
        <p:xfrm>
          <a:off x="469104" y="2181196"/>
          <a:ext cx="8201964" cy="35456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9682"/>
                <a:gridCol w="6372282"/>
              </a:tblGrid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CHE.2E.0308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dirty="0" smtClean="0">
                          <a:latin typeface="Arial CE" panose="020B0604020202020204" pitchFamily="34" charset="0"/>
                          <a:cs typeface="Arial CE" panose="020B0604020202020204" pitchFamily="34" charset="0"/>
                        </a:rPr>
                        <a:t>Vitaminy</a:t>
                      </a:r>
                      <a:endParaRPr lang="cs-CZ" sz="900" b="0" dirty="0">
                        <a:solidFill>
                          <a:schemeClr val="tx1"/>
                        </a:solidFill>
                        <a:effectLst/>
                        <a:latin typeface="Arial CE" panose="020B0604020202020204" pitchFamily="34" charset="0"/>
                        <a:ea typeface="Calibri"/>
                        <a:cs typeface="Arial CE" panose="020B0604020202020204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813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jednotlivými vitaminy a jejich významem ve výživě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Biokatalyzátory, avitaminóza, hypovitaminóza, hypervitaminóza, provitamíny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5.11.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2535" y="1707850"/>
            <a:ext cx="4518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Vitaminy</a:t>
            </a:r>
            <a:endParaRPr lang="cs-CZ" sz="2400" b="1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423817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820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Vitamíny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84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Patří </a:t>
            </a:r>
            <a:r>
              <a:rPr lang="cs-CZ" dirty="0"/>
              <a:t>mezi biokatalyzátory spolu s enzymy a </a:t>
            </a:r>
            <a:r>
              <a:rPr lang="cs-CZ" dirty="0" smtClean="0"/>
              <a:t>hormony - </a:t>
            </a:r>
            <a:r>
              <a:rPr lang="cs-CZ" dirty="0"/>
              <a:t>podporují průběh biochemických reakcí v živých </a:t>
            </a:r>
            <a:r>
              <a:rPr lang="cs-CZ" dirty="0" smtClean="0"/>
              <a:t>organismech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Člověk </a:t>
            </a:r>
            <a:r>
              <a:rPr lang="cs-CZ" dirty="0"/>
              <a:t>si je nedokáže vytvořit, přijímá je v potravinách rostlinného a živočišného původu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194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Ovoce, zelenina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Obr.č.1: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commons.wikimedia.org/wiki/File:Fuji_apple.jpg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Obr.č.2</a:t>
            </a:r>
            <a:r>
              <a:rPr lang="cs-CZ" sz="800" dirty="0"/>
              <a:t>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commons.wikimedia.org/wiki/File:Autumn_Red_peaches.jpg</a:t>
            </a:r>
            <a:r>
              <a:rPr lang="cs-CZ" sz="800" dirty="0" smtClean="0"/>
              <a:t> </a:t>
            </a:r>
          </a:p>
          <a:p>
            <a:pPr marL="0" indent="0">
              <a:buNone/>
            </a:pPr>
            <a:r>
              <a:rPr lang="cs-CZ" sz="800" dirty="0" smtClean="0"/>
              <a:t>Obr.č.3</a:t>
            </a:r>
            <a:r>
              <a:rPr lang="cs-CZ" sz="800" dirty="0"/>
              <a:t>: </a:t>
            </a:r>
            <a:r>
              <a:rPr lang="cs-CZ" sz="800" dirty="0">
                <a:hlinkClick r:id="rId4"/>
              </a:rPr>
              <a:t>http://</a:t>
            </a:r>
            <a:r>
              <a:rPr lang="cs-CZ" sz="800" dirty="0" smtClean="0">
                <a:hlinkClick r:id="rId4"/>
              </a:rPr>
              <a:t>commons.wikimedia.org/wiki/File:Clementine_orange.jpg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Obr.č.4: </a:t>
            </a:r>
            <a:r>
              <a:rPr lang="cs-CZ" sz="800" dirty="0">
                <a:hlinkClick r:id="rId5"/>
              </a:rPr>
              <a:t>http://</a:t>
            </a:r>
            <a:r>
              <a:rPr lang="cs-CZ" sz="800" dirty="0" smtClean="0">
                <a:hlinkClick r:id="rId5"/>
              </a:rPr>
              <a:t>commons.wikimedia.org/wiki/File:Lemon.jpg</a:t>
            </a:r>
            <a:r>
              <a:rPr lang="cs-CZ" sz="800" dirty="0" smtClean="0"/>
              <a:t> </a:t>
            </a: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Obr.č.5: </a:t>
            </a:r>
            <a:r>
              <a:rPr lang="cs-CZ" sz="800" dirty="0">
                <a:hlinkClick r:id="rId6"/>
              </a:rPr>
              <a:t>http://</a:t>
            </a:r>
            <a:r>
              <a:rPr lang="cs-CZ" sz="800" dirty="0" smtClean="0">
                <a:hlinkClick r:id="rId6"/>
              </a:rPr>
              <a:t>commons.wikimedia.org/wiki/File:Broccoli_bunches.jpg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Obr.č.6: </a:t>
            </a:r>
            <a:r>
              <a:rPr lang="cs-CZ" sz="800" dirty="0">
                <a:hlinkClick r:id="rId7"/>
              </a:rPr>
              <a:t>http://commons.wikimedia.org/wiki/File:7carrots.jpg 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Obr.č.7: </a:t>
            </a:r>
            <a:r>
              <a:rPr lang="cs-CZ" sz="800" dirty="0">
                <a:hlinkClick r:id="rId8"/>
              </a:rPr>
              <a:t>http://</a:t>
            </a:r>
            <a:r>
              <a:rPr lang="cs-CZ" sz="800" dirty="0" smtClean="0">
                <a:hlinkClick r:id="rId8"/>
              </a:rPr>
              <a:t>commons.wikimedia.org/wiki/File:Capsicum_annuum_fruits_IMGP0122.jpg</a:t>
            </a:r>
            <a:r>
              <a:rPr lang="cs-CZ" sz="800" dirty="0" smtClean="0"/>
              <a:t> </a:t>
            </a:r>
          </a:p>
          <a:p>
            <a:pPr marL="0" indent="0">
              <a:buNone/>
            </a:pPr>
            <a:r>
              <a:rPr lang="cs-CZ" sz="800" dirty="0"/>
              <a:t>Obr.č.8: </a:t>
            </a:r>
            <a:r>
              <a:rPr lang="cs-CZ" sz="800" dirty="0">
                <a:hlinkClick r:id="rId8"/>
              </a:rPr>
              <a:t>http://</a:t>
            </a:r>
            <a:r>
              <a:rPr lang="cs-CZ" sz="800" dirty="0" smtClean="0">
                <a:hlinkClick r:id="rId8"/>
              </a:rPr>
              <a:t>commons.wikimedia.org/wiki/File:Capsicum_annuum_fruits_IMGP0122.jpg</a:t>
            </a:r>
            <a:r>
              <a:rPr lang="cs-CZ" sz="800" dirty="0" smtClean="0"/>
              <a:t> </a:t>
            </a: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5725" y="1844824"/>
            <a:ext cx="1428750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1980" y="1844824"/>
            <a:ext cx="1428750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7426" y="1844824"/>
            <a:ext cx="142875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4330" y="1844824"/>
            <a:ext cx="1428750" cy="100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5725" y="3903663"/>
            <a:ext cx="1427163" cy="95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02206"/>
            <a:ext cx="1431925" cy="95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06031"/>
            <a:ext cx="1427163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73040"/>
            <a:ext cx="1431925" cy="1023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116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Potraviny živočišného původu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Obr.č.9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cs.wikipedia.org/wiki/Maso</a:t>
            </a:r>
            <a:r>
              <a:rPr lang="cs-CZ" sz="800" dirty="0"/>
              <a:t>                                                                                             </a:t>
            </a:r>
            <a:r>
              <a:rPr lang="cs-CZ" sz="800" dirty="0" smtClean="0"/>
              <a:t>Obr.č.10</a:t>
            </a:r>
            <a:r>
              <a:rPr lang="cs-CZ" sz="800" dirty="0"/>
              <a:t>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commons.wikimedia.org/wiki/File:Mleko.jpg</a:t>
            </a:r>
            <a:r>
              <a:rPr lang="cs-CZ" sz="800" dirty="0" smtClean="0"/>
              <a:t>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Obr.č.11: </a:t>
            </a:r>
            <a:r>
              <a:rPr lang="cs-CZ" sz="800" dirty="0">
                <a:hlinkClick r:id="rId4"/>
              </a:rPr>
              <a:t>http://</a:t>
            </a:r>
            <a:r>
              <a:rPr lang="cs-CZ" sz="800" dirty="0" smtClean="0">
                <a:hlinkClick r:id="rId4"/>
              </a:rPr>
              <a:t>commons.wikimedia.org/wiki/File:Edam.jpg</a:t>
            </a:r>
            <a:r>
              <a:rPr lang="cs-CZ" sz="800" dirty="0"/>
              <a:t>     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Obr.č.12</a:t>
            </a:r>
            <a:r>
              <a:rPr lang="cs-CZ" sz="800" dirty="0"/>
              <a:t>: </a:t>
            </a:r>
            <a:r>
              <a:rPr lang="cs-CZ" sz="800" dirty="0">
                <a:hlinkClick r:id="rId5"/>
              </a:rPr>
              <a:t>http://</a:t>
            </a:r>
            <a:r>
              <a:rPr lang="cs-CZ" sz="800" dirty="0" smtClean="0">
                <a:hlinkClick r:id="rId5"/>
              </a:rPr>
              <a:t>commons.wikimedia.org/wiki/File:Blauschimmelk%C3%A4se_IMGP5469_wp.jpg</a:t>
            </a:r>
            <a:r>
              <a:rPr lang="cs-CZ" sz="800" dirty="0" smtClean="0"/>
              <a:t> </a:t>
            </a:r>
          </a:p>
          <a:p>
            <a:pPr marL="0" indent="0">
              <a:buNone/>
            </a:pPr>
            <a:r>
              <a:rPr lang="cs-CZ" sz="800" dirty="0"/>
              <a:t>Obr.č.14: </a:t>
            </a:r>
            <a:r>
              <a:rPr lang="cs-CZ" sz="800" dirty="0">
                <a:hlinkClick r:id="rId6"/>
              </a:rPr>
              <a:t>http://</a:t>
            </a:r>
            <a:r>
              <a:rPr lang="cs-CZ" sz="800" dirty="0" smtClean="0">
                <a:hlinkClick r:id="rId6"/>
              </a:rPr>
              <a:t>commons.wikimedia.org/wiki/File:Feta_Greece_2.jpg</a:t>
            </a:r>
            <a:r>
              <a:rPr lang="cs-CZ" sz="800" dirty="0" smtClean="0"/>
              <a:t> </a:t>
            </a:r>
          </a:p>
          <a:p>
            <a:pPr marL="0" indent="0">
              <a:buNone/>
            </a:pPr>
            <a:endParaRPr lang="cs-CZ" sz="800" dirty="0" smtClean="0"/>
          </a:p>
          <a:p>
            <a:endParaRPr lang="cs-CZ" sz="8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90976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90976"/>
            <a:ext cx="2239516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72751"/>
            <a:ext cx="2194173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9326" y="1700808"/>
            <a:ext cx="2095500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1407790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6032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/>
            </a:r>
            <a:br>
              <a:rPr lang="cs-CZ" u="sng" dirty="0"/>
            </a:br>
            <a:r>
              <a:rPr lang="cs-CZ" i="1" u="sng" dirty="0" smtClean="0"/>
              <a:t>Rozdělení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Rozpustné </a:t>
            </a:r>
            <a:r>
              <a:rPr lang="cs-CZ" i="1" dirty="0"/>
              <a:t>v tucích</a:t>
            </a:r>
            <a:r>
              <a:rPr lang="cs-CZ" dirty="0"/>
              <a:t> : A, D, E, K</a:t>
            </a:r>
          </a:p>
          <a:p>
            <a:r>
              <a:rPr lang="cs-CZ" i="1" dirty="0"/>
              <a:t>Rozpustné ve vodě</a:t>
            </a:r>
            <a:r>
              <a:rPr lang="cs-CZ" dirty="0"/>
              <a:t> : vitaminy skupiny B a vitamin 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684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  <a:p>
            <a:r>
              <a:rPr lang="cs-CZ" b="1" dirty="0"/>
              <a:t>Avitaminóza</a:t>
            </a:r>
            <a:r>
              <a:rPr lang="cs-CZ" dirty="0"/>
              <a:t> - je nedostatek některého z vitaminů a způsobuje vážné zdravotní potíže. U nás se prakticky nevyskytuje.</a:t>
            </a:r>
          </a:p>
          <a:p>
            <a:r>
              <a:rPr lang="cs-CZ" b="1" dirty="0"/>
              <a:t>Hypovitaminóza</a:t>
            </a:r>
            <a:r>
              <a:rPr lang="cs-CZ" dirty="0"/>
              <a:t> - je nedostatek některého z vitaminů a způsobuje různá onemocnění, ale má mírnější průběh než avitaminóza.</a:t>
            </a:r>
          </a:p>
          <a:p>
            <a:r>
              <a:rPr lang="cs-CZ" b="1" dirty="0"/>
              <a:t>Hypervitaminóza</a:t>
            </a:r>
            <a:r>
              <a:rPr lang="cs-CZ" dirty="0"/>
              <a:t>- je nadbytek vitaminů a způsobuje rovněž zdravotní potíže.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5968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i="1" dirty="0" smtClean="0"/>
              <a:t>Nejvýznamnější </a:t>
            </a:r>
            <a:r>
              <a:rPr lang="cs-CZ" sz="4000" i="1" dirty="0"/>
              <a:t>vitamíny jejich zdroje a projevy avitaminózy:</a:t>
            </a:r>
            <a:br>
              <a:rPr lang="cs-CZ" sz="4000" i="1" dirty="0"/>
            </a:b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Vitamin A   </a:t>
            </a:r>
            <a:r>
              <a:rPr lang="cs-CZ" dirty="0"/>
              <a:t>( retinol ) - máslo, mléko, špenát, játra, rybí tuk, poruchy zraku a nervového systému</a:t>
            </a:r>
          </a:p>
          <a:p>
            <a:r>
              <a:rPr lang="cs-CZ" dirty="0"/>
              <a:t> </a:t>
            </a:r>
            <a:r>
              <a:rPr lang="cs-CZ" b="1" dirty="0"/>
              <a:t>Vitamin D   </a:t>
            </a:r>
            <a:r>
              <a:rPr lang="cs-CZ" dirty="0"/>
              <a:t>( kalciferol ) - máslo, vejce, mléko, rajčata, rybí tuk, deformace kostí, křivice</a:t>
            </a:r>
            <a:r>
              <a:rPr lang="cs-CZ" b="1" dirty="0"/>
              <a:t>                                      </a:t>
            </a:r>
            <a:endParaRPr lang="cs-CZ" dirty="0"/>
          </a:p>
          <a:p>
            <a:r>
              <a:rPr lang="cs-CZ" b="1" dirty="0"/>
              <a:t> Vitamin E    </a:t>
            </a:r>
            <a:r>
              <a:rPr lang="cs-CZ" dirty="0"/>
              <a:t>( tokoferol ) - rostlinné oleje, máslo, vejce, ovlivňuje nervové procesy, látkovou   výměnu   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71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Vitamin B1  </a:t>
            </a:r>
            <a:r>
              <a:rPr lang="cs-CZ" dirty="0"/>
              <a:t>( </a:t>
            </a:r>
            <a:r>
              <a:rPr lang="cs-CZ" dirty="0" err="1"/>
              <a:t>thiamin</a:t>
            </a:r>
            <a:r>
              <a:rPr lang="cs-CZ" dirty="0"/>
              <a:t> ) - kvasnice, obilné slupky, vnitřnosti, těžké poruchy nervové soustavy</a:t>
            </a:r>
          </a:p>
          <a:p>
            <a:r>
              <a:rPr lang="cs-CZ" dirty="0"/>
              <a:t> </a:t>
            </a:r>
            <a:r>
              <a:rPr lang="cs-CZ" b="1" dirty="0"/>
              <a:t>Vitamin B2  </a:t>
            </a:r>
            <a:r>
              <a:rPr lang="cs-CZ" dirty="0"/>
              <a:t>( riboflavin ) - kvasnice, vnitřnosti, vejce, mléko, ústní sliznice, kůže</a:t>
            </a:r>
          </a:p>
          <a:p>
            <a:r>
              <a:rPr lang="cs-CZ" dirty="0"/>
              <a:t> </a:t>
            </a:r>
            <a:r>
              <a:rPr lang="cs-CZ" b="1" dirty="0"/>
              <a:t>Vitamin B6  </a:t>
            </a:r>
            <a:r>
              <a:rPr lang="cs-CZ" dirty="0"/>
              <a:t>( pyridoxin ) - vnitřnosti, vaječný žloutek, změny kůže a sliznice</a:t>
            </a:r>
          </a:p>
          <a:p>
            <a:r>
              <a:rPr lang="cs-CZ" dirty="0"/>
              <a:t> </a:t>
            </a:r>
            <a:r>
              <a:rPr lang="cs-CZ" b="1" dirty="0"/>
              <a:t>Vitamin B12</a:t>
            </a:r>
            <a:r>
              <a:rPr lang="cs-CZ" dirty="0"/>
              <a:t>( kobalamin ) - játra a potraviny živočišného původu, chudokrevnost</a:t>
            </a:r>
          </a:p>
          <a:p>
            <a:r>
              <a:rPr lang="cs-CZ" dirty="0"/>
              <a:t> </a:t>
            </a:r>
            <a:r>
              <a:rPr lang="cs-CZ" b="1" dirty="0"/>
              <a:t>Vitamin C</a:t>
            </a:r>
            <a:r>
              <a:rPr lang="cs-CZ" dirty="0"/>
              <a:t>    ( kyselina askorbová)  - čerstvé ovoce, zelenina</a:t>
            </a:r>
            <a:r>
              <a:rPr lang="cs-CZ" dirty="0" smtClean="0"/>
              <a:t>, brambory</a:t>
            </a:r>
            <a:r>
              <a:rPr lang="cs-CZ" dirty="0"/>
              <a:t>, zastavení infekce, </a:t>
            </a:r>
            <a:r>
              <a:rPr lang="cs-CZ" dirty="0" smtClean="0"/>
              <a:t>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651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i="1" dirty="0"/>
              <a:t>Provitaminy</a:t>
            </a:r>
            <a:r>
              <a:rPr lang="cs-CZ" sz="4000" dirty="0"/>
              <a:t> 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látky</a:t>
            </a:r>
            <a:r>
              <a:rPr lang="cs-CZ" dirty="0"/>
              <a:t>, které nemají charakter vitaminů, ale v těle se mění na vitaminy</a:t>
            </a:r>
          </a:p>
          <a:p>
            <a:pPr marL="0" indent="0">
              <a:buNone/>
            </a:pPr>
            <a:r>
              <a:rPr lang="cs-CZ" dirty="0" smtClean="0"/>
              <a:t>        karoten </a:t>
            </a:r>
            <a:r>
              <a:rPr lang="cs-CZ" dirty="0"/>
              <a:t>(</a:t>
            </a:r>
            <a:r>
              <a:rPr lang="cs-CZ" b="1" dirty="0" smtClean="0"/>
              <a:t>provitamin</a:t>
            </a:r>
            <a:r>
              <a:rPr lang="cs-CZ" dirty="0" smtClean="0"/>
              <a:t> </a:t>
            </a:r>
            <a:r>
              <a:rPr lang="cs-CZ" dirty="0"/>
              <a:t>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       ergosterol </a:t>
            </a:r>
            <a:r>
              <a:rPr lang="cs-CZ" dirty="0"/>
              <a:t>(</a:t>
            </a:r>
            <a:r>
              <a:rPr lang="cs-CZ" b="1" dirty="0"/>
              <a:t>provitamin</a:t>
            </a:r>
            <a:r>
              <a:rPr lang="cs-CZ" dirty="0"/>
              <a:t> D). </a:t>
            </a: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926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význam biokatalyzátorů?</a:t>
            </a:r>
          </a:p>
          <a:p>
            <a:r>
              <a:rPr lang="cs-CZ" dirty="0" smtClean="0"/>
              <a:t>Jak dělíme vitamíny?</a:t>
            </a:r>
          </a:p>
          <a:p>
            <a:r>
              <a:rPr lang="cs-CZ" dirty="0" smtClean="0"/>
              <a:t>Vyjmenuj vitamíny rozpustné v tucích.</a:t>
            </a:r>
          </a:p>
          <a:p>
            <a:r>
              <a:rPr lang="cs-CZ" dirty="0" smtClean="0"/>
              <a:t>Co je to hypervitaminóza?</a:t>
            </a:r>
          </a:p>
          <a:p>
            <a:r>
              <a:rPr lang="cs-CZ" dirty="0" smtClean="0"/>
              <a:t>Jaký je rozdíl mezi avitaminózou </a:t>
            </a:r>
            <a:r>
              <a:rPr lang="cs-CZ" smtClean="0"/>
              <a:t>a hypovitaminózou?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849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429</Words>
  <Application>Microsoft Office PowerPoint</Application>
  <PresentationFormat>Předvádění na obrazovce (4:3)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 Vitamíny</vt:lpstr>
      <vt:lpstr>Snímek 3</vt:lpstr>
      <vt:lpstr>Ovoce, zelenina</vt:lpstr>
      <vt:lpstr>Potraviny živočišného původu</vt:lpstr>
      <vt:lpstr> Rozdělení </vt:lpstr>
      <vt:lpstr>Snímek 7</vt:lpstr>
      <vt:lpstr> Nejvýznamnější vitamíny jejich zdroje a projevy avitaminózy: </vt:lpstr>
      <vt:lpstr>  </vt:lpstr>
      <vt:lpstr>Provitaminy 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 (Proteiny)</dc:title>
  <dc:creator>Hajný</dc:creator>
  <cp:lastModifiedBy>Dum</cp:lastModifiedBy>
  <cp:revision>66</cp:revision>
  <dcterms:created xsi:type="dcterms:W3CDTF">2012-10-30T18:37:17Z</dcterms:created>
  <dcterms:modified xsi:type="dcterms:W3CDTF">2014-06-18T11:00:01Z</dcterms:modified>
</cp:coreProperties>
</file>