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3" r:id="rId1"/>
    <p:sldMasterId id="2147483666" r:id="rId2"/>
    <p:sldMasterId id="2147483722" r:id="rId3"/>
  </p:sldMasterIdLst>
  <p:sldIdLst>
    <p:sldId id="268" r:id="rId4"/>
    <p:sldId id="270" r:id="rId5"/>
    <p:sldId id="256" r:id="rId6"/>
    <p:sldId id="257" r:id="rId7"/>
    <p:sldId id="258" r:id="rId8"/>
    <p:sldId id="259" r:id="rId9"/>
    <p:sldId id="260" r:id="rId10"/>
    <p:sldId id="262" r:id="rId11"/>
    <p:sldId id="261" r:id="rId12"/>
    <p:sldId id="263" r:id="rId13"/>
    <p:sldId id="264" r:id="rId14"/>
    <p:sldId id="265" r:id="rId15"/>
    <p:sldId id="266" r:id="rId16"/>
    <p:sldId id="267" r:id="rId17"/>
    <p:sldId id="269" r:id="rId18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4"/>
          <p:cNvSpPr>
            <a:spLocks/>
          </p:cNvSpPr>
          <p:nvPr/>
        </p:nvSpPr>
        <p:spPr bwMode="auto">
          <a:xfrm>
            <a:off x="285750" y="2803525"/>
            <a:ext cx="1588" cy="3035300"/>
          </a:xfrm>
          <a:custGeom>
            <a:avLst/>
            <a:gdLst>
              <a:gd name="T0" fmla="*/ 0 w 1588"/>
              <a:gd name="T1" fmla="*/ 0 h 1912"/>
              <a:gd name="T2" fmla="*/ 0 w 1588"/>
              <a:gd name="T3" fmla="*/ 15120938 h 1912"/>
              <a:gd name="T4" fmla="*/ 0 w 1588"/>
              <a:gd name="T5" fmla="*/ 15120938 h 1912"/>
              <a:gd name="T6" fmla="*/ 0 w 1588"/>
              <a:gd name="T7" fmla="*/ 151209375 h 1912"/>
              <a:gd name="T8" fmla="*/ 0 w 1588"/>
              <a:gd name="T9" fmla="*/ 2147483647 h 1912"/>
              <a:gd name="T10" fmla="*/ 0 w 1588"/>
              <a:gd name="T11" fmla="*/ 2147483647 h 1912"/>
              <a:gd name="T12" fmla="*/ 0 w 1588"/>
              <a:gd name="T13" fmla="*/ 0 h 1912"/>
              <a:gd name="T14" fmla="*/ 0 w 1588"/>
              <a:gd name="T15" fmla="*/ 0 h 1912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1588" h="1912">
                <a:moveTo>
                  <a:pt x="0" y="0"/>
                </a:moveTo>
                <a:lnTo>
                  <a:pt x="0" y="6"/>
                </a:lnTo>
                <a:lnTo>
                  <a:pt x="0" y="60"/>
                </a:lnTo>
                <a:lnTo>
                  <a:pt x="0" y="1912"/>
                </a:lnTo>
                <a:lnTo>
                  <a:pt x="0" y="0"/>
                </a:lnTo>
                <a:close/>
              </a:path>
            </a:pathLst>
          </a:custGeom>
          <a:solidFill>
            <a:srgbClr val="6BBA27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997075"/>
            <a:ext cx="7772400" cy="1431925"/>
          </a:xfrm>
        </p:spPr>
        <p:txBody>
          <a:bodyPr anchor="b" anchorCtr="1"/>
          <a:lstStyle>
            <a:lvl1pPr algn="ctr"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FBBAB0-7081-4115-BB98-3DA55B0432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A6CCC4-91F0-4E12-9618-BD4661653A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6DB4FD-B6D2-4795-82F1-FB1C5ACA3F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050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050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2D4CAD-C5A6-4917-9FA9-CB9156EAA2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256767-8697-4E85-BC98-1AFE38F06F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FF806E-D306-4501-921C-2A83E1D737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03AFA9-B4E0-4C17-A700-FCD69B8191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102FD0-B387-40D7-BFC3-9F4F039086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69CB24-B84A-45B1-BE1B-B798583026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0F7303-14E7-4096-830D-E37FF04775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92100"/>
            <a:ext cx="2057400" cy="57277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92100"/>
            <a:ext cx="6019800" cy="57277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A0C77A-481E-4A52-A11A-857632C30C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92100"/>
            <a:ext cx="8229600" cy="13843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9050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050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BFBFAC-D247-4982-B9FE-817944D53B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8638" y="3267075"/>
            <a:ext cx="57610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12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8638" y="3267075"/>
            <a:ext cx="57610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/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6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F07B5EB9-9A10-4A1A-A7C0-20C4AF32D244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7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E9CCEC26-E3F6-4F78-AA8C-176D57620F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850" y="6308725"/>
            <a:ext cx="5713413" cy="36512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71542F14-3454-4061-BD04-326E66CD05D0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8813" y="6356350"/>
            <a:ext cx="2627312" cy="36512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395BB003-F958-4735-A4B0-75AD0F8B52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72149EBF-EEC1-46DD-9186-8DA48690CCE6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98C1B14F-14CE-4057-8E2B-37DE27A288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12"/>
          <p:cNvSpPr txBox="1">
            <a:spLocks noChangeArrowheads="1"/>
          </p:cNvSpPr>
          <p:nvPr userDrawn="1"/>
        </p:nvSpPr>
        <p:spPr bwMode="auto">
          <a:xfrm>
            <a:off x="714375" y="5715000"/>
            <a:ext cx="767238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>
              <a:defRPr/>
            </a:pPr>
            <a:r>
              <a:rPr lang="cs-CZ" sz="1000" smtClean="0">
                <a:solidFill>
                  <a:srgbClr val="000000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eaLnBrk="1" hangingPunct="1">
              <a:defRPr/>
            </a:pPr>
            <a:r>
              <a:rPr lang="cs-CZ" sz="1000" smtClean="0">
                <a:solidFill>
                  <a:srgbClr val="000000"/>
                </a:solidFill>
                <a:latin typeface="Bookman Old Style" pitchFamily="18" charset="0"/>
              </a:rPr>
              <a:t>Jakékoliv další využití podléhá autorskému zákonu.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1B033D6-99C2-4534-8CCB-560A9D5ED8AA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3E20150-ADC6-4956-987A-A4E240571F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pic>
        <p:nvPicPr>
          <p:cNvPr id="7" name="Obrázek 1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FC42A6EB-0DAB-4BED-870D-10FEBF8D1863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F3AE97DD-98A0-48E6-958D-CF2C3F1DC9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10B9D0D2-671C-4B86-8A67-616931F1B911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12C24084-D3AC-4A93-9797-5002DEB8D5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3D10FBD0-6B42-4D22-AE67-E5C339796A14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278B8BC9-A182-4B83-834A-22EF114BF3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7B250B4-3575-454E-998B-7D43F5FCD696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ED63E30A-2E65-4B53-B2F7-68D3E19271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7E05C40-BF57-4961-8112-A609498635A0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104FBB3-8777-40DA-9C66-035AF98B49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B4B7B7E-1AB9-481A-9E18-C9484A3C9D8E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F09527FD-E850-4BEC-99A0-7A9FEFDB85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FB7EA744-B9E6-4EC2-877E-8A8C4E31E56B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E79BB62F-B98A-4035-8FF8-384682F724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EDE002DF-2FA7-4CF7-9778-F54959B1D833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7BC3D6ED-0638-4D3B-818D-49813B5A9C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16325" y="5961063"/>
            <a:ext cx="2384425" cy="900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99A13AF6-2039-4AE5-8A62-1D78FF204E3D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0309CABC-6DB9-4842-A1E8-7492409147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420BDCDD-9593-497A-8159-4A7C68DDAB0E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C5052590-E23E-4A79-9E8E-9C17F1B162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8638" y="3267075"/>
            <a:ext cx="57610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12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8638" y="3267075"/>
            <a:ext cx="57610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/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6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10946617-C77E-4F6B-BBAC-00186FAAA9AA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7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026784ED-4822-4A8E-88CE-DF6A45A01D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850" y="6308725"/>
            <a:ext cx="5713413" cy="36512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6988EC14-FE24-4757-9B9E-E4F1492EA433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8813" y="6356350"/>
            <a:ext cx="2627312" cy="36512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EE89C7A3-F584-4E39-8B11-351D1A75DB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4EB84868-3056-4082-8D1F-A397BCF4C717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4CE32248-D98B-4929-98E1-67C14DC26E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12"/>
          <p:cNvSpPr txBox="1">
            <a:spLocks noChangeArrowheads="1"/>
          </p:cNvSpPr>
          <p:nvPr userDrawn="1"/>
        </p:nvSpPr>
        <p:spPr bwMode="auto">
          <a:xfrm>
            <a:off x="714375" y="5715000"/>
            <a:ext cx="767238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r>
              <a:rPr lang="cs-CZ" sz="1000" smtClean="0">
                <a:solidFill>
                  <a:srgbClr val="000000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eaLnBrk="1" hangingPunct="1">
              <a:defRPr/>
            </a:pPr>
            <a:r>
              <a:rPr lang="cs-CZ" sz="1000" smtClean="0">
                <a:solidFill>
                  <a:srgbClr val="000000"/>
                </a:solidFill>
                <a:latin typeface="Bookman Old Style" pitchFamily="18" charset="0"/>
              </a:rPr>
              <a:t>Jakékoliv další využití podléhá autorskému zákonu.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26A14624-EB77-4CDB-90B3-37C2896C5C55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FDDB9923-5C98-4297-A647-83A3DDC7F7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pic>
        <p:nvPicPr>
          <p:cNvPr id="7" name="Obrázek 1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6700040-E103-4461-A7FC-BCFDEEF9A0EA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96A5A451-01A7-42AB-A414-6C6C73A49F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FE90F742-3FA8-4D91-BD95-2B522EC73B64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6BFBBB57-EBA5-4F06-981E-9043AE78A2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F39EE1B2-F2A8-4191-913A-7A88E985EB68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DA92E4F-6013-4352-9D87-74BA554455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2D9E101B-5E63-48FD-B3CA-869048C99196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73350604-4525-42AF-A497-E80F5B923E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8075275D-D703-4CE0-8FFA-B10882A8E947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06A62977-7C03-4170-B337-F8F4503CA4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C565D12-5ECD-4950-8341-3921373FB4F8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BFE380C3-70A7-4884-9EBC-4BB3C75FA5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68F558A0-3347-4D9D-9156-3C8149F0B1F4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E47D0195-ADBA-48C3-89C7-FFFB25763E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7B53517C-2E9F-4751-90E6-01C01519290B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3BD35746-DD43-4895-AB23-E095C9757D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16325" y="5961063"/>
            <a:ext cx="2384425" cy="900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F756EB3-B3A5-4358-BE44-4AACCF8B9DB8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4013ED8C-AFA9-4DD7-8110-F284758631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16585EEF-AE78-49D2-8E92-850A8016F625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0A10A108-7C73-4F4E-AF77-DA36DC152E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slideLayout" Target="../slideLayouts/slideLayout2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13" Type="http://schemas.openxmlformats.org/officeDocument/2006/relationships/slideLayout" Target="../slideLayouts/slideLayout39.xml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12" Type="http://schemas.openxmlformats.org/officeDocument/2006/relationships/slideLayout" Target="../slideLayouts/slideLayout38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1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5.xml"/><Relationship Id="rId14" Type="http://schemas.openxmlformats.org/officeDocument/2006/relationships/slideLayout" Target="../slideLayouts/slideLayout4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05000"/>
            <a:ext cx="82296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4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4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4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</a:defRPr>
            </a:lvl1pPr>
          </a:lstStyle>
          <a:p>
            <a:pPr>
              <a:defRPr/>
            </a:pPr>
            <a:fld id="{0C80B78E-707A-4958-BD9C-914F517949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77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  <p:sldLayoutId id="2147483776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120000"/>
        <a:buChar char="•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Tahoma" pitchFamily="34" charset="0"/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120000"/>
        <a:buChar char="•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Tahoma" pitchFamily="34" charset="0"/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88"/>
            <a:ext cx="8229600" cy="83978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341438"/>
            <a:ext cx="8229600" cy="4784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lumMod val="65000"/>
                    <a:lumOff val="35000"/>
                  </a:prst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fld id="{F76A2839-527F-480E-AA38-664849544CA0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lumMod val="65000"/>
                    <a:lumOff val="35000"/>
                  </a:prst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lumMod val="65000"/>
                    <a:lumOff val="35000"/>
                  </a:prst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fld id="{96A3F266-DA0B-4380-A086-2B49E9FBB0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057" name="TextovéPole 9"/>
          <p:cNvSpPr txBox="1">
            <a:spLocks noChangeArrowheads="1"/>
          </p:cNvSpPr>
          <p:nvPr/>
        </p:nvSpPr>
        <p:spPr bwMode="auto">
          <a:xfrm>
            <a:off x="1355725" y="44450"/>
            <a:ext cx="66722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>
              <a:defRPr/>
            </a:pPr>
            <a:r>
              <a:rPr lang="cs-CZ" sz="1400" smtClean="0">
                <a:solidFill>
                  <a:srgbClr val="FFFFFF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2058" name="TextovéPole 10"/>
          <p:cNvSpPr txBox="1">
            <a:spLocks noChangeArrowheads="1"/>
          </p:cNvSpPr>
          <p:nvPr userDrawn="1"/>
        </p:nvSpPr>
        <p:spPr bwMode="auto">
          <a:xfrm>
            <a:off x="1355725" y="44450"/>
            <a:ext cx="66722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>
              <a:defRPr/>
            </a:pPr>
            <a:r>
              <a:rPr lang="cs-CZ" sz="1400" smtClean="0">
                <a:solidFill>
                  <a:srgbClr val="FFFFFF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  <p:sldLayoutId id="2147483781" r:id="rId4"/>
    <p:sldLayoutId id="2147483782" r:id="rId5"/>
    <p:sldLayoutId id="2147483783" r:id="rId6"/>
    <p:sldLayoutId id="2147483784" r:id="rId7"/>
    <p:sldLayoutId id="2147483785" r:id="rId8"/>
    <p:sldLayoutId id="2147483786" r:id="rId9"/>
    <p:sldLayoutId id="2147483787" r:id="rId10"/>
    <p:sldLayoutId id="2147483788" r:id="rId11"/>
    <p:sldLayoutId id="2147483789" r:id="rId12"/>
    <p:sldLayoutId id="2147483790" r:id="rId13"/>
    <p:sldLayoutId id="2147483791" r:id="rId14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  <a:lvl2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2pPr>
      <a:lvl3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3pPr>
      <a:lvl4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4pPr>
      <a:lvl5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88"/>
            <a:ext cx="8229600" cy="83978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341438"/>
            <a:ext cx="8229600" cy="4784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lumMod val="65000"/>
                    <a:lumOff val="35000"/>
                  </a:prst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fld id="{0EC86346-95E9-4AE1-A151-FD9BEA66A640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lumMod val="65000"/>
                    <a:lumOff val="35000"/>
                  </a:prst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lumMod val="65000"/>
                    <a:lumOff val="35000"/>
                  </a:prst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fld id="{2024FC13-230B-4EFD-A9C7-BDDE143F67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081" name="TextovéPole 9"/>
          <p:cNvSpPr txBox="1">
            <a:spLocks noChangeArrowheads="1"/>
          </p:cNvSpPr>
          <p:nvPr/>
        </p:nvSpPr>
        <p:spPr bwMode="auto">
          <a:xfrm>
            <a:off x="1355725" y="44450"/>
            <a:ext cx="66722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r>
              <a:rPr lang="cs-CZ" sz="1400" smtClean="0">
                <a:solidFill>
                  <a:srgbClr val="FFFFFF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3082" name="TextovéPole 10"/>
          <p:cNvSpPr txBox="1">
            <a:spLocks noChangeArrowheads="1"/>
          </p:cNvSpPr>
          <p:nvPr userDrawn="1"/>
        </p:nvSpPr>
        <p:spPr bwMode="auto">
          <a:xfrm>
            <a:off x="1355725" y="44450"/>
            <a:ext cx="66722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defRPr/>
            </a:pPr>
            <a:r>
              <a:rPr lang="cs-CZ" sz="1400" smtClean="0">
                <a:solidFill>
                  <a:srgbClr val="FFFFFF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7" r:id="rId6"/>
    <p:sldLayoutId id="2147483798" r:id="rId7"/>
    <p:sldLayoutId id="2147483799" r:id="rId8"/>
    <p:sldLayoutId id="2147483800" r:id="rId9"/>
    <p:sldLayoutId id="2147483801" r:id="rId10"/>
    <p:sldLayoutId id="2147483802" r:id="rId11"/>
    <p:sldLayoutId id="2147483803" r:id="rId12"/>
    <p:sldLayoutId id="2147483804" r:id="rId13"/>
    <p:sldLayoutId id="2147483805" r:id="rId14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  <a:lvl2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2pPr>
      <a:lvl3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3pPr>
      <a:lvl4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4pPr>
      <a:lvl5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cs.wikipedia.org/wiki/Soubor:Martyrs_of_Gorkum.jpg" TargetMode="Externa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upload.wikimedia.org/wikipedia/commons/c/ce/1579_Union_of_Utrecht.svg" TargetMode="Externa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embrandt_van_Rijn-De_Nachtwacht-1642.jpg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071688"/>
            <a:ext cx="7773988" cy="99695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Nizozemská revoluce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/>
              <a:t>Mgr. 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25"/>
            <a:ext cx="8229600" cy="5715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4819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50"/>
            <a:ext cx="8218488" cy="4714875"/>
          </a:xfrm>
        </p:spPr>
        <p:txBody>
          <a:bodyPr/>
          <a:lstStyle/>
          <a:p>
            <a:pPr eaLnBrk="1" hangingPunct="1">
              <a:buFont typeface="Century Gothic" pitchFamily="34" charset="0"/>
              <a:buAutoNum type="arabicPeriod"/>
            </a:pPr>
            <a:endParaRPr lang="cs-CZ" smtClean="0"/>
          </a:p>
          <a:p>
            <a:pPr eaLnBrk="1" hangingPunct="1">
              <a:buFont typeface="Century Gothic" pitchFamily="34" charset="0"/>
              <a:buAutoNum type="arabicPeriod"/>
            </a:pPr>
            <a:r>
              <a:rPr lang="cs-CZ" sz="1200" b="1" smtClean="0"/>
              <a:t>Kód DUMu: 	</a:t>
            </a:r>
            <a:r>
              <a:rPr lang="cs-CZ" sz="1200" smtClean="0"/>
              <a:t>VY_32_INOVACE_3.DE.12</a:t>
            </a:r>
          </a:p>
          <a:p>
            <a:pPr eaLnBrk="1" hangingPunct="1">
              <a:buFont typeface="Century Gothic" pitchFamily="34" charset="0"/>
              <a:buAutoNum type="arabicPeriod"/>
            </a:pPr>
            <a:r>
              <a:rPr lang="cs-CZ" sz="1200" b="1" smtClean="0"/>
              <a:t>Číslo projektu: 	</a:t>
            </a:r>
            <a:r>
              <a:rPr lang="cs-CZ" sz="1200" smtClean="0"/>
              <a:t>CZ.1.07/1.5.00/34.0114	</a:t>
            </a:r>
            <a:endParaRPr lang="cs-CZ" sz="1200" b="1" smtClean="0"/>
          </a:p>
          <a:p>
            <a:pPr eaLnBrk="1" hangingPunct="1">
              <a:buFont typeface="Century Gothic" pitchFamily="34" charset="0"/>
              <a:buAutoNum type="arabicPeriod"/>
            </a:pPr>
            <a:endParaRPr lang="cs-CZ" sz="1200" b="1" smtClean="0"/>
          </a:p>
          <a:p>
            <a:pPr eaLnBrk="1" hangingPunct="1">
              <a:buFont typeface="Century Gothic" pitchFamily="34" charset="0"/>
              <a:buAutoNum type="arabicPeriod"/>
            </a:pPr>
            <a:r>
              <a:rPr lang="cs-CZ" sz="1200" b="1" smtClean="0"/>
              <a:t>Vytvořeno: 	</a:t>
            </a:r>
            <a:r>
              <a:rPr lang="cs-CZ" sz="1200" smtClean="0"/>
              <a:t>březen 2013</a:t>
            </a:r>
          </a:p>
          <a:p>
            <a:pPr eaLnBrk="1" hangingPunct="1">
              <a:buFont typeface="Century Gothic" pitchFamily="34" charset="0"/>
              <a:buAutoNum type="arabicPeriod"/>
            </a:pPr>
            <a:endParaRPr lang="cs-CZ" sz="1200" smtClean="0"/>
          </a:p>
          <a:p>
            <a:pPr eaLnBrk="1" hangingPunct="1">
              <a:buFont typeface="Century Gothic" pitchFamily="34" charset="0"/>
              <a:buAutoNum type="arabicPeriod"/>
            </a:pPr>
            <a:r>
              <a:rPr lang="cs-CZ" sz="1200" b="1" smtClean="0"/>
              <a:t>Ročník: 	</a:t>
            </a:r>
            <a:r>
              <a:rPr lang="cs-CZ" sz="1200" smtClean="0"/>
              <a:t>Vyšší stupeň osmiletého gymnázia a čtyřleté gymnázium (RVP-G)</a:t>
            </a:r>
          </a:p>
          <a:p>
            <a:pPr eaLnBrk="1" hangingPunct="1">
              <a:buFont typeface="Century Gothic" pitchFamily="34" charset="0"/>
              <a:buAutoNum type="arabicPeriod"/>
            </a:pPr>
            <a:endParaRPr lang="cs-CZ" sz="1600" b="1" smtClean="0"/>
          </a:p>
          <a:p>
            <a:pPr eaLnBrk="1" hangingPunct="1">
              <a:buFont typeface="Century Gothic" pitchFamily="34" charset="0"/>
              <a:buAutoNum type="arabicPeriod"/>
            </a:pPr>
            <a:endParaRPr lang="cs-CZ" sz="1600" smtClean="0"/>
          </a:p>
          <a:p>
            <a:pPr eaLnBrk="1" hangingPunct="1">
              <a:buFont typeface="Century Gothic" pitchFamily="34" charset="0"/>
              <a:buAutoNum type="arabicPeriod"/>
            </a:pPr>
            <a:endParaRPr lang="cs-CZ" sz="1600" smtClean="0"/>
          </a:p>
          <a:p>
            <a:pPr eaLnBrk="1" hangingPunct="1">
              <a:buFont typeface="Century Gothic" pitchFamily="34" charset="0"/>
              <a:buAutoNum type="arabicPeriod"/>
            </a:pPr>
            <a:endParaRPr lang="cs-CZ" sz="1600" smtClean="0"/>
          </a:p>
          <a:p>
            <a:pPr algn="just" eaLnBrk="1" hangingPunct="1">
              <a:buFont typeface="Century Gothic" pitchFamily="34" charset="0"/>
              <a:buAutoNum type="arabicPeriod"/>
            </a:pPr>
            <a:r>
              <a:rPr lang="cs-CZ" sz="1200" b="1" smtClean="0"/>
              <a:t>Anotace: </a:t>
            </a:r>
          </a:p>
          <a:p>
            <a:pPr eaLnBrk="1" hangingPunct="1">
              <a:buFont typeface="Century Gothic" pitchFamily="34" charset="0"/>
              <a:buAutoNum type="arabicPeriod"/>
            </a:pPr>
            <a:endParaRPr lang="cs-CZ" smtClean="0"/>
          </a:p>
          <a:p>
            <a:pPr algn="just" eaLnBrk="1" hangingPunct="1">
              <a:buFont typeface="+mj-lt"/>
              <a:buNone/>
            </a:pPr>
            <a:r>
              <a:rPr lang="cs-CZ" sz="1900" b="1" smtClean="0"/>
              <a:t>	</a:t>
            </a:r>
            <a:endParaRPr lang="cs-CZ" sz="1700" smtClean="0"/>
          </a:p>
          <a:p>
            <a:pPr eaLnBrk="1" hangingPunct="1">
              <a:buFont typeface="+mj-lt"/>
              <a:buNone/>
            </a:pPr>
            <a:endParaRPr lang="cs-CZ" i="1" smtClean="0"/>
          </a:p>
          <a:p>
            <a:pPr eaLnBrk="1" hangingPunct="1">
              <a:buFont typeface="+mj-lt"/>
              <a:buNone/>
            </a:pPr>
            <a:endParaRPr lang="cs-CZ" i="1" smtClean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000125" y="2924175"/>
          <a:ext cx="7429500" cy="101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688"/>
                <a:gridCol w="5357812"/>
              </a:tblGrid>
              <a:tr h="26244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Počátky novověku</a:t>
                      </a:r>
                      <a:endParaRPr lang="cs-CZ" sz="1200" dirty="0"/>
                    </a:p>
                  </a:txBody>
                  <a:tcPr marL="91439" marR="91439"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25" y="4214813"/>
            <a:ext cx="7429500" cy="142875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pPr algn="just">
              <a:defRPr/>
            </a:pPr>
            <a:r>
              <a:rPr lang="cs-CZ" sz="1100" dirty="0">
                <a:solidFill>
                  <a:prstClr val="black"/>
                </a:solidFill>
                <a:latin typeface="Times New Roman" pitchFamily="18" charset="0"/>
              </a:rPr>
              <a:t>Materiál slouží ke všeobecnému seznámení žáků s problematikou </a:t>
            </a:r>
            <a:r>
              <a:rPr lang="cs-CZ" sz="1100" dirty="0">
                <a:solidFill>
                  <a:prstClr val="black"/>
                </a:solidFill>
                <a:latin typeface="Times New Roman" pitchFamily="18" charset="0"/>
              </a:rPr>
              <a:t>vzniku Nizozemského státu, jeho ekonomického a kulturního rozmachu, nazývaného v dějinách „nizozemské zlaté století). </a:t>
            </a:r>
            <a:r>
              <a:rPr lang="cs-CZ" sz="1100" dirty="0">
                <a:solidFill>
                  <a:prstClr val="black"/>
                </a:solidFill>
                <a:latin typeface="Times New Roman" pitchFamily="18" charset="0"/>
              </a:rPr>
              <a:t>Sleduje </a:t>
            </a:r>
            <a:r>
              <a:rPr lang="cs-CZ" sz="1100" dirty="0">
                <a:solidFill>
                  <a:prstClr val="black"/>
                </a:solidFill>
                <a:latin typeface="Times New Roman" pitchFamily="18" charset="0"/>
              </a:rPr>
              <a:t>vývoj španělské absolutistické politiky a její </a:t>
            </a:r>
            <a:r>
              <a:rPr lang="cs-CZ" sz="1100" dirty="0" smtClean="0">
                <a:solidFill>
                  <a:prstClr val="black"/>
                </a:solidFill>
                <a:latin typeface="Times New Roman" pitchFamily="18" charset="0"/>
              </a:rPr>
              <a:t>vztah </a:t>
            </a:r>
            <a:r>
              <a:rPr lang="cs-CZ" sz="1100" dirty="0">
                <a:solidFill>
                  <a:prstClr val="black"/>
                </a:solidFill>
                <a:latin typeface="Times New Roman" pitchFamily="18" charset="0"/>
              </a:rPr>
              <a:t>k novým ekonomickým poměrům v nizozemských provinciích. </a:t>
            </a:r>
            <a:r>
              <a:rPr lang="cs-CZ" sz="1100" dirty="0">
                <a:solidFill>
                  <a:prstClr val="black"/>
                </a:solidFill>
                <a:latin typeface="Times New Roman" pitchFamily="18" charset="0"/>
              </a:rPr>
              <a:t>Pomůcky: interaktivní tabule,  učebnice.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smtClean="0">
                <a:latin typeface="Times New Roman" pitchFamily="18" charset="0"/>
              </a:rPr>
              <a:t>Nizozemská revoluce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1341438"/>
            <a:ext cx="4038600" cy="5516562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1600" smtClean="0">
                <a:latin typeface="Times New Roman" pitchFamily="18" charset="0"/>
              </a:rPr>
              <a:t> Nizozemí, Belgie, Lucembursko, část severní Francie </a:t>
            </a:r>
            <a:r>
              <a:rPr lang="cs-CZ" sz="1600" smtClean="0">
                <a:sym typeface="Symbol" pitchFamily="18" charset="2"/>
              </a:rPr>
              <a:t> </a:t>
            </a:r>
            <a:r>
              <a:rPr lang="cs-CZ" sz="1600" smtClean="0">
                <a:latin typeface="Times New Roman" pitchFamily="18" charset="0"/>
                <a:sym typeface="Symbol" pitchFamily="18" charset="2"/>
              </a:rPr>
              <a:t>od 12. století</a:t>
            </a:r>
            <a:r>
              <a:rPr lang="cs-CZ" sz="1600" smtClean="0">
                <a:sym typeface="Symbol" pitchFamily="18" charset="2"/>
              </a:rPr>
              <a:t> </a:t>
            </a:r>
            <a:r>
              <a:rPr lang="cs-CZ" sz="1600" smtClean="0">
                <a:latin typeface="Times New Roman" pitchFamily="18" charset="0"/>
                <a:sym typeface="Symbol" pitchFamily="18" charset="2"/>
              </a:rPr>
              <a:t>zdejší města střediska řemesel, obchodu a kultury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600" smtClean="0">
                <a:latin typeface="Times New Roman" pitchFamily="18" charset="0"/>
                <a:sym typeface="Symbol" pitchFamily="18" charset="2"/>
              </a:rPr>
              <a:t> existovalo zde několik samostatných držav (hrabství Flandry, vévodství Brabant) – sjednoceny pod nadvládou burgundských vévodů </a:t>
            </a:r>
            <a:r>
              <a:rPr lang="cs-CZ" sz="1600" smtClean="0">
                <a:sym typeface="Symbol" pitchFamily="18" charset="2"/>
              </a:rPr>
              <a:t> </a:t>
            </a:r>
            <a:r>
              <a:rPr lang="cs-CZ" sz="1600" smtClean="0">
                <a:latin typeface="Times New Roman" pitchFamily="18" charset="0"/>
                <a:sym typeface="Symbol" pitchFamily="18" charset="2"/>
              </a:rPr>
              <a:t>od roku 1477 Habsburkové (Karel V. zde vytvořil ze 17 provincií jeden celek – hlavní město Brusel) – náleželo španělským Habsburkům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600" smtClean="0">
                <a:sym typeface="Symbol" pitchFamily="18" charset="2"/>
              </a:rPr>
              <a:t> </a:t>
            </a:r>
            <a:r>
              <a:rPr lang="cs-CZ" sz="1600" smtClean="0">
                <a:latin typeface="Times New Roman" pitchFamily="18" charset="0"/>
                <a:sym typeface="Symbol" pitchFamily="18" charset="2"/>
              </a:rPr>
              <a:t>od 15. století rozvoj manufaktur a soukrromého podnikání (španělská koloniální politika) – v čele generální místodržitel (zastupoval španělského panovníka)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600" smtClean="0">
                <a:latin typeface="Times New Roman" pitchFamily="18" charset="0"/>
                <a:sym typeface="Symbol" pitchFamily="18" charset="2"/>
              </a:rPr>
              <a:t> jižní provincie – Flandry, Brabant (město Antverpy) </a:t>
            </a:r>
            <a:r>
              <a:rPr lang="cs-CZ" sz="1600" smtClean="0">
                <a:sym typeface="Symbol" pitchFamily="18" charset="2"/>
              </a:rPr>
              <a:t> </a:t>
            </a:r>
            <a:r>
              <a:rPr lang="cs-CZ" sz="1600" smtClean="0">
                <a:latin typeface="Times New Roman" pitchFamily="18" charset="0"/>
                <a:sym typeface="Symbol" pitchFamily="18" charset="2"/>
              </a:rPr>
              <a:t>velmi bohaté, obchod s vlnou, výroba sukna; obyvatelstvo katolické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600" smtClean="0">
                <a:latin typeface="Times New Roman" pitchFamily="18" charset="0"/>
                <a:sym typeface="Symbol" pitchFamily="18" charset="2"/>
              </a:rPr>
              <a:t> severní provincie – Holland, Zeeland, Utrecht </a:t>
            </a:r>
            <a:r>
              <a:rPr lang="cs-CZ" sz="1600" smtClean="0">
                <a:sym typeface="Symbol" pitchFamily="18" charset="2"/>
              </a:rPr>
              <a:t> </a:t>
            </a:r>
            <a:r>
              <a:rPr lang="cs-CZ" sz="1600" smtClean="0">
                <a:latin typeface="Times New Roman" pitchFamily="18" charset="0"/>
                <a:sym typeface="Symbol" pitchFamily="18" charset="2"/>
              </a:rPr>
              <a:t>rozvoj zpracovatelského průmyslu (textil), obchod s Anglií, Ruskem a Pobaltím </a:t>
            </a:r>
            <a:r>
              <a:rPr lang="cs-CZ" sz="1600" smtClean="0">
                <a:sym typeface="Symbol" pitchFamily="18" charset="2"/>
              </a:rPr>
              <a:t> </a:t>
            </a:r>
            <a:r>
              <a:rPr lang="cs-CZ" sz="1600" smtClean="0">
                <a:latin typeface="Times New Roman" pitchFamily="18" charset="0"/>
                <a:sym typeface="Symbol" pitchFamily="18" charset="2"/>
              </a:rPr>
              <a:t>obyvatelstvo se hlásilo ke kalvinismu</a:t>
            </a:r>
            <a:endParaRPr lang="cs-CZ" sz="1600" smtClean="0">
              <a:sym typeface="Symbol" pitchFamily="18" charset="2"/>
            </a:endParaRPr>
          </a:p>
        </p:txBody>
      </p:sp>
      <p:pic>
        <p:nvPicPr>
          <p:cNvPr id="35844" name="Picture 5" descr="Leo_belgicus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48200" y="1916113"/>
            <a:ext cx="4038600" cy="4321175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smtClean="0">
                <a:latin typeface="Times New Roman" pitchFamily="18" charset="0"/>
              </a:rPr>
              <a:t>Nizozemská revoluce</a:t>
            </a:r>
          </a:p>
        </p:txBody>
      </p:sp>
      <p:sp>
        <p:nvSpPr>
          <p:cNvPr id="13321" name="Rectangle 9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800" smtClean="0">
                <a:latin typeface="Times New Roman" pitchFamily="18" charset="0"/>
              </a:rPr>
              <a:t>boj stavů proti centralismu a za rozšíření samosprávy</a:t>
            </a:r>
          </a:p>
          <a:p>
            <a:pPr eaLnBrk="1" hangingPunct="1">
              <a:defRPr/>
            </a:pPr>
            <a:r>
              <a:rPr lang="cs-CZ" sz="2800" smtClean="0">
                <a:latin typeface="Times New Roman" pitchFamily="18" charset="0"/>
              </a:rPr>
              <a:t>odpor měšťanstva proti berní habsburské politice</a:t>
            </a:r>
          </a:p>
          <a:p>
            <a:pPr eaLnBrk="1" hangingPunct="1">
              <a:defRPr/>
            </a:pPr>
            <a:r>
              <a:rPr lang="cs-CZ" sz="2800" smtClean="0">
                <a:latin typeface="Times New Roman" pitchFamily="18" charset="0"/>
              </a:rPr>
              <a:t>konflikt mezi katolíky a kalvinisty</a:t>
            </a:r>
          </a:p>
        </p:txBody>
      </p:sp>
      <p:pic>
        <p:nvPicPr>
          <p:cNvPr id="3686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7900" y="1557338"/>
            <a:ext cx="3846513" cy="473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smtClean="0">
                <a:latin typeface="Times New Roman" pitchFamily="18" charset="0"/>
              </a:rPr>
              <a:t>Nizozemská revoluce</a:t>
            </a:r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400" smtClean="0">
                <a:latin typeface="Times New Roman" pitchFamily="18" charset="0"/>
              </a:rPr>
              <a:t>jádrem opozice se stala skupina aristokratů </a:t>
            </a:r>
            <a:r>
              <a:rPr lang="cs-CZ" sz="2400" smtClean="0">
                <a:latin typeface="Times New Roman" pitchFamily="18" charset="0"/>
                <a:sym typeface="Symbol" pitchFamily="18" charset="2"/>
              </a:rPr>
              <a:t> Vilém Oranžský, admirál Horn, generál Egmont</a:t>
            </a:r>
          </a:p>
          <a:p>
            <a:pPr eaLnBrk="1" hangingPunct="1">
              <a:defRPr/>
            </a:pPr>
            <a:r>
              <a:rPr lang="cs-CZ" sz="2400" smtClean="0">
                <a:latin typeface="Times New Roman" pitchFamily="18" charset="0"/>
                <a:sym typeface="Symbol" pitchFamily="18" charset="2"/>
              </a:rPr>
              <a:t>dosáhli odvolání kardinála Granvelly a vytvořili tzv. Svaz dohody (zastavení pronásledování jinověrců)</a:t>
            </a:r>
          </a:p>
          <a:p>
            <a:pPr eaLnBrk="1" hangingPunct="1">
              <a:buFontTx/>
              <a:buNone/>
              <a:defRPr/>
            </a:pPr>
            <a:r>
              <a:rPr lang="cs-CZ" sz="2400" smtClean="0">
                <a:sym typeface="Symbol" pitchFamily="18" charset="2"/>
              </a:rPr>
              <a:t> </a:t>
            </a:r>
          </a:p>
        </p:txBody>
      </p:sp>
      <p:pic>
        <p:nvPicPr>
          <p:cNvPr id="37892" name="Picture 7" descr="220px-WilliamOfOrange1580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270500" y="2025650"/>
            <a:ext cx="2794000" cy="3873500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smtClean="0">
                <a:latin typeface="Times New Roman" pitchFamily="18" charset="0"/>
              </a:rPr>
              <a:t>Nizozemská revoluce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s-CZ" smtClean="0">
                <a:latin typeface="Times New Roman" pitchFamily="18" charset="0"/>
              </a:rPr>
              <a:t>Obrazoborecké hnutí (1566 – 1567)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mtClean="0">
                <a:latin typeface="Times New Roman" pitchFamily="18" charset="0"/>
              </a:rPr>
              <a:t>ohlas mezi řemeslníky a chudinou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mtClean="0">
                <a:latin typeface="Times New Roman" pitchFamily="18" charset="0"/>
              </a:rPr>
              <a:t>zničeno 5500 kostelů a klášterů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mtClean="0">
                <a:latin typeface="Times New Roman" pitchFamily="18" charset="0"/>
              </a:rPr>
              <a:t>Markéta Parmská nahrazena vévodou z Alby </a:t>
            </a:r>
            <a:r>
              <a:rPr lang="cs-CZ" smtClean="0">
                <a:latin typeface="Times New Roman" pitchFamily="18" charset="0"/>
                <a:sym typeface="Symbol" pitchFamily="18" charset="2"/>
              </a:rPr>
              <a:t> Albova hrůzovláda – krutá perzekuce (popravy), zavedena </a:t>
            </a:r>
            <a:r>
              <a:rPr lang="cs-CZ" smtClean="0">
                <a:solidFill>
                  <a:srgbClr val="CC3300"/>
                </a:solidFill>
                <a:latin typeface="Times New Roman" pitchFamily="18" charset="0"/>
                <a:sym typeface="Symbol" pitchFamily="18" charset="2"/>
              </a:rPr>
              <a:t>alcabala</a:t>
            </a:r>
            <a:r>
              <a:rPr lang="cs-CZ" smtClean="0">
                <a:latin typeface="Times New Roman" pitchFamily="18" charset="0"/>
                <a:sym typeface="Symbol" pitchFamily="18" charset="2"/>
              </a:rPr>
              <a:t> (1% daň z majetku, 5% z prodeje movitého majetku, 10% z prodeje každého zboží)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smtClean="0">
                <a:latin typeface="Times New Roman" pitchFamily="18" charset="0"/>
              </a:rPr>
              <a:t>Nizozemská revoluce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557338"/>
            <a:ext cx="4038600" cy="4967287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cs-CZ" sz="2400" smtClean="0">
                <a:latin typeface="Times New Roman" pitchFamily="18" charset="0"/>
              </a:rPr>
              <a:t>Odpor </a:t>
            </a:r>
            <a:r>
              <a:rPr lang="cs-CZ" sz="2400" smtClean="0">
                <a:latin typeface="Times New Roman" pitchFamily="18" charset="0"/>
                <a:sym typeface="Symbol" pitchFamily="18" charset="2"/>
              </a:rPr>
              <a:t> </a:t>
            </a:r>
            <a:r>
              <a:rPr lang="cs-CZ" sz="2400" smtClean="0">
                <a:solidFill>
                  <a:srgbClr val="CC3300"/>
                </a:solidFill>
                <a:latin typeface="Times New Roman" pitchFamily="18" charset="0"/>
                <a:sym typeface="Symbol" pitchFamily="18" charset="2"/>
              </a:rPr>
              <a:t>gézové</a:t>
            </a:r>
            <a:r>
              <a:rPr lang="cs-CZ" sz="2400" smtClean="0">
                <a:latin typeface="Times New Roman" pitchFamily="18" charset="0"/>
                <a:sym typeface="Symbol" pitchFamily="18" charset="2"/>
              </a:rPr>
              <a:t> (geusové) – žebráci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latin typeface="Times New Roman" pitchFamily="18" charset="0"/>
              </a:rPr>
              <a:t>lesní gézové – především v jižních provinciích, vedli partyzánskou válku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latin typeface="Times New Roman" pitchFamily="18" charset="0"/>
              </a:rPr>
              <a:t>námořní gézové – základny v anglických a francouzských přístavech </a:t>
            </a:r>
            <a:r>
              <a:rPr lang="cs-CZ" sz="2400" smtClean="0">
                <a:latin typeface="Times New Roman" pitchFamily="18" charset="0"/>
                <a:sym typeface="Symbol" pitchFamily="18" charset="2"/>
              </a:rPr>
              <a:t> roku 1572 dobyli přístav Brielle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latin typeface="Times New Roman" pitchFamily="18" charset="0"/>
                <a:sym typeface="Symbol" pitchFamily="18" charset="2"/>
              </a:rPr>
              <a:t>počínali si velmi krutě – vraždění katolických kněží (Gorennští mučedníci)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latin typeface="Times New Roman" pitchFamily="18" charset="0"/>
              </a:rPr>
              <a:t>1573 odvolán vévoda z Alby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cs-CZ" sz="2400" smtClean="0">
              <a:latin typeface="Times New Roman" pitchFamily="18" charset="0"/>
            </a:endParaRPr>
          </a:p>
        </p:txBody>
      </p:sp>
      <p:sp>
        <p:nvSpPr>
          <p:cNvPr id="17412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5292725" y="1916113"/>
            <a:ext cx="2519363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endParaRPr lang="cs-CZ" sz="2400" smtClean="0"/>
          </a:p>
        </p:txBody>
      </p:sp>
      <p:pic>
        <p:nvPicPr>
          <p:cNvPr id="39941" name="Picture 6" descr="170px-Martyrs_of_Gorkum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725" y="1916113"/>
            <a:ext cx="2592388" cy="410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smtClean="0">
                <a:latin typeface="Times New Roman" pitchFamily="18" charset="0"/>
              </a:rPr>
              <a:t>Nizozemská revoluce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400" smtClean="0">
                <a:latin typeface="Times New Roman" pitchFamily="18" charset="0"/>
              </a:rPr>
              <a:t>roku 1576 – vzpoura španělských žoldnéřů </a:t>
            </a:r>
            <a:r>
              <a:rPr lang="cs-CZ" sz="2400" smtClean="0">
                <a:latin typeface="Times New Roman" pitchFamily="18" charset="0"/>
                <a:sym typeface="Symbol" pitchFamily="18" charset="2"/>
              </a:rPr>
              <a:t> vydrancovali Antverpy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smtClean="0">
                <a:latin typeface="Times New Roman" pitchFamily="18" charset="0"/>
                <a:sym typeface="Symbol" pitchFamily="18" charset="2"/>
              </a:rPr>
              <a:t>roku 1576 – vyhlášeno gentské smíření (gentská pacifikace)  dočasně sjednocen postup severních a jižních provincií proti Španělům  rozpory se záhy obnovily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smtClean="0">
                <a:latin typeface="Times New Roman" pitchFamily="18" charset="0"/>
                <a:sym typeface="Symbol" pitchFamily="18" charset="2"/>
              </a:rPr>
              <a:t>roku 1579 – vyhlášena </a:t>
            </a:r>
            <a:r>
              <a:rPr lang="cs-CZ" sz="2400" smtClean="0">
                <a:solidFill>
                  <a:srgbClr val="CC3300"/>
                </a:solidFill>
                <a:latin typeface="Times New Roman" pitchFamily="18" charset="0"/>
                <a:sym typeface="Symbol" pitchFamily="18" charset="2"/>
              </a:rPr>
              <a:t>Arraská unie</a:t>
            </a:r>
            <a:r>
              <a:rPr lang="cs-CZ" sz="2400" smtClean="0">
                <a:latin typeface="Times New Roman" pitchFamily="18" charset="0"/>
                <a:sym typeface="Symbol" pitchFamily="18" charset="2"/>
              </a:rPr>
              <a:t>  - bezvýhradná oddanost Filipovi II.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smtClean="0">
                <a:latin typeface="Times New Roman" pitchFamily="18" charset="0"/>
                <a:sym typeface="Symbol" pitchFamily="18" charset="2"/>
              </a:rPr>
              <a:t>roku 1579 – vyhlášena </a:t>
            </a:r>
            <a:r>
              <a:rPr lang="cs-CZ" sz="2400" smtClean="0">
                <a:solidFill>
                  <a:srgbClr val="CC3300"/>
                </a:solidFill>
                <a:latin typeface="Times New Roman" pitchFamily="18" charset="0"/>
                <a:sym typeface="Symbol" pitchFamily="18" charset="2"/>
              </a:rPr>
              <a:t>Utrechtská unie</a:t>
            </a:r>
            <a:r>
              <a:rPr lang="cs-CZ" sz="2400" smtClean="0">
                <a:latin typeface="Times New Roman" pitchFamily="18" charset="0"/>
                <a:sym typeface="Symbol" pitchFamily="18" charset="2"/>
              </a:rPr>
              <a:t> –  nejdříve 5 severních provincií (Holland, Zeeland, Utrecht, Frísko)  dále boje se Španelskem; Vilém Oranžský zavražděn  v boji pokračoval jeho syn Mořic Oranžský  Spojené nizozemské provincie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smtClean="0">
                <a:latin typeface="Times New Roman" pitchFamily="18" charset="0"/>
              </a:rPr>
              <a:t>Nizozemská revoluce</a:t>
            </a:r>
          </a:p>
        </p:txBody>
      </p:sp>
      <p:sp>
        <p:nvSpPr>
          <p:cNvPr id="18437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800" smtClean="0"/>
              <a:t>Arraská unie - žlutá   </a:t>
            </a:r>
          </a:p>
          <a:p>
            <a:pPr eaLnBrk="1" hangingPunct="1">
              <a:defRPr/>
            </a:pPr>
            <a:r>
              <a:rPr lang="cs-CZ" sz="2800" smtClean="0"/>
              <a:t>Utrechtská unie - modrá   </a:t>
            </a:r>
          </a:p>
          <a:p>
            <a:pPr eaLnBrk="1" hangingPunct="1">
              <a:defRPr/>
            </a:pPr>
            <a:r>
              <a:rPr lang="cs-CZ" sz="2800" smtClean="0"/>
              <a:t>biskupství Liège - zelené   </a:t>
            </a:r>
          </a:p>
          <a:p>
            <a:pPr eaLnBrk="1" hangingPunct="1">
              <a:defRPr/>
            </a:pPr>
            <a:r>
              <a:rPr lang="cs-CZ" sz="2800" smtClean="0"/>
              <a:t>španělské državy - světle žluté </a:t>
            </a:r>
          </a:p>
        </p:txBody>
      </p:sp>
      <p:sp>
        <p:nvSpPr>
          <p:cNvPr id="18438" name="Rectangle 6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 eaLnBrk="1" hangingPunct="1">
              <a:defRPr/>
            </a:pPr>
            <a:endParaRPr lang="cs-CZ" sz="2800" smtClean="0"/>
          </a:p>
        </p:txBody>
      </p:sp>
      <p:pic>
        <p:nvPicPr>
          <p:cNvPr id="41989" name="Picture 8" descr="Soubor:1579 Union of Utrecht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1557338"/>
            <a:ext cx="4168775" cy="51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smtClean="0">
                <a:latin typeface="Times New Roman" pitchFamily="18" charset="0"/>
              </a:rPr>
              <a:t>Nizozemská revoluce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sz="2800" smtClean="0">
                <a:solidFill>
                  <a:schemeClr val="accent1"/>
                </a:solidFill>
                <a:latin typeface="Times New Roman" pitchFamily="18" charset="0"/>
              </a:rPr>
              <a:t>Politický systém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smtClean="0">
                <a:latin typeface="Times New Roman" pitchFamily="18" charset="0"/>
              </a:rPr>
              <a:t>v čele státu stál místodržící – měl v rukou výkonnou a vojenskou moc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smtClean="0">
                <a:latin typeface="Times New Roman" pitchFamily="18" charset="0"/>
              </a:rPr>
              <a:t>generální stavy – rozhodovaly o zásadních státních otázkách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smtClean="0">
                <a:latin typeface="Times New Roman" pitchFamily="18" charset="0"/>
              </a:rPr>
              <a:t>každá provincie si podržela určitou samostatnou politiku </a:t>
            </a:r>
            <a:r>
              <a:rPr lang="cs-CZ" sz="2800" smtClean="0">
                <a:latin typeface="Times New Roman" pitchFamily="18" charset="0"/>
                <a:sym typeface="Symbol" pitchFamily="18" charset="2"/>
              </a:rPr>
              <a:t> nejvýznamnější Holland (bohatá města Amsterdam, Rotterdam, Leiden)  Holanďané </a:t>
            </a:r>
            <a:endParaRPr lang="cs-CZ" sz="2800" smtClean="0">
              <a:latin typeface="Times New Roman" pitchFamily="18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smtClean="0">
                <a:latin typeface="Times New Roman" pitchFamily="18" charset="0"/>
              </a:rPr>
              <a:t>státní náboženství – kalvinismus (vůči katolíkům tolerance)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cs-CZ" sz="2800" smtClean="0">
              <a:latin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smtClean="0">
                <a:latin typeface="Times New Roman" pitchFamily="18" charset="0"/>
              </a:rPr>
              <a:t>Nizozemská revoluce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2800" smtClean="0">
                <a:latin typeface="Times New Roman" pitchFamily="18" charset="0"/>
              </a:rPr>
              <a:t>rozvoj podnikání – hlavním zdrojem bohatství obchod </a:t>
            </a:r>
            <a:r>
              <a:rPr lang="cs-CZ" sz="2800" smtClean="0">
                <a:latin typeface="Times New Roman" pitchFamily="18" charset="0"/>
                <a:sym typeface="Symbol" pitchFamily="18" charset="2"/>
              </a:rPr>
              <a:t> zprostředkovatelé obchodní výměny mezi přístavy v Atlantiku, Severním a Baltském moři  Amsterdam největší světový přístav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smtClean="0">
                <a:latin typeface="Times New Roman" pitchFamily="18" charset="0"/>
                <a:sym typeface="Symbol" pitchFamily="18" charset="2"/>
              </a:rPr>
              <a:t>roku 1602 založena </a:t>
            </a:r>
            <a:r>
              <a:rPr lang="cs-CZ" sz="2800" smtClean="0">
                <a:solidFill>
                  <a:schemeClr val="hlink"/>
                </a:solidFill>
                <a:latin typeface="Times New Roman" pitchFamily="18" charset="0"/>
                <a:sym typeface="Symbol" pitchFamily="18" charset="2"/>
              </a:rPr>
              <a:t>Východoindická společnost</a:t>
            </a:r>
            <a:r>
              <a:rPr lang="cs-CZ" sz="2800" smtClean="0">
                <a:latin typeface="Times New Roman" pitchFamily="18" charset="0"/>
                <a:sym typeface="Symbol" pitchFamily="18" charset="2"/>
              </a:rPr>
              <a:t> – měla výhradní právo na obchod, zmocnila se většiny portugalských kolonií v Indii; založeno Kapské Město – odtud nizozemští kolonisté – Búrové (sedláci)</a:t>
            </a:r>
            <a:r>
              <a:rPr lang="cs-CZ" sz="2800" smtClean="0">
                <a:latin typeface="Times New Roman" pitchFamily="18" charset="0"/>
              </a:rPr>
              <a:t>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smtClean="0">
                <a:latin typeface="Times New Roman" pitchFamily="18" charset="0"/>
              </a:rPr>
              <a:t>roku 1620 založena Západoindická společnost – pronikání do Ameriky – později krach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smtClean="0">
                <a:latin typeface="Times New Roman" pitchFamily="18" charset="0"/>
              </a:rPr>
              <a:t>Nizozemské zlaté století (17. st.)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557338"/>
            <a:ext cx="8229600" cy="489585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cs-CZ" sz="2400" smtClean="0">
                <a:solidFill>
                  <a:schemeClr val="accent1"/>
                </a:solidFill>
                <a:latin typeface="Times New Roman" pitchFamily="18" charset="0"/>
              </a:rPr>
              <a:t>Příčiny: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latin typeface="Times New Roman" pitchFamily="18" charset="0"/>
              </a:rPr>
              <a:t>poloha na průsečíku dvou směrů evropského obchodu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latin typeface="Times New Roman" pitchFamily="18" charset="0"/>
              </a:rPr>
              <a:t>potřeba luxusního zboží v Evropě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latin typeface="Times New Roman" pitchFamily="18" charset="0"/>
              </a:rPr>
              <a:t>poptávka po surovinách a potravinách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latin typeface="Times New Roman" pitchFamily="18" charset="0"/>
              </a:rPr>
              <a:t>velká města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latin typeface="Times New Roman" pitchFamily="18" charset="0"/>
              </a:rPr>
              <a:t>vynikající lodě (rychlost, bezpečnost, racionální systém plachtoví, menší počet námořníků)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latin typeface="Times New Roman" pitchFamily="18" charset="0"/>
              </a:rPr>
              <a:t>relativní náboženská svoboda a snášenlivost </a:t>
            </a:r>
            <a:r>
              <a:rPr lang="cs-CZ" sz="2400" smtClean="0">
                <a:latin typeface="Times New Roman" pitchFamily="18" charset="0"/>
                <a:sym typeface="Symbol" pitchFamily="18" charset="2"/>
              </a:rPr>
              <a:t> řada židovských bankéřů a finačníků; Investiční kapitál – Amsterdamská banka – největší bankovní ústav své doby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latin typeface="Times New Roman" pitchFamily="18" charset="0"/>
                <a:sym typeface="Symbol" pitchFamily="18" charset="2"/>
              </a:rPr>
              <a:t>stavba lodí, výroba sukna, zpracování tabáku, cukrové třtiny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latin typeface="Times New Roman" pitchFamily="18" charset="0"/>
                <a:sym typeface="Symbol" pitchFamily="18" charset="2"/>
              </a:rPr>
              <a:t>univerzita v Leidenu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latin typeface="Times New Roman" pitchFamily="18" charset="0"/>
                <a:sym typeface="Symbol" pitchFamily="18" charset="2"/>
              </a:rPr>
              <a:t>útočiště myslitelů – R. Descartés; náboženští exulanti – J. A. Komenský (Naarden)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cs-CZ" sz="2400" smtClean="0">
              <a:latin typeface="Times New Roman" pitchFamily="18" charset="0"/>
              <a:sym typeface="Symbol" pitchFamily="18" charset="2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latin typeface="Times New Roman" pitchFamily="18" charset="0"/>
              </a:rPr>
              <a:t>Nizozemské zlaté století (17. st.)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00213"/>
            <a:ext cx="8229600" cy="4681537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latin typeface="Times New Roman" pitchFamily="18" charset="0"/>
              </a:rPr>
              <a:t>nizozemská malířská škola (Rembrandt van Rijn)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latin typeface="Times New Roman" pitchFamily="18" charset="0"/>
              </a:rPr>
              <a:t>koloniální politika – Nový Amsterdam (při ústí řeky Hudson) – roku 1664 podstoupili Britům za část Britské Guayany </a:t>
            </a:r>
            <a:r>
              <a:rPr lang="cs-CZ" sz="2400" smtClean="0">
                <a:latin typeface="Times New Roman" pitchFamily="18" charset="0"/>
                <a:sym typeface="Symbol" pitchFamily="18" charset="2"/>
              </a:rPr>
              <a:t> Nizozemská Guayana – dnes Surinam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latin typeface="Times New Roman" pitchFamily="18" charset="0"/>
                <a:sym typeface="Symbol" pitchFamily="18" charset="2"/>
              </a:rPr>
              <a:t>v roce 1650 po smrti Viléma II. Oranžského  moci se chopili obchodní podnikatelé – oranžisté vytlačeni; vyhlášena republika – v čele Jan de Witte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latin typeface="Times New Roman" pitchFamily="18" charset="0"/>
                <a:sym typeface="Symbol" pitchFamily="18" charset="2"/>
              </a:rPr>
              <a:t>konflikty s Anglií – r. 1651 vyhlášena navigační akta  nizozemsko-anglické války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latin typeface="Times New Roman" pitchFamily="18" charset="0"/>
                <a:sym typeface="Symbol" pitchFamily="18" charset="2"/>
              </a:rPr>
              <a:t>roku 1672 napadeno Francií  zaplaveno území; vnitropolitická krize  zavražděn Jan de Witte  obnovena monarchie – Vilém III. Oranžský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latin typeface="Times New Roman" pitchFamily="18" charset="0"/>
                <a:sym typeface="Symbol" pitchFamily="18" charset="2"/>
              </a:rPr>
              <a:t>od roku 1689 personální unie s Anglií, po roce 1702 opět republika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5" name="Rectangle 1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sz="4000" smtClean="0">
                <a:latin typeface="Times New Roman" pitchFamily="18" charset="0"/>
              </a:rPr>
              <a:t>Rembrandt van Rijn (Noční hlídka, Tobiáš a sv. Anna)</a:t>
            </a:r>
          </a:p>
        </p:txBody>
      </p:sp>
      <p:sp>
        <p:nvSpPr>
          <p:cNvPr id="31759" name="Rectangle 1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  <p:pic>
        <p:nvPicPr>
          <p:cNvPr id="47108" name="Picture 12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100638" y="1905000"/>
            <a:ext cx="3143250" cy="4114800"/>
          </a:xfrm>
        </p:spPr>
      </p:pic>
      <p:pic>
        <p:nvPicPr>
          <p:cNvPr id="47109" name="Picture 10" descr="220px-Rembrandt_van_Rijn-De_Nachtwacht-1642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8313" y="1916113"/>
            <a:ext cx="4032250" cy="410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25"/>
            <a:ext cx="8229600" cy="62388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 a literatura</a:t>
            </a:r>
            <a:endParaRPr lang="cs-CZ" dirty="0"/>
          </a:p>
        </p:txBody>
      </p:sp>
      <p:sp>
        <p:nvSpPr>
          <p:cNvPr id="31747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18488" cy="4402138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Century Gothic" pitchFamily="34" charset="0"/>
              <a:buAutoNum type="arabicPeriod"/>
            </a:pPr>
            <a:r>
              <a:rPr lang="cs-CZ" sz="1300" smtClean="0"/>
              <a:t>ŠTĚPÁNKOVÁ, Alena a Pavel SLEPIČKA. </a:t>
            </a:r>
            <a:r>
              <a:rPr lang="cs-CZ" sz="1300" i="1" smtClean="0"/>
              <a:t>Odmaturuj! z dějepisu</a:t>
            </a:r>
            <a:r>
              <a:rPr lang="cs-CZ" sz="1300" smtClean="0"/>
              <a:t>. Vyd. 1. Brno: Didaktis, c2006, 256 s. ISBN 80-735-8069-1.</a:t>
            </a:r>
          </a:p>
          <a:p>
            <a:pPr eaLnBrk="1" hangingPunct="1">
              <a:lnSpc>
                <a:spcPct val="80000"/>
              </a:lnSpc>
              <a:buFont typeface="Century Gothic" pitchFamily="34" charset="0"/>
              <a:buAutoNum type="arabicPeriod"/>
            </a:pPr>
            <a:r>
              <a:rPr lang="cs-CZ" sz="1300" smtClean="0"/>
              <a:t>VISSCHER, Claes Jansz. </a:t>
            </a:r>
            <a:r>
              <a:rPr lang="cs-CZ" sz="1300" i="1" smtClean="0"/>
              <a:t>Soubor:Leo belgicus.png</a:t>
            </a:r>
            <a:r>
              <a:rPr lang="cs-CZ" sz="1300" smtClean="0"/>
              <a:t> [online]. [cit. 28.5.2013]. Dostupný na WWW: http://cs.wikipedia.org/wiki/Soubor:Leo_belgicus.png (obrázek č. 1 – mapa Nizozemí)</a:t>
            </a:r>
          </a:p>
          <a:p>
            <a:pPr eaLnBrk="1" hangingPunct="1">
              <a:lnSpc>
                <a:spcPct val="80000"/>
              </a:lnSpc>
              <a:buFont typeface="Century Gothic" pitchFamily="34" charset="0"/>
              <a:buAutoNum type="arabicPeriod"/>
            </a:pPr>
            <a:r>
              <a:rPr lang="cs-CZ" sz="1300" smtClean="0"/>
              <a:t>ANGUISSOLA, Sofonisba. </a:t>
            </a:r>
            <a:r>
              <a:rPr lang="cs-CZ" sz="1300" i="1" smtClean="0"/>
              <a:t>Soubor:Portrait of Philip II of Spain by Sofonisba Anguissola - 002b.jpg</a:t>
            </a:r>
            <a:r>
              <a:rPr lang="cs-CZ" sz="1300" smtClean="0"/>
              <a:t> [online]. [cit. 28.5.2013]. Dostupný na WWW: http://cs.wikipedia.org/wiki/Soubor:Portrait_of_Philip_II_of_Spain_by_Sofonisba_Anguissola (obrázek č. 2 – Filip II.)</a:t>
            </a:r>
          </a:p>
          <a:p>
            <a:pPr eaLnBrk="1" hangingPunct="1">
              <a:lnSpc>
                <a:spcPct val="80000"/>
              </a:lnSpc>
              <a:buFont typeface="Century Gothic" pitchFamily="34" charset="0"/>
              <a:buAutoNum type="arabicPeriod"/>
            </a:pPr>
            <a:r>
              <a:rPr lang="cs-CZ" sz="1300" smtClean="0"/>
              <a:t>KEY, Adriaen Thomasz. </a:t>
            </a:r>
            <a:r>
              <a:rPr lang="cs-CZ" sz="1300" i="1" smtClean="0"/>
              <a:t>Soubor:WilliamOfOrange1580.jpg</a:t>
            </a:r>
            <a:r>
              <a:rPr lang="cs-CZ" sz="1300" smtClean="0"/>
              <a:t> [online]. [cit. 28.5.2013]. Dostupný na WWW: http://cs.wikipedia.org/wiki/Soubor:WilliamOfOrange1580.jpg (obrázek č. 3 – Vilém oranžský)</a:t>
            </a:r>
          </a:p>
          <a:p>
            <a:pPr eaLnBrk="1" hangingPunct="1">
              <a:lnSpc>
                <a:spcPct val="80000"/>
              </a:lnSpc>
              <a:buFont typeface="Century Gothic" pitchFamily="34" charset="0"/>
              <a:buAutoNum type="arabicPeriod"/>
            </a:pPr>
            <a:r>
              <a:rPr lang="cs-CZ" sz="1300" smtClean="0"/>
              <a:t>BWPACH. </a:t>
            </a:r>
            <a:r>
              <a:rPr lang="cs-CZ" sz="1300" i="1" smtClean="0"/>
              <a:t>Soubor:Martyrs of Gorkum.jpg</a:t>
            </a:r>
            <a:r>
              <a:rPr lang="cs-CZ" sz="1300" smtClean="0"/>
              <a:t> [online]. [cit. 28.5.2013]. Dostupný na WWW: http://cs.wikipedia.org/wiki/Soubor:Martyrs_of_Gorkum.jpg (obrázek č. 4 – guezové)</a:t>
            </a:r>
          </a:p>
          <a:p>
            <a:pPr eaLnBrk="1" hangingPunct="1">
              <a:lnSpc>
                <a:spcPct val="80000"/>
              </a:lnSpc>
              <a:buFont typeface="Century Gothic" pitchFamily="34" charset="0"/>
              <a:buAutoNum type="arabicPeriod"/>
            </a:pPr>
            <a:r>
              <a:rPr lang="en-US" sz="1300" smtClean="0"/>
              <a:t>BEZ AUTORA. </a:t>
            </a:r>
            <a:r>
              <a:rPr lang="en-US" sz="1300" i="1" smtClean="0"/>
              <a:t>Soubor:Map-1579 Union of Utrecht.png</a:t>
            </a:r>
            <a:r>
              <a:rPr lang="en-US" sz="1300" smtClean="0"/>
              <a:t> [online]. [cit. 28.5.2013]. Dostupný na WWW: http://cs.wikipedia.org/wiki/Soubor:Map-1579_Union_of_Utrecht.png </a:t>
            </a:r>
            <a:r>
              <a:rPr lang="cs-CZ" sz="1300" smtClean="0"/>
              <a:t> (obrázek č. 5 – Arraská a Utrechtská unie)</a:t>
            </a:r>
          </a:p>
          <a:p>
            <a:pPr eaLnBrk="1" hangingPunct="1">
              <a:lnSpc>
                <a:spcPct val="80000"/>
              </a:lnSpc>
              <a:buFont typeface="Century Gothic" pitchFamily="34" charset="0"/>
              <a:buAutoNum type="arabicPeriod"/>
            </a:pPr>
            <a:r>
              <a:rPr lang="cs-CZ" sz="1300" smtClean="0"/>
              <a:t>REMBRANDT. </a:t>
            </a:r>
            <a:r>
              <a:rPr lang="cs-CZ" sz="1300" i="1" smtClean="0"/>
              <a:t>Soubor:Rembrandt van Rijn-De Nachtwacht-1642.jpg</a:t>
            </a:r>
            <a:r>
              <a:rPr lang="cs-CZ" sz="1300" smtClean="0"/>
              <a:t> [online]. [cit. 28.5.2013]. Dostupný na WWW: http://cs.wikipedia.org/wiki/Soubor:Rembrandt_van_Rijn-De_Nachtwacht-1642.jpg  (obrázek č. 6 – Noční hlídka)</a:t>
            </a:r>
          </a:p>
          <a:p>
            <a:pPr eaLnBrk="1" hangingPunct="1">
              <a:lnSpc>
                <a:spcPct val="80000"/>
              </a:lnSpc>
              <a:buFont typeface="Century Gothic" pitchFamily="34" charset="0"/>
              <a:buAutoNum type="arabicPeriod"/>
            </a:pPr>
            <a:r>
              <a:rPr lang="cs-CZ" sz="1300" smtClean="0"/>
              <a:t>REMBRANDT. </a:t>
            </a:r>
            <a:r>
              <a:rPr lang="cs-CZ" sz="1300" i="1" smtClean="0"/>
              <a:t>Soubor:Rembrandt Harmensz. van Rijn 154.jpg</a:t>
            </a:r>
            <a:r>
              <a:rPr lang="cs-CZ" sz="1300" smtClean="0"/>
              <a:t> [online]. [cit. 28.5.2013]. Dostupný na WWW: http://cs.wikipedia.org/wiki/Soubor:Rembrandt_Harmensz._van_Rijn_154.jpg  (obrázek č. 7 – Tobiáš a sv. Anna)</a:t>
            </a:r>
          </a:p>
          <a:p>
            <a:pPr eaLnBrk="1" hangingPunct="1">
              <a:lnSpc>
                <a:spcPct val="80000"/>
              </a:lnSpc>
              <a:buFont typeface="Century Gothic" pitchFamily="34" charset="0"/>
              <a:buAutoNum type="arabicPeriod"/>
            </a:pPr>
            <a:endParaRPr lang="cs-CZ" sz="1300" smtClean="0"/>
          </a:p>
        </p:txBody>
      </p:sp>
    </p:spTree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Oceán">
  <a:themeElements>
    <a:clrScheme name="Oceán 1">
      <a:dk1>
        <a:srgbClr val="010199"/>
      </a:dk1>
      <a:lt1>
        <a:srgbClr val="FFFFFF"/>
      </a:lt1>
      <a:dk2>
        <a:srgbClr val="000099"/>
      </a:dk2>
      <a:lt2>
        <a:srgbClr val="FFFFFF"/>
      </a:lt2>
      <a:accent1>
        <a:srgbClr val="33CCCC"/>
      </a:accent1>
      <a:accent2>
        <a:srgbClr val="00C600"/>
      </a:accent2>
      <a:accent3>
        <a:srgbClr val="AAAACA"/>
      </a:accent3>
      <a:accent4>
        <a:srgbClr val="DADADA"/>
      </a:accent4>
      <a:accent5>
        <a:srgbClr val="ADE2E2"/>
      </a:accent5>
      <a:accent6>
        <a:srgbClr val="00B300"/>
      </a:accent6>
      <a:hlink>
        <a:srgbClr val="FFCC00"/>
      </a:hlink>
      <a:folHlink>
        <a:srgbClr val="6699FF"/>
      </a:folHlink>
    </a:clrScheme>
    <a:fontScheme name="Oceán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Oceán 1">
        <a:dk1>
          <a:srgbClr val="010199"/>
        </a:dk1>
        <a:lt1>
          <a:srgbClr val="FFFFFF"/>
        </a:lt1>
        <a:dk2>
          <a:srgbClr val="000099"/>
        </a:dk2>
        <a:lt2>
          <a:srgbClr val="FFFFFF"/>
        </a:lt2>
        <a:accent1>
          <a:srgbClr val="33CCCC"/>
        </a:accent1>
        <a:accent2>
          <a:srgbClr val="00C600"/>
        </a:accent2>
        <a:accent3>
          <a:srgbClr val="AAAACA"/>
        </a:accent3>
        <a:accent4>
          <a:srgbClr val="DADADA"/>
        </a:accent4>
        <a:accent5>
          <a:srgbClr val="ADE2E2"/>
        </a:accent5>
        <a:accent6>
          <a:srgbClr val="00B300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2">
        <a:dk1>
          <a:srgbClr val="000066"/>
        </a:dk1>
        <a:lt1>
          <a:srgbClr val="FFFFFF"/>
        </a:lt1>
        <a:dk2>
          <a:srgbClr val="5D93FF"/>
        </a:dk2>
        <a:lt2>
          <a:srgbClr val="FFFFFF"/>
        </a:lt2>
        <a:accent1>
          <a:srgbClr val="6666FF"/>
        </a:accent1>
        <a:accent2>
          <a:srgbClr val="9999FF"/>
        </a:accent2>
        <a:accent3>
          <a:srgbClr val="B6C8FF"/>
        </a:accent3>
        <a:accent4>
          <a:srgbClr val="DADADA"/>
        </a:accent4>
        <a:accent5>
          <a:srgbClr val="B8B8FF"/>
        </a:accent5>
        <a:accent6>
          <a:srgbClr val="8A8AE7"/>
        </a:accent6>
        <a:hlink>
          <a:srgbClr val="FF33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3">
        <a:dk1>
          <a:srgbClr val="000000"/>
        </a:dk1>
        <a:lt1>
          <a:srgbClr val="FFFFFF"/>
        </a:lt1>
        <a:dk2>
          <a:srgbClr val="572E88"/>
        </a:dk2>
        <a:lt2>
          <a:srgbClr val="FFFFFF"/>
        </a:lt2>
        <a:accent1>
          <a:srgbClr val="FF6600"/>
        </a:accent1>
        <a:accent2>
          <a:srgbClr val="FFCC00"/>
        </a:accent2>
        <a:accent3>
          <a:srgbClr val="B4ADC3"/>
        </a:accent3>
        <a:accent4>
          <a:srgbClr val="DADADA"/>
        </a:accent4>
        <a:accent5>
          <a:srgbClr val="FFB8AA"/>
        </a:accent5>
        <a:accent6>
          <a:srgbClr val="E7B900"/>
        </a:accent6>
        <a:hlink>
          <a:srgbClr val="33CCCC"/>
        </a:hlink>
        <a:folHlink>
          <a:srgbClr val="36CC6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4">
        <a:dk1>
          <a:srgbClr val="003366"/>
        </a:dk1>
        <a:lt1>
          <a:srgbClr val="FFFFFF"/>
        </a:lt1>
        <a:dk2>
          <a:srgbClr val="666699"/>
        </a:dk2>
        <a:lt2>
          <a:srgbClr val="FFFFFF"/>
        </a:lt2>
        <a:accent1>
          <a:srgbClr val="9966FF"/>
        </a:accent1>
        <a:accent2>
          <a:srgbClr val="00CC66"/>
        </a:accent2>
        <a:accent3>
          <a:srgbClr val="B8B8CA"/>
        </a:accent3>
        <a:accent4>
          <a:srgbClr val="DADADA"/>
        </a:accent4>
        <a:accent5>
          <a:srgbClr val="CAB8FF"/>
        </a:accent5>
        <a:accent6>
          <a:srgbClr val="00B95C"/>
        </a:accent6>
        <a:hlink>
          <a:srgbClr val="65C8FF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5">
        <a:dk1>
          <a:srgbClr val="000000"/>
        </a:dk1>
        <a:lt1>
          <a:srgbClr val="FFFFFF"/>
        </a:lt1>
        <a:dk2>
          <a:srgbClr val="336600"/>
        </a:dk2>
        <a:lt2>
          <a:srgbClr val="FFFFFF"/>
        </a:lt2>
        <a:accent1>
          <a:srgbClr val="B7C533"/>
        </a:accent1>
        <a:accent2>
          <a:srgbClr val="CCCCFF"/>
        </a:accent2>
        <a:accent3>
          <a:srgbClr val="ADB8AA"/>
        </a:accent3>
        <a:accent4>
          <a:srgbClr val="DADADA"/>
        </a:accent4>
        <a:accent5>
          <a:srgbClr val="D8DFAD"/>
        </a:accent5>
        <a:accent6>
          <a:srgbClr val="B9B9E7"/>
        </a:accent6>
        <a:hlink>
          <a:srgbClr val="FFFFCC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6">
        <a:dk1>
          <a:srgbClr val="000000"/>
        </a:dk1>
        <a:lt1>
          <a:srgbClr val="FFFFFF"/>
        </a:lt1>
        <a:dk2>
          <a:srgbClr val="006B80"/>
        </a:dk2>
        <a:lt2>
          <a:srgbClr val="C1CB75"/>
        </a:lt2>
        <a:accent1>
          <a:srgbClr val="6F8406"/>
        </a:accent1>
        <a:accent2>
          <a:srgbClr val="D9E288"/>
        </a:accent2>
        <a:accent3>
          <a:srgbClr val="AABAC0"/>
        </a:accent3>
        <a:accent4>
          <a:srgbClr val="DADADA"/>
        </a:accent4>
        <a:accent5>
          <a:srgbClr val="BBC2AA"/>
        </a:accent5>
        <a:accent6>
          <a:srgbClr val="C4CD7B"/>
        </a:accent6>
        <a:hlink>
          <a:srgbClr val="00CC00"/>
        </a:hlink>
        <a:folHlink>
          <a:srgbClr val="C0FF7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7">
        <a:dk1>
          <a:srgbClr val="5F5F5F"/>
        </a:dk1>
        <a:lt1>
          <a:srgbClr val="FFFFFF"/>
        </a:lt1>
        <a:dk2>
          <a:srgbClr val="FF6600"/>
        </a:dk2>
        <a:lt2>
          <a:srgbClr val="FFFFFF"/>
        </a:lt2>
        <a:accent1>
          <a:srgbClr val="CC6600"/>
        </a:accent1>
        <a:accent2>
          <a:srgbClr val="FF6600"/>
        </a:accent2>
        <a:accent3>
          <a:srgbClr val="FFB8AA"/>
        </a:accent3>
        <a:accent4>
          <a:srgbClr val="DADADA"/>
        </a:accent4>
        <a:accent5>
          <a:srgbClr val="E2B8AA"/>
        </a:accent5>
        <a:accent6>
          <a:srgbClr val="E75C00"/>
        </a:accent6>
        <a:hlink>
          <a:srgbClr val="FFFF99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8">
        <a:dk1>
          <a:srgbClr val="000000"/>
        </a:dk1>
        <a:lt1>
          <a:srgbClr val="FFFFFF"/>
        </a:lt1>
        <a:dk2>
          <a:srgbClr val="FFBA2F"/>
        </a:dk2>
        <a:lt2>
          <a:srgbClr val="A50021"/>
        </a:lt2>
        <a:accent1>
          <a:srgbClr val="FF6600"/>
        </a:accent1>
        <a:accent2>
          <a:srgbClr val="CC6600"/>
        </a:accent2>
        <a:accent3>
          <a:srgbClr val="FFD9AD"/>
        </a:accent3>
        <a:accent4>
          <a:srgbClr val="DADADA"/>
        </a:accent4>
        <a:accent5>
          <a:srgbClr val="FFB8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Ocean</Template>
  <TotalTime>314</TotalTime>
  <Words>1047</Words>
  <Application>Microsoft Office PowerPoint</Application>
  <PresentationFormat>Předvádění na obrazovce (4:3)</PresentationFormat>
  <Paragraphs>97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12</vt:i4>
      </vt:variant>
      <vt:variant>
        <vt:lpstr>Motiv</vt:lpstr>
      </vt:variant>
      <vt:variant>
        <vt:i4>3</vt:i4>
      </vt:variant>
      <vt:variant>
        <vt:lpstr>Nadpisy snímků</vt:lpstr>
      </vt:variant>
      <vt:variant>
        <vt:i4>15</vt:i4>
      </vt:variant>
    </vt:vector>
  </HeadingPairs>
  <TitlesOfParts>
    <vt:vector size="30" baseType="lpstr">
      <vt:lpstr>Tahoma</vt:lpstr>
      <vt:lpstr>Arial</vt:lpstr>
      <vt:lpstr>Wingdings</vt:lpstr>
      <vt:lpstr>Calibri</vt:lpstr>
      <vt:lpstr>Bookman Old Style</vt:lpstr>
      <vt:lpstr>Verdana</vt:lpstr>
      <vt:lpstr>Courier New</vt:lpstr>
      <vt:lpstr>Palatino Linotype</vt:lpstr>
      <vt:lpstr>Century Gothic</vt:lpstr>
      <vt:lpstr>+mj-lt</vt:lpstr>
      <vt:lpstr>Times New Roman</vt:lpstr>
      <vt:lpstr>Symbol</vt:lpstr>
      <vt:lpstr>Oceán</vt:lpstr>
      <vt:lpstr>projekt</vt:lpstr>
      <vt:lpstr>1_projekt</vt:lpstr>
      <vt:lpstr>Nizozemská revoluce</vt:lpstr>
      <vt:lpstr>ANOTACE</vt:lpstr>
      <vt:lpstr>Nizozemská revoluce</vt:lpstr>
      <vt:lpstr>Nizozemská revoluce</vt:lpstr>
      <vt:lpstr>Nizozemská revoluce</vt:lpstr>
      <vt:lpstr>Nizozemská revoluce</vt:lpstr>
      <vt:lpstr>Nizozemská revoluce</vt:lpstr>
      <vt:lpstr>Nizozemská revoluce</vt:lpstr>
      <vt:lpstr>Nizozemská revoluce</vt:lpstr>
      <vt:lpstr>Nizozemská revoluce</vt:lpstr>
      <vt:lpstr>Nizozemská revoluce</vt:lpstr>
      <vt:lpstr>Nizozemské zlaté století (17. st.)</vt:lpstr>
      <vt:lpstr>Nizozemské zlaté století (17. st.)</vt:lpstr>
      <vt:lpstr>Rembrandt van Rijn (Noční hlídka, Tobiáš a sv. Anna)</vt:lpstr>
      <vt:lpstr>Zdroje a literatura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Nizozemská revoluce</dc:title>
  <dc:creator>ve</dc:creator>
  <cp:lastModifiedBy>Dum</cp:lastModifiedBy>
  <cp:revision>11</cp:revision>
  <dcterms:created xsi:type="dcterms:W3CDTF">2011-11-22T09:22:42Z</dcterms:created>
  <dcterms:modified xsi:type="dcterms:W3CDTF">2014-06-18T10:26:23Z</dcterms:modified>
</cp:coreProperties>
</file>