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  <p:sldMasterId id="2147483773" r:id="rId2"/>
  </p:sldMasterIdLst>
  <p:notesMasterIdLst>
    <p:notesMasterId r:id="rId17"/>
  </p:notesMasterIdLst>
  <p:sldIdLst>
    <p:sldId id="262" r:id="rId3"/>
    <p:sldId id="263" r:id="rId4"/>
    <p:sldId id="257" r:id="rId5"/>
    <p:sldId id="258" r:id="rId6"/>
    <p:sldId id="264" r:id="rId7"/>
    <p:sldId id="266" r:id="rId8"/>
    <p:sldId id="269" r:id="rId9"/>
    <p:sldId id="259" r:id="rId10"/>
    <p:sldId id="260" r:id="rId11"/>
    <p:sldId id="267" r:id="rId12"/>
    <p:sldId id="268" r:id="rId13"/>
    <p:sldId id="261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9C2BD2-FBDD-4F85-A556-2EFBCC8BDAF7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C2E6E-4BCB-4616-847C-5497ADE22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806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C2E6E-4BCB-4616-847C-5497ADE22BB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011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7427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5212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4363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6655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0439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1860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0331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6624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1318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1681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791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3026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3314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0667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7903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Sjednocení Německa v 19. století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94351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</a:t>
            </a:r>
            <a:r>
              <a:rPr lang="cs-CZ" sz="1200" b="1" smtClean="0"/>
              <a:t>	</a:t>
            </a:r>
            <a:r>
              <a:rPr lang="cs-CZ" sz="1200" smtClean="0"/>
              <a:t>VY_32_INOVACE_5.DE.01</a:t>
            </a:r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Vyšší stupeň osmiletého gymnázia a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250827"/>
              </p:ext>
            </p:extLst>
          </p:nvPr>
        </p:nvGraphicFramePr>
        <p:xfrm>
          <a:off x="1000100" y="2924943"/>
          <a:ext cx="7429552" cy="101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26244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 problematikou sjednocení německého státu ve druhé polovině 19. století. Sleduje problematiku vzniku Německého císařství. Poukazuje na jednu z možných příčin rozpoutání 1. světové války. Obrazový a mapový materiál je vhodný pro popis a srovnání jednotlivých problematik. 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109174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Sjednocení Německa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ákladní koncepce sjednocení Německa: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Velkoněmecká koncepce </a:t>
            </a:r>
            <a:r>
              <a:rPr lang="cs-CZ" dirty="0" smtClean="0">
                <a:latin typeface="Times New Roman"/>
                <a:cs typeface="Times New Roman"/>
              </a:rPr>
              <a:t>→ monarchie pod záštitou Rakouska a Habsburků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>
                <a:latin typeface="Times New Roman"/>
                <a:cs typeface="Times New Roman"/>
              </a:rPr>
              <a:t>Maloněmecká koncepce </a:t>
            </a:r>
            <a:r>
              <a:rPr lang="cs-CZ" dirty="0" smtClean="0">
                <a:latin typeface="Times New Roman"/>
                <a:cs typeface="Times New Roman"/>
              </a:rPr>
              <a:t>→ sjednocení pod hegemonií Pruska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t</a:t>
            </a:r>
            <a:r>
              <a:rPr lang="cs-CZ" dirty="0" smtClean="0">
                <a:latin typeface="Times New Roman"/>
                <a:cs typeface="Times New Roman"/>
              </a:rPr>
              <a:t>zv. třetí Německo → hlavní roli by hrálo Bavorsko jako protipól Pruska</a:t>
            </a:r>
          </a:p>
          <a:p>
            <a:endParaRPr lang="cs-CZ" dirty="0">
              <a:latin typeface="Times New Roman"/>
              <a:cs typeface="Times New Roman"/>
            </a:endParaRPr>
          </a:p>
          <a:p>
            <a:r>
              <a:rPr lang="cs-CZ" dirty="0">
                <a:latin typeface="Times New Roman"/>
                <a:cs typeface="Times New Roman"/>
              </a:rPr>
              <a:t>o</a:t>
            </a:r>
            <a:r>
              <a:rPr lang="cs-CZ" dirty="0" smtClean="0">
                <a:latin typeface="Times New Roman"/>
                <a:cs typeface="Times New Roman"/>
              </a:rPr>
              <a:t>d počátku 60. let 19. století → rozhodující postavení získalo konzervativně naladěné </a:t>
            </a:r>
            <a:r>
              <a:rPr lang="cs-CZ" b="1" dirty="0" smtClean="0">
                <a:latin typeface="Times New Roman"/>
                <a:cs typeface="Times New Roman"/>
              </a:rPr>
              <a:t>Prusko</a:t>
            </a:r>
            <a:r>
              <a:rPr lang="cs-CZ" dirty="0" smtClean="0">
                <a:latin typeface="Times New Roman"/>
                <a:cs typeface="Times New Roman"/>
              </a:rPr>
              <a:t> (král Vilém I.; ministerský předseda </a:t>
            </a:r>
            <a:r>
              <a:rPr lang="cs-CZ" b="1" dirty="0" smtClean="0">
                <a:latin typeface="Times New Roman"/>
                <a:cs typeface="Times New Roman"/>
              </a:rPr>
              <a:t>Otto von Bismarck</a:t>
            </a:r>
            <a:r>
              <a:rPr lang="cs-CZ" dirty="0" smtClean="0">
                <a:latin typeface="Times New Roman"/>
                <a:cs typeface="Times New Roman"/>
              </a:rPr>
              <a:t> → sjednotit Německo „</a:t>
            </a:r>
            <a:r>
              <a:rPr lang="cs-CZ" i="1" dirty="0" smtClean="0">
                <a:latin typeface="Times New Roman"/>
                <a:cs typeface="Times New Roman"/>
              </a:rPr>
              <a:t>krví a železem</a:t>
            </a:r>
            <a:r>
              <a:rPr lang="cs-CZ" dirty="0" smtClean="0">
                <a:latin typeface="Times New Roman"/>
                <a:cs typeface="Times New Roman"/>
              </a:rPr>
              <a:t>“)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78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Sjednocení Německa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Otto von Bismarck </a:t>
            </a:r>
            <a:r>
              <a:rPr lang="cs-CZ" dirty="0">
                <a:latin typeface="Times New Roman"/>
                <a:cs typeface="Times New Roman"/>
              </a:rPr>
              <a:t>→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ystoupil proti liberálům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ástečně podporoval i dělnické požadavky (politika „cukru a biče“)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odporován vojenskými a podnikatelskými kruhy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oku 1864 – válka prusko-dánská </a:t>
            </a:r>
            <a:r>
              <a:rPr lang="cs-CZ" dirty="0" smtClean="0">
                <a:latin typeface="Times New Roman"/>
                <a:cs typeface="Times New Roman"/>
              </a:rPr>
              <a:t>→ Dánsko ztratilo Šlesvicko (k Prusku) a Holštýnsko (k Rakousku)</a:t>
            </a:r>
          </a:p>
          <a:p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oku 1866 válka prusko-rakouská → konec rakouské hegemonie; vznik Severoněmeckého spolku v čele s Pruskem (celkem 21 německých států; společná zahraniční politika; sněm spolku; spolková rada; v čele pruský král; celní jednota celého Německa)</a:t>
            </a:r>
          </a:p>
          <a:p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oku 1870 válka prusko-francouzská → 18. 1. 1871 vyhlášeno Německé císařství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1162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Vyhlášení Německého císařství 18. 1. 1871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556792"/>
            <a:ext cx="60960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5007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551554"/>
          </a:xfrm>
        </p:spPr>
        <p:txBody>
          <a:bodyPr/>
          <a:lstStyle/>
          <a:p>
            <a:r>
              <a:rPr lang="cs-CZ" dirty="0" smtClean="0"/>
              <a:t>Členské státy Německého císařství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" y="980728"/>
            <a:ext cx="70485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8839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Spolkové země Německého císařství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43000"/>
            <a:ext cx="6191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923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Sjednocení Německa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2108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Německé císařství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ederace 25 států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ísař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Vilém I.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inisterský předseda – říšský kancléř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→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Otto von Bismarck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arlament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říšský sněm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→ přijata ústava (např. zavedeno všeobecné volební právo pro muže)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Spolková rada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zástupci jednotlivých zemí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ospodářská velmoc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zahraniční politice snaha získat kolonie (jihozápadní Afrika; dále Togo, Kamerun); zájmy na Předním východě; roku 1878 Berlínský kongres; spojenectví s Rakousko-Uherskem </a:t>
            </a:r>
            <a:r>
              <a:rPr lang="cs-CZ" dirty="0" smtClean="0">
                <a:latin typeface="Times New Roman"/>
                <a:cs typeface="Times New Roman"/>
              </a:rPr>
              <a:t>→ Dvojspolek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2750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Otto von Bismarck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My Němci se bojíme Boha, jinak nikoho jiného na světě!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Velké otázky se neřeší řečmi a usnesením většiny, nýbrž železem a krví.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liberálům →</a:t>
            </a:r>
            <a:r>
              <a:rPr lang="cs-CZ" dirty="0" smtClean="0">
                <a:latin typeface="Times New Roman"/>
                <a:cs typeface="Times New Roman"/>
              </a:rPr>
              <a:t> schválen tzv. </a:t>
            </a:r>
            <a:r>
              <a:rPr lang="cs-CZ" dirty="0" err="1" smtClean="0">
                <a:latin typeface="Times New Roman"/>
                <a:cs typeface="Times New Roman"/>
              </a:rPr>
              <a:t>septanát</a:t>
            </a:r>
            <a:r>
              <a:rPr lang="cs-CZ" dirty="0" smtClean="0">
                <a:latin typeface="Times New Roman"/>
                <a:cs typeface="Times New Roman"/>
              </a:rPr>
              <a:t> – rozpočet na vojenské záležitosti na sedm let dopředu  (parlament se zřekl kontroly)</a:t>
            </a:r>
          </a:p>
          <a:p>
            <a:r>
              <a:rPr lang="cs-CZ" dirty="0">
                <a:latin typeface="Times New Roman"/>
                <a:cs typeface="Times New Roman"/>
              </a:rPr>
              <a:t>x</a:t>
            </a:r>
            <a:r>
              <a:rPr lang="cs-CZ" dirty="0" smtClean="0">
                <a:latin typeface="Times New Roman"/>
                <a:cs typeface="Times New Roman"/>
              </a:rPr>
              <a:t> katolické církvi → největší opoziční strana – katolická strana </a:t>
            </a:r>
            <a:r>
              <a:rPr lang="cs-CZ" u="sng" dirty="0" smtClean="0">
                <a:latin typeface="Times New Roman"/>
                <a:cs typeface="Times New Roman"/>
              </a:rPr>
              <a:t>Centrum</a:t>
            </a:r>
            <a:r>
              <a:rPr lang="cs-CZ" dirty="0" smtClean="0">
                <a:latin typeface="Times New Roman"/>
                <a:cs typeface="Times New Roman"/>
              </a:rPr>
              <a:t> → roku 1871 prosadil zákony o zákazu katolického duchovenstva zasahovat do politiky, zaveden státní dozor nad školami, civilní sňatek → tzv. „</a:t>
            </a:r>
            <a:r>
              <a:rPr lang="cs-CZ" b="1" i="1" dirty="0" smtClean="0">
                <a:latin typeface="Times New Roman"/>
                <a:cs typeface="Times New Roman"/>
              </a:rPr>
              <a:t>kulturní boj</a:t>
            </a:r>
            <a:r>
              <a:rPr lang="cs-CZ" dirty="0" smtClean="0">
                <a:latin typeface="Times New Roman"/>
                <a:cs typeface="Times New Roman"/>
              </a:rPr>
              <a:t>“ (</a:t>
            </a:r>
            <a:r>
              <a:rPr lang="cs-CZ" b="1" dirty="0" err="1" smtClean="0">
                <a:latin typeface="Times New Roman"/>
                <a:cs typeface="Times New Roman"/>
              </a:rPr>
              <a:t>Kulturkampf</a:t>
            </a:r>
            <a:r>
              <a:rPr lang="cs-CZ" dirty="0" smtClean="0">
                <a:latin typeface="Times New Roman"/>
                <a:cs typeface="Times New Roman"/>
              </a:rPr>
              <a:t>)</a:t>
            </a:r>
          </a:p>
          <a:p>
            <a:r>
              <a:rPr lang="cs-CZ" dirty="0">
                <a:latin typeface="Times New Roman"/>
                <a:cs typeface="Times New Roman"/>
              </a:rPr>
              <a:t>x</a:t>
            </a:r>
            <a:r>
              <a:rPr lang="cs-CZ" dirty="0" smtClean="0">
                <a:latin typeface="Times New Roman"/>
                <a:cs typeface="Times New Roman"/>
              </a:rPr>
              <a:t> socialistickému hnutí → zákaz politických dělnických spolků, poté zákaz sociálně demokratické strany  a jejích odborů → vláda prosazovala sociální zákonodárství („</a:t>
            </a:r>
            <a:r>
              <a:rPr lang="cs-CZ" i="1" dirty="0" smtClean="0">
                <a:latin typeface="Times New Roman"/>
                <a:cs typeface="Times New Roman"/>
              </a:rPr>
              <a:t>vzít vítr z plachet</a:t>
            </a:r>
            <a:r>
              <a:rPr lang="cs-CZ" dirty="0" smtClean="0">
                <a:latin typeface="Times New Roman"/>
                <a:cs typeface="Times New Roman"/>
              </a:rPr>
              <a:t>“)</a:t>
            </a:r>
          </a:p>
          <a:p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o nástupu Viléma II. → konflikt s Bismarckem o celkovou koncepci politiky – ten raději odstoupil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6318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65104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dirty="0" smtClean="0"/>
              <a:t>Otto von Bismarck                Vilém </a:t>
            </a:r>
            <a:r>
              <a:rPr lang="cs-CZ" dirty="0" smtClean="0"/>
              <a:t>I.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332656"/>
            <a:ext cx="4320481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084" y="350121"/>
            <a:ext cx="3601388" cy="5239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4918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Vlajka Německé říše (1871 – 1918)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0528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Vilém II.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dobrodružná a nacionalistická povaha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říprava na zahraniční výboje </a:t>
            </a:r>
            <a:r>
              <a:rPr lang="cs-CZ" dirty="0" smtClean="0">
                <a:latin typeface="Times New Roman"/>
                <a:cs typeface="Times New Roman"/>
              </a:rPr>
              <a:t>→ napětí ve vztazích s Francií a Británií</a:t>
            </a: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naha získat pozice na Předním východě → napětí s Ruskem</a:t>
            </a:r>
          </a:p>
          <a:p>
            <a:r>
              <a:rPr lang="cs-CZ" dirty="0">
                <a:latin typeface="Times New Roman"/>
                <a:cs typeface="Times New Roman"/>
              </a:rPr>
              <a:t>m</a:t>
            </a:r>
            <a:r>
              <a:rPr lang="cs-CZ" dirty="0" smtClean="0">
                <a:latin typeface="Times New Roman"/>
                <a:cs typeface="Times New Roman"/>
              </a:rPr>
              <a:t>imořádné výdaje na armádu</a:t>
            </a:r>
          </a:p>
          <a:p>
            <a:r>
              <a:rPr lang="cs-CZ" dirty="0">
                <a:latin typeface="Times New Roman"/>
                <a:cs typeface="Times New Roman"/>
              </a:rPr>
              <a:t>h</a:t>
            </a:r>
            <a:r>
              <a:rPr lang="cs-CZ" dirty="0" smtClean="0">
                <a:latin typeface="Times New Roman"/>
                <a:cs typeface="Times New Roman"/>
              </a:rPr>
              <a:t>eslo „</a:t>
            </a:r>
            <a:r>
              <a:rPr lang="cs-CZ" i="1" dirty="0" smtClean="0">
                <a:latin typeface="Times New Roman"/>
                <a:cs typeface="Times New Roman"/>
              </a:rPr>
              <a:t>světová politika</a:t>
            </a:r>
            <a:r>
              <a:rPr lang="cs-CZ" dirty="0" smtClean="0">
                <a:latin typeface="Times New Roman"/>
                <a:cs typeface="Times New Roman"/>
              </a:rPr>
              <a:t>“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9825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mapě sjednoceného Německa určete území (spolkovou zemi), na kterém se dnes nachází Polská republika.</a:t>
            </a:r>
          </a:p>
          <a:p>
            <a:r>
              <a:rPr lang="cs-CZ" dirty="0" smtClean="0"/>
              <a:t>Vysvětlete pojem „sjednotit Německo krví a železem“.</a:t>
            </a:r>
          </a:p>
          <a:p>
            <a:r>
              <a:rPr lang="cs-CZ" dirty="0" smtClean="0"/>
              <a:t>Existovaly nějaké náboženské rozdíly mezi jednotlivými německými spolkovými zeměmi? Pokud ano, tak jaké? </a:t>
            </a:r>
          </a:p>
          <a:p>
            <a:r>
              <a:rPr lang="cs-CZ" dirty="0" smtClean="0"/>
              <a:t>Ve kterých oblastech a jak se po roce 1871 projevilo velmocenské postavení Německa?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7974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536504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ŠTĚPÁNKOVÁ, Alena a Pavel SLEPIČKA. </a:t>
            </a:r>
            <a:r>
              <a:rPr lang="cs-CZ" i="1" dirty="0"/>
              <a:t>Odmaturuj! z dějepisu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  <a:endParaRPr lang="cs-CZ" dirty="0" smtClean="0"/>
          </a:p>
          <a:p>
            <a:r>
              <a:rPr lang="cs-CZ" dirty="0" smtClean="0"/>
              <a:t>VON </a:t>
            </a:r>
            <a:r>
              <a:rPr lang="cs-CZ" dirty="0"/>
              <a:t>WERNER, Anton. </a:t>
            </a:r>
            <a:r>
              <a:rPr lang="cs-CZ" i="1" dirty="0"/>
              <a:t>Soubor:Reichsgründung1871-AW.jpg</a:t>
            </a:r>
            <a:r>
              <a:rPr lang="cs-CZ" dirty="0"/>
              <a:t> [online]. [cit. 31.1.2013]. Dostupný na WWW: http://</a:t>
            </a:r>
            <a:r>
              <a:rPr lang="cs-CZ" dirty="0" smtClean="0"/>
              <a:t>cs.wikipedia.org/wiki/Soubor:Reichsgr%C3%BCndung1871-AW.jpg (obrázek č. 1 – Vyhlášení Německého císařství 18. 1. 1871) </a:t>
            </a:r>
          </a:p>
          <a:p>
            <a:r>
              <a:rPr lang="cs-CZ" dirty="0"/>
              <a:t>ZIEGELBRENNER. </a:t>
            </a:r>
            <a:r>
              <a:rPr lang="cs-CZ" i="1" dirty="0" err="1"/>
              <a:t>Soubor:Deutsches</a:t>
            </a:r>
            <a:r>
              <a:rPr lang="cs-CZ" i="1" dirty="0"/>
              <a:t> Reich1.png</a:t>
            </a:r>
            <a:r>
              <a:rPr lang="cs-CZ" dirty="0"/>
              <a:t> [online]. [cit. 31.1.2013]. Dostupný na WWW: http://cs.wikipedia.org/wiki/Soubor:Deutsches_Reich1.png </a:t>
            </a:r>
            <a:r>
              <a:rPr lang="cs-CZ" dirty="0" smtClean="0"/>
              <a:t> (obrázek č. 2 - ˇ</a:t>
            </a:r>
            <a:r>
              <a:rPr lang="cs-CZ" dirty="0" err="1" smtClean="0"/>
              <a:t>Vlenské</a:t>
            </a:r>
            <a:r>
              <a:rPr lang="cs-CZ" dirty="0" smtClean="0"/>
              <a:t> státy Německého císařství)</a:t>
            </a:r>
            <a:endParaRPr lang="cs-CZ" dirty="0" smtClean="0"/>
          </a:p>
          <a:p>
            <a:r>
              <a:rPr lang="cs-CZ" dirty="0"/>
              <a:t>SILESIANUS. </a:t>
            </a:r>
            <a:r>
              <a:rPr lang="cs-CZ" i="1" dirty="0" err="1"/>
              <a:t>Soubor:Německo</a:t>
            </a:r>
            <a:r>
              <a:rPr lang="cs-CZ" i="1" dirty="0"/>
              <a:t> 1871.png</a:t>
            </a:r>
            <a:r>
              <a:rPr lang="cs-CZ" dirty="0"/>
              <a:t> [online]. [cit. 31.1.2013]. Dostupný na WWW: http://cs.wikipedia.org/wiki/Soubor:N%C4%9Bmecko_1871.png </a:t>
            </a:r>
            <a:r>
              <a:rPr lang="cs-CZ" dirty="0" smtClean="0"/>
              <a:t>(obrázek č. 3 – Spolkové země Německého císařství)</a:t>
            </a:r>
            <a:endParaRPr lang="cs-CZ" dirty="0" smtClean="0"/>
          </a:p>
          <a:p>
            <a:r>
              <a:rPr lang="cs-CZ" dirty="0"/>
              <a:t>GIEL, Immanuel. </a:t>
            </a:r>
            <a:r>
              <a:rPr lang="cs-CZ" i="1" dirty="0"/>
              <a:t>Soubor:BismarckArbeitszimmer1886.jpg</a:t>
            </a:r>
            <a:r>
              <a:rPr lang="cs-CZ" dirty="0"/>
              <a:t> [online]. [cit. 31.1.2013]. Dostupný na WWW: http://cs.wikipedia.org/wiki/Soubor:BismarckArbeitszimmer1886.jpg </a:t>
            </a:r>
            <a:r>
              <a:rPr lang="cs-CZ" dirty="0" smtClean="0"/>
              <a:t>(obrázek č. 4 -  Otto von Bismarck)</a:t>
            </a:r>
          </a:p>
          <a:p>
            <a:r>
              <a:rPr lang="cs-CZ" dirty="0"/>
              <a:t>LINDNER, </a:t>
            </a:r>
            <a:r>
              <a:rPr lang="cs-CZ" dirty="0" err="1"/>
              <a:t>Reichard</a:t>
            </a:r>
            <a:r>
              <a:rPr lang="cs-CZ" dirty="0"/>
              <a:t> </a:t>
            </a:r>
            <a:r>
              <a:rPr lang="cs-CZ" dirty="0" err="1"/>
              <a:t>Und</a:t>
            </a:r>
            <a:r>
              <a:rPr lang="cs-CZ" dirty="0"/>
              <a:t>. </a:t>
            </a:r>
            <a:r>
              <a:rPr lang="cs-CZ" i="1" dirty="0" err="1"/>
              <a:t>Soubor:Bundesarchiv</a:t>
            </a:r>
            <a:r>
              <a:rPr lang="cs-CZ" i="1" dirty="0"/>
              <a:t> </a:t>
            </a:r>
            <a:r>
              <a:rPr lang="cs-CZ" i="1" dirty="0" err="1"/>
              <a:t>Bild</a:t>
            </a:r>
            <a:r>
              <a:rPr lang="cs-CZ" i="1" dirty="0"/>
              <a:t> 146-1970-009-73, Kaiser Wilhelm I..</a:t>
            </a:r>
            <a:r>
              <a:rPr lang="cs-CZ" i="1" dirty="0" err="1"/>
              <a:t>jpg</a:t>
            </a:r>
            <a:r>
              <a:rPr lang="cs-CZ" dirty="0"/>
              <a:t> [online]. [cit. 31.1.2013]. Dostupný na WWW: http://cs.wikipedia.org/wiki/Soubor:Bundesarchiv_Bild_146-1970-009-73,_Kaiser_Wilhelm_I..jpg </a:t>
            </a:r>
            <a:r>
              <a:rPr lang="cs-CZ" dirty="0" smtClean="0"/>
              <a:t>(obrázek č. 5 – Vilém I.)</a:t>
            </a:r>
          </a:p>
          <a:p>
            <a:r>
              <a:rPr lang="cs-CZ" dirty="0"/>
              <a:t>MADDEN. </a:t>
            </a:r>
            <a:r>
              <a:rPr lang="cs-CZ" i="1" dirty="0" err="1"/>
              <a:t>Soubor:Flag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/>
              <a:t>German</a:t>
            </a:r>
            <a:r>
              <a:rPr lang="cs-CZ" i="1" dirty="0"/>
              <a:t> </a:t>
            </a:r>
            <a:r>
              <a:rPr lang="cs-CZ" i="1" dirty="0" err="1"/>
              <a:t>Empire.svg</a:t>
            </a:r>
            <a:r>
              <a:rPr lang="cs-CZ" dirty="0"/>
              <a:t> [online]. [cit. 31.1.2013]. Dostupný na WWW: http://cs.wikipedia.org/wiki/Soubor:Flag_of_the_German_Empire.svg </a:t>
            </a:r>
            <a:r>
              <a:rPr lang="cs-CZ" dirty="0" smtClean="0"/>
              <a:t>(obrázek č. 6 – Vlajka císařského Německa)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7805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647</TotalTime>
  <Words>781</Words>
  <Application>Microsoft Office PowerPoint</Application>
  <PresentationFormat>Předvádění na obrazovce (4:3)</PresentationFormat>
  <Paragraphs>98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projekt_logo_cent</vt:lpstr>
      <vt:lpstr>projekt</vt:lpstr>
      <vt:lpstr>Sjednocení Německa v 19. století</vt:lpstr>
      <vt:lpstr>ANOTACE</vt:lpstr>
      <vt:lpstr>Sjednocení Německa</vt:lpstr>
      <vt:lpstr>Sjednocení Německa</vt:lpstr>
      <vt:lpstr>Vyhlášení Německého císařství 18. 1. 1871</vt:lpstr>
      <vt:lpstr>Členské státy Německého císařství</vt:lpstr>
      <vt:lpstr>Spolkové země Německého císařství</vt:lpstr>
      <vt:lpstr>Sjednocení Německa</vt:lpstr>
      <vt:lpstr>Otto von Bismarck</vt:lpstr>
      <vt:lpstr>Prezentace aplikace PowerPoint</vt:lpstr>
      <vt:lpstr>Prezentace aplikace PowerPoint</vt:lpstr>
      <vt:lpstr>Vilém II.</vt:lpstr>
      <vt:lpstr>Zpětná vazba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ve</cp:lastModifiedBy>
  <cp:revision>33</cp:revision>
  <dcterms:created xsi:type="dcterms:W3CDTF">2012-07-02T08:03:24Z</dcterms:created>
  <dcterms:modified xsi:type="dcterms:W3CDTF">2013-01-31T15:05:45Z</dcterms:modified>
</cp:coreProperties>
</file>