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  <p:sldMasterId id="2147483773" r:id="rId2"/>
  </p:sldMasterIdLst>
  <p:sldIdLst>
    <p:sldId id="260" r:id="rId3"/>
    <p:sldId id="267" r:id="rId4"/>
    <p:sldId id="257" r:id="rId5"/>
    <p:sldId id="262" r:id="rId6"/>
    <p:sldId id="258" r:id="rId7"/>
    <p:sldId id="264" r:id="rId8"/>
    <p:sldId id="265" r:id="rId9"/>
    <p:sldId id="259" r:id="rId10"/>
    <p:sldId id="266" r:id="rId11"/>
    <p:sldId id="270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27427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452129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64363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766552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00439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11860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103317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766245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11318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81681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47910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3026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63314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706677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6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7903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  <p:sldLayoutId id="2147483784" r:id="rId11"/>
    <p:sldLayoutId id="2147483785" r:id="rId12"/>
    <p:sldLayoutId id="2147483786" r:id="rId13"/>
    <p:sldLayoutId id="2147483787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Sjednocení Itálie v 19. století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94351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VY_32_INOVACE_5.DE.02</a:t>
            </a:r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září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 smtClean="0"/>
              <a:t>Vyšší stupeň osmiletého gymnázia a čtyřleté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2432244"/>
              </p:ext>
            </p:extLst>
          </p:nvPr>
        </p:nvGraphicFramePr>
        <p:xfrm>
          <a:off x="1000100" y="2924943"/>
          <a:ext cx="7429552" cy="101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26244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Osvícenství,</a:t>
                      </a:r>
                      <a:r>
                        <a:rPr lang="cs-CZ" sz="1200" baseline="0" dirty="0" smtClean="0"/>
                        <a:t> revoluce a idea svobody, modernizace společnosti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Materiál slouží ke všeobecnému seznámení žáků s problematikou sjednocení italského státu ve druhé polovině 19. století. Sleduje problematiku vzniku Italského království. Poukazuje na jednu z možných příčin rozpoutání 1. světové války. Obrazový a mapový materiál je vhodný pro popis a srovnání jednotlivých problematik.  Pomůcky: interaktivní tabule,  učebnice.</a:t>
            </a:r>
          </a:p>
        </p:txBody>
      </p:sp>
    </p:spTree>
    <p:extLst>
      <p:ext uri="{BB962C8B-B14F-4D97-AF65-F5344CB8AC3E}">
        <p14:creationId xmlns:p14="http://schemas.microsoft.com/office/powerpoint/2010/main" val="3578120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Sjednocení Itálie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po roce 1848 země nadále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politicky rozdrobena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/>
                <a:cs typeface="Times New Roman"/>
              </a:rPr>
              <a:t>→ severní a střední Itálii ovládali </a:t>
            </a:r>
            <a:r>
              <a:rPr lang="cs-CZ" u="sng" dirty="0" smtClean="0">
                <a:latin typeface="Times New Roman"/>
                <a:cs typeface="Times New Roman"/>
              </a:rPr>
              <a:t>Habsburkové</a:t>
            </a:r>
            <a:r>
              <a:rPr lang="cs-CZ" dirty="0" smtClean="0">
                <a:latin typeface="Times New Roman"/>
                <a:cs typeface="Times New Roman"/>
              </a:rPr>
              <a:t> (Benátsko, Lombardie, Toskánsko atd.); okolí </a:t>
            </a:r>
            <a:r>
              <a:rPr lang="cs-CZ" dirty="0">
                <a:latin typeface="Times New Roman"/>
                <a:cs typeface="Times New Roman"/>
              </a:rPr>
              <a:t>Ř</a:t>
            </a:r>
            <a:r>
              <a:rPr lang="cs-CZ" dirty="0" smtClean="0">
                <a:latin typeface="Times New Roman"/>
                <a:cs typeface="Times New Roman"/>
              </a:rPr>
              <a:t>íma – </a:t>
            </a:r>
            <a:r>
              <a:rPr lang="cs-CZ" u="sng" dirty="0" smtClean="0">
                <a:latin typeface="Times New Roman"/>
                <a:cs typeface="Times New Roman"/>
              </a:rPr>
              <a:t>papežský stát</a:t>
            </a:r>
            <a:r>
              <a:rPr lang="cs-CZ" dirty="0" smtClean="0">
                <a:latin typeface="Times New Roman"/>
                <a:cs typeface="Times New Roman"/>
              </a:rPr>
              <a:t>; jižní Itálie – </a:t>
            </a:r>
            <a:r>
              <a:rPr lang="cs-CZ" u="sng" dirty="0" smtClean="0">
                <a:latin typeface="Times New Roman"/>
                <a:cs typeface="Times New Roman"/>
              </a:rPr>
              <a:t>Království obojí Sicílie</a:t>
            </a:r>
            <a:r>
              <a:rPr lang="cs-CZ" dirty="0" smtClean="0">
                <a:latin typeface="Times New Roman"/>
                <a:cs typeface="Times New Roman"/>
              </a:rPr>
              <a:t> (Bourboni) → jediná domácí dynastie vládla v </a:t>
            </a:r>
            <a:r>
              <a:rPr lang="cs-CZ" b="1" u="sng" dirty="0" smtClean="0">
                <a:latin typeface="Times New Roman"/>
                <a:cs typeface="Times New Roman"/>
              </a:rPr>
              <a:t>Království piemontsko-sardinském</a:t>
            </a:r>
            <a:r>
              <a:rPr lang="cs-CZ" dirty="0" smtClean="0">
                <a:latin typeface="Times New Roman"/>
                <a:cs typeface="Times New Roman"/>
              </a:rPr>
              <a:t> (</a:t>
            </a:r>
            <a:r>
              <a:rPr lang="cs-CZ" b="1" dirty="0" smtClean="0">
                <a:latin typeface="Times New Roman"/>
                <a:cs typeface="Times New Roman"/>
              </a:rPr>
              <a:t>savojská dynastie</a:t>
            </a:r>
            <a:r>
              <a:rPr lang="cs-CZ" dirty="0" smtClean="0">
                <a:latin typeface="Times New Roman"/>
                <a:cs typeface="Times New Roman"/>
              </a:rPr>
              <a:t>)</a:t>
            </a:r>
          </a:p>
          <a:p>
            <a:r>
              <a:rPr lang="cs-CZ" dirty="0">
                <a:latin typeface="Times New Roman"/>
                <a:cs typeface="Times New Roman"/>
              </a:rPr>
              <a:t>p</a:t>
            </a:r>
            <a:r>
              <a:rPr lang="cs-CZ" dirty="0" smtClean="0">
                <a:latin typeface="Times New Roman"/>
                <a:cs typeface="Times New Roman"/>
              </a:rPr>
              <a:t>olitická nejednota i mezi stoupenci sjednocení země: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r</a:t>
            </a:r>
            <a:r>
              <a:rPr lang="cs-CZ" dirty="0" smtClean="0">
                <a:latin typeface="Times New Roman"/>
                <a:cs typeface="Times New Roman"/>
              </a:rPr>
              <a:t>epublikánský proud – G. </a:t>
            </a:r>
            <a:r>
              <a:rPr lang="cs-CZ" dirty="0" err="1" smtClean="0">
                <a:latin typeface="Times New Roman"/>
                <a:cs typeface="Times New Roman"/>
              </a:rPr>
              <a:t>Mazzini</a:t>
            </a:r>
            <a:r>
              <a:rPr lang="cs-CZ" dirty="0" smtClean="0">
                <a:latin typeface="Times New Roman"/>
                <a:cs typeface="Times New Roman"/>
              </a:rPr>
              <a:t>, G. Garibaldi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m</a:t>
            </a:r>
            <a:r>
              <a:rPr lang="cs-CZ" dirty="0" smtClean="0">
                <a:latin typeface="Times New Roman"/>
                <a:cs typeface="Times New Roman"/>
              </a:rPr>
              <a:t>onarchisticko-liberální proud – hrabě </a:t>
            </a:r>
            <a:r>
              <a:rPr lang="cs-CZ" dirty="0" err="1" smtClean="0">
                <a:latin typeface="Times New Roman"/>
                <a:cs typeface="Times New Roman"/>
              </a:rPr>
              <a:t>Cavour</a:t>
            </a:r>
            <a:endParaRPr lang="cs-CZ" dirty="0" smtClean="0">
              <a:latin typeface="Times New Roman"/>
              <a:cs typeface="Times New Roman"/>
            </a:endParaRPr>
          </a:p>
          <a:p>
            <a:r>
              <a:rPr lang="cs-CZ" dirty="0">
                <a:latin typeface="Times New Roman"/>
                <a:cs typeface="Times New Roman"/>
              </a:rPr>
              <a:t>p</a:t>
            </a:r>
            <a:r>
              <a:rPr lang="cs-CZ" dirty="0" smtClean="0">
                <a:latin typeface="Times New Roman"/>
                <a:cs typeface="Times New Roman"/>
              </a:rPr>
              <a:t>rotikladné tendence i v oblasti ekonomické → průmyslový sever a agrární jih 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9000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8825" y="476672"/>
            <a:ext cx="508635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6645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Sjednocení Itálie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349079"/>
          </a:xfrm>
        </p:spPr>
        <p:txBody>
          <a:bodyPr>
            <a:normAutofit fontScale="92500" lnSpcReduction="20000"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roce 1848 v rámci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risorgimenta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převzalo postupně iniciativu piemontské království a jeho ministerský předseda hrabě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Cavour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dirty="0" smtClean="0">
                <a:latin typeface="Times New Roman"/>
                <a:cs typeface="Times New Roman"/>
              </a:rPr>
              <a:t>→ využil G. </a:t>
            </a:r>
            <a:r>
              <a:rPr lang="cs-CZ" dirty="0" err="1" smtClean="0">
                <a:latin typeface="Times New Roman"/>
                <a:cs typeface="Times New Roman"/>
              </a:rPr>
              <a:t>Mazziniho</a:t>
            </a:r>
            <a:r>
              <a:rPr lang="cs-CZ" dirty="0" smtClean="0">
                <a:latin typeface="Times New Roman"/>
                <a:cs typeface="Times New Roman"/>
              </a:rPr>
              <a:t> i G. Garibaldiho); mocensky </a:t>
            </a:r>
            <a:r>
              <a:rPr lang="cs-CZ" u="sng" dirty="0" smtClean="0">
                <a:latin typeface="Times New Roman"/>
                <a:cs typeface="Times New Roman"/>
              </a:rPr>
              <a:t>se orientoval na Francii</a:t>
            </a:r>
          </a:p>
          <a:p>
            <a:r>
              <a:rPr lang="cs-CZ" dirty="0" smtClean="0">
                <a:latin typeface="Times New Roman"/>
                <a:cs typeface="Times New Roman"/>
              </a:rPr>
              <a:t>v roce 1859 vypukla válka Piemontu (podporován Francií) proti Rakousku → bitvy u </a:t>
            </a:r>
            <a:r>
              <a:rPr lang="cs-CZ" dirty="0" err="1" smtClean="0">
                <a:latin typeface="Times New Roman"/>
                <a:cs typeface="Times New Roman"/>
              </a:rPr>
              <a:t>Maganty</a:t>
            </a:r>
            <a:r>
              <a:rPr lang="cs-CZ" dirty="0" smtClean="0">
                <a:latin typeface="Times New Roman"/>
                <a:cs typeface="Times New Roman"/>
              </a:rPr>
              <a:t> a </a:t>
            </a:r>
            <a:r>
              <a:rPr lang="cs-CZ" b="1" dirty="0" smtClean="0">
                <a:latin typeface="Times New Roman"/>
                <a:cs typeface="Times New Roman"/>
              </a:rPr>
              <a:t>Solferina </a:t>
            </a:r>
            <a:r>
              <a:rPr lang="cs-CZ" dirty="0" smtClean="0">
                <a:latin typeface="Times New Roman"/>
                <a:cs typeface="Times New Roman"/>
              </a:rPr>
              <a:t>– porážka Rakušanů → výsledkem: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>
                <a:latin typeface="Times New Roman"/>
                <a:cs typeface="Times New Roman"/>
              </a:rPr>
              <a:t>Piemont získal Lombardii a Milánsko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>
                <a:latin typeface="Times New Roman"/>
                <a:cs typeface="Times New Roman"/>
              </a:rPr>
              <a:t>Francie získala Savojsko a Nizzu (Nice)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v</a:t>
            </a:r>
            <a:r>
              <a:rPr lang="cs-CZ" dirty="0" smtClean="0">
                <a:latin typeface="Times New Roman"/>
                <a:cs typeface="Times New Roman"/>
              </a:rPr>
              <a:t> Parmě, </a:t>
            </a:r>
            <a:r>
              <a:rPr lang="cs-CZ" dirty="0" err="1" smtClean="0">
                <a:latin typeface="Times New Roman"/>
                <a:cs typeface="Times New Roman"/>
              </a:rPr>
              <a:t>Modeně</a:t>
            </a:r>
            <a:r>
              <a:rPr lang="cs-CZ" dirty="0" smtClean="0">
                <a:latin typeface="Times New Roman"/>
                <a:cs typeface="Times New Roman"/>
              </a:rPr>
              <a:t> a Toskánsku vypukla lidová povstání → poté připojení k Piemontu; podobně i většina papežského státu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oku 1860 se vylodil G. Garibaldi na Sicílii </a:t>
            </a:r>
            <a:r>
              <a:rPr lang="cs-CZ" dirty="0" smtClean="0">
                <a:latin typeface="Times New Roman"/>
                <a:cs typeface="Times New Roman"/>
              </a:rPr>
              <a:t>→ do čela lidového povstání → svržena moc Bourbonů – konec Království obojí Sicílie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8489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493095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Giuseppe </a:t>
            </a:r>
            <a:r>
              <a:rPr lang="cs-CZ" dirty="0" err="1" smtClean="0"/>
              <a:t>Mazzini</a:t>
            </a:r>
            <a:r>
              <a:rPr lang="cs-CZ" dirty="0" smtClean="0"/>
              <a:t>		Giuseppe Garibaldi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476673"/>
            <a:ext cx="4464496" cy="5040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049563"/>
            <a:ext cx="3456384" cy="44676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42614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Bitva u Solferina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340768"/>
            <a:ext cx="7620000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7532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Sjednocení Itálie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oku 1861 vyhlášeno v Turíně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Italské království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/>
                <a:cs typeface="Times New Roman"/>
              </a:rPr>
              <a:t>→ králem </a:t>
            </a:r>
            <a:r>
              <a:rPr lang="cs-CZ" b="1" dirty="0" smtClean="0">
                <a:latin typeface="Times New Roman"/>
                <a:cs typeface="Times New Roman"/>
              </a:rPr>
              <a:t>Viktor Emanuel II.</a:t>
            </a:r>
            <a:r>
              <a:rPr lang="cs-CZ" dirty="0" smtClean="0">
                <a:latin typeface="Times New Roman"/>
                <a:cs typeface="Times New Roman"/>
              </a:rPr>
              <a:t> (1861 – 1878; </a:t>
            </a:r>
            <a:r>
              <a:rPr lang="cs-CZ" b="1" dirty="0" smtClean="0">
                <a:latin typeface="Times New Roman"/>
                <a:cs typeface="Times New Roman"/>
              </a:rPr>
              <a:t>savojská dynastie</a:t>
            </a:r>
            <a:r>
              <a:rPr lang="cs-CZ" dirty="0" smtClean="0">
                <a:latin typeface="Times New Roman"/>
                <a:cs typeface="Times New Roman"/>
              </a:rPr>
              <a:t>); ministerským předsedou hrabě </a:t>
            </a:r>
            <a:r>
              <a:rPr lang="cs-CZ" dirty="0" err="1" smtClean="0">
                <a:latin typeface="Times New Roman"/>
                <a:cs typeface="Times New Roman"/>
              </a:rPr>
              <a:t>Cavour</a:t>
            </a:r>
            <a:r>
              <a:rPr lang="cs-CZ" dirty="0" smtClean="0">
                <a:latin typeface="Times New Roman"/>
                <a:cs typeface="Times New Roman"/>
              </a:rPr>
              <a:t>; hlavní město přeneseno do </a:t>
            </a:r>
            <a:r>
              <a:rPr lang="cs-CZ" u="sng" dirty="0" smtClean="0">
                <a:latin typeface="Times New Roman"/>
                <a:cs typeface="Times New Roman"/>
              </a:rPr>
              <a:t>Florencie</a:t>
            </a:r>
          </a:p>
          <a:p>
            <a:r>
              <a:rPr lang="cs-CZ" dirty="0">
                <a:latin typeface="Times New Roman"/>
                <a:cs typeface="Times New Roman"/>
              </a:rPr>
              <a:t>p</a:t>
            </a:r>
            <a:r>
              <a:rPr lang="cs-CZ" dirty="0" smtClean="0">
                <a:latin typeface="Times New Roman"/>
                <a:cs typeface="Times New Roman"/>
              </a:rPr>
              <a:t>o porážce Rakouska-Uherska v roce 1866 – součástí Itálie i Benátsko → hlavním městem </a:t>
            </a:r>
            <a:r>
              <a:rPr lang="cs-CZ" u="sng" dirty="0" smtClean="0">
                <a:latin typeface="Times New Roman"/>
                <a:cs typeface="Times New Roman"/>
              </a:rPr>
              <a:t>Turín</a:t>
            </a:r>
          </a:p>
          <a:p>
            <a:r>
              <a:rPr lang="cs-CZ" dirty="0">
                <a:latin typeface="Times New Roman"/>
                <a:cs typeface="Times New Roman"/>
              </a:rPr>
              <a:t>r</a:t>
            </a:r>
            <a:r>
              <a:rPr lang="cs-CZ" dirty="0" smtClean="0">
                <a:latin typeface="Times New Roman"/>
                <a:cs typeface="Times New Roman"/>
              </a:rPr>
              <a:t>oku 1870 připojena střední Itálie a Řím → dovršeno sjednocení → od roku 1871 hlavním městem státu </a:t>
            </a:r>
            <a:r>
              <a:rPr lang="cs-CZ" b="1" u="sng" dirty="0" smtClean="0">
                <a:latin typeface="Times New Roman"/>
                <a:cs typeface="Times New Roman"/>
              </a:rPr>
              <a:t>Řím</a:t>
            </a:r>
          </a:p>
          <a:p>
            <a:r>
              <a:rPr lang="cs-CZ" dirty="0">
                <a:latin typeface="Times New Roman"/>
                <a:cs typeface="Times New Roman"/>
              </a:rPr>
              <a:t>s</a:t>
            </a:r>
            <a:r>
              <a:rPr lang="cs-CZ" dirty="0" smtClean="0">
                <a:latin typeface="Times New Roman"/>
                <a:cs typeface="Times New Roman"/>
              </a:rPr>
              <a:t>naha po uznání postavení; územní požadavky vůči R-U; snaha získat kolonie (oblast Somálska a Eritree)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3545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Sjednocená Itálie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Viktor Emanuel II.           hrabě </a:t>
            </a:r>
            <a:r>
              <a:rPr lang="cs-CZ" dirty="0" err="1" smtClean="0"/>
              <a:t>Cavour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3057525" cy="320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268760"/>
            <a:ext cx="3240360" cy="35699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1727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Zpětná vazba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kterých územních celků se vytvořila sjednocená Itálie?</a:t>
            </a:r>
          </a:p>
          <a:p>
            <a:r>
              <a:rPr lang="cs-CZ" dirty="0" smtClean="0"/>
              <a:t>Definujte rozdíly mezi dvěma koncepcemi sjednocení Itálie. </a:t>
            </a:r>
          </a:p>
          <a:p>
            <a:r>
              <a:rPr lang="cs-CZ" dirty="0" smtClean="0"/>
              <a:t>Vyjmenujte konkrétní případ, který poukazuje na pokus o velmocenské postavení Itálie po roce 1871.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67900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5212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19256" cy="4752528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MEGAMATIC. </a:t>
            </a:r>
            <a:r>
              <a:rPr lang="cs-CZ" i="1" dirty="0"/>
              <a:t>Soubor:Italy1816cs.png</a:t>
            </a:r>
            <a:r>
              <a:rPr lang="cs-CZ" dirty="0"/>
              <a:t> [online]. [cit. 31.1.2013]. Dostupný na WWW: http://cs.wikipedia.org/wiki/Soubor:Italy1816cs.png </a:t>
            </a:r>
            <a:r>
              <a:rPr lang="cs-CZ" dirty="0" smtClean="0"/>
              <a:t> (obrázek č. 1 – sjednocení Itálie) </a:t>
            </a:r>
          </a:p>
          <a:p>
            <a:r>
              <a:rPr lang="cs-CZ" dirty="0"/>
              <a:t>BEZ AUTORA. </a:t>
            </a:r>
            <a:r>
              <a:rPr lang="cs-CZ" i="1" dirty="0" err="1"/>
              <a:t>Soubor:Giuseppemazzini.jpg</a:t>
            </a:r>
            <a:r>
              <a:rPr lang="cs-CZ" dirty="0"/>
              <a:t> [online]. [cit. 31.1.2013]. Dostupný na WWW: http://</a:t>
            </a:r>
            <a:r>
              <a:rPr lang="cs-CZ" dirty="0" smtClean="0"/>
              <a:t>cs.wikipedia.org/wiki/Soubor:Giuseppemazzini.jpg (obrázek č. 2 – Giuseppe </a:t>
            </a:r>
            <a:r>
              <a:rPr lang="cs-CZ" dirty="0" err="1" smtClean="0"/>
              <a:t>Mazzini</a:t>
            </a:r>
            <a:r>
              <a:rPr lang="cs-CZ" dirty="0" smtClean="0"/>
              <a:t>)</a:t>
            </a:r>
          </a:p>
          <a:p>
            <a:r>
              <a:rPr lang="cs-CZ" dirty="0" smtClean="0"/>
              <a:t> </a:t>
            </a:r>
            <a:r>
              <a:rPr lang="cs-CZ" dirty="0"/>
              <a:t>BEZ AUTORA. </a:t>
            </a:r>
            <a:r>
              <a:rPr lang="cs-CZ" i="1" dirty="0" err="1"/>
              <a:t>Soubor:Giuseppe</a:t>
            </a:r>
            <a:r>
              <a:rPr lang="cs-CZ" i="1" dirty="0"/>
              <a:t> Garibaldi (1866).jpg</a:t>
            </a:r>
            <a:r>
              <a:rPr lang="cs-CZ" dirty="0"/>
              <a:t> [online]. [cit. 31.1.2013]. Dostupný na WWW: http://cs.wikipedia.org/wiki/Soubor:Giuseppe_Garibaldi_(1866).</a:t>
            </a:r>
            <a:r>
              <a:rPr lang="cs-CZ" dirty="0" smtClean="0"/>
              <a:t>jpg  (obrázek č. 3 – Giuseppe Garibaldi) </a:t>
            </a:r>
          </a:p>
          <a:p>
            <a:r>
              <a:rPr lang="cs-CZ" dirty="0"/>
              <a:t>BOSSOLI, Carlo. </a:t>
            </a:r>
            <a:r>
              <a:rPr lang="cs-CZ" i="1" dirty="0" err="1"/>
              <a:t>Soubor:Bossoli</a:t>
            </a:r>
            <a:r>
              <a:rPr lang="cs-CZ" i="1" dirty="0"/>
              <a:t>, Carlo - </a:t>
            </a:r>
            <a:r>
              <a:rPr lang="cs-CZ" i="1" dirty="0" err="1"/>
              <a:t>Battle</a:t>
            </a:r>
            <a:r>
              <a:rPr lang="cs-CZ" i="1" dirty="0"/>
              <a:t> </a:t>
            </a:r>
            <a:r>
              <a:rPr lang="cs-CZ" i="1" dirty="0" err="1"/>
              <a:t>of</a:t>
            </a:r>
            <a:r>
              <a:rPr lang="cs-CZ" i="1" dirty="0"/>
              <a:t> Solferino.jpg</a:t>
            </a:r>
            <a:r>
              <a:rPr lang="cs-CZ" dirty="0"/>
              <a:t> [online]. [cit. 31.1.2013]. Dostupný na WWW: http://cs.wikipedia.org/wiki/Soubor:Bossoli,_Carlo_-_</a:t>
            </a:r>
            <a:r>
              <a:rPr lang="cs-CZ" dirty="0" smtClean="0"/>
              <a:t>Battle_of_Solferino.jpg  (obrázek č. 4 – Bitva u Solferina)</a:t>
            </a:r>
          </a:p>
          <a:p>
            <a:r>
              <a:rPr lang="cs-CZ" dirty="0"/>
              <a:t>BEZ AUTORA. </a:t>
            </a:r>
            <a:r>
              <a:rPr lang="cs-CZ" i="1" dirty="0" err="1"/>
              <a:t>Soubor:VictorEm.JPG</a:t>
            </a:r>
            <a:r>
              <a:rPr lang="cs-CZ" dirty="0"/>
              <a:t> [online]. [cit. 31.1.2013]. Dostupný na WWW: http://cs.wikipedia.org/wiki/Soubor:VictorEm.JPG </a:t>
            </a:r>
            <a:r>
              <a:rPr lang="cs-CZ" dirty="0" smtClean="0"/>
              <a:t> (obrázek č. 5 – Viktor Emanuel II.)</a:t>
            </a:r>
          </a:p>
          <a:p>
            <a:r>
              <a:rPr lang="cs-CZ" dirty="0" smtClean="0"/>
              <a:t>HAYEZ</a:t>
            </a:r>
            <a:r>
              <a:rPr lang="cs-CZ" dirty="0"/>
              <a:t>, Francesco. </a:t>
            </a:r>
            <a:r>
              <a:rPr lang="cs-CZ" i="1" dirty="0" err="1"/>
              <a:t>Soubor:Francesco</a:t>
            </a:r>
            <a:r>
              <a:rPr lang="cs-CZ" i="1" dirty="0"/>
              <a:t> </a:t>
            </a:r>
            <a:r>
              <a:rPr lang="cs-CZ" i="1" dirty="0" err="1"/>
              <a:t>Hayez</a:t>
            </a:r>
            <a:r>
              <a:rPr lang="cs-CZ" i="1" dirty="0"/>
              <a:t> 041.jpg</a:t>
            </a:r>
            <a:r>
              <a:rPr lang="cs-CZ" dirty="0"/>
              <a:t> [online]. [cit. 31.1.2013]. Dostupný na WWW: http://cs.wikipedia.org/wiki/Soubor:Francesco_Hayez_041.jpg </a:t>
            </a:r>
            <a:r>
              <a:rPr lang="cs-CZ" dirty="0" smtClean="0"/>
              <a:t>(obrázek č. 6 – hrabě </a:t>
            </a:r>
            <a:r>
              <a:rPr lang="cs-CZ" dirty="0" err="1" smtClean="0"/>
              <a:t>Cacour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99009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439</TotalTime>
  <Words>568</Words>
  <Application>Microsoft Office PowerPoint</Application>
  <PresentationFormat>Předvádění na obrazovce (4:3)</PresentationFormat>
  <Paragraphs>73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projekt_logo_cent</vt:lpstr>
      <vt:lpstr>projekt</vt:lpstr>
      <vt:lpstr>Sjednocení Itálie v 19. století</vt:lpstr>
      <vt:lpstr>ANOTACE</vt:lpstr>
      <vt:lpstr>Sjednocení Itálie</vt:lpstr>
      <vt:lpstr>Prezentace aplikace PowerPoint</vt:lpstr>
      <vt:lpstr>Sjednocení Itálie</vt:lpstr>
      <vt:lpstr>Prezentace aplikace PowerPoint</vt:lpstr>
      <vt:lpstr>Bitva u Solferina</vt:lpstr>
      <vt:lpstr>Sjednocení Itálie</vt:lpstr>
      <vt:lpstr>Sjednocená Itálie</vt:lpstr>
      <vt:lpstr>Zpětná vazba</vt:lpstr>
      <vt:lpstr>Prezentace aplikace PowerPoint</vt:lpstr>
    </vt:vector>
  </TitlesOfParts>
  <Company>Gymnázium Svitavy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bc</dc:creator>
  <cp:lastModifiedBy>ve</cp:lastModifiedBy>
  <cp:revision>28</cp:revision>
  <dcterms:created xsi:type="dcterms:W3CDTF">2012-07-02T08:03:24Z</dcterms:created>
  <dcterms:modified xsi:type="dcterms:W3CDTF">2013-01-31T14:39:38Z</dcterms:modified>
</cp:coreProperties>
</file>