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sldIdLst>
    <p:sldId id="269" r:id="rId3"/>
    <p:sldId id="267" r:id="rId4"/>
    <p:sldId id="257" r:id="rId5"/>
    <p:sldId id="261" r:id="rId6"/>
    <p:sldId id="260" r:id="rId7"/>
    <p:sldId id="262" r:id="rId8"/>
    <p:sldId id="258" r:id="rId9"/>
    <p:sldId id="263" r:id="rId10"/>
    <p:sldId id="264" r:id="rId11"/>
    <p:sldId id="265" r:id="rId12"/>
    <p:sldId id="272" r:id="rId13"/>
    <p:sldId id="27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123" autoAdjust="0"/>
  </p:normalViewPr>
  <p:slideViewPr>
    <p:cSldViewPr>
      <p:cViewPr varScale="1">
        <p:scale>
          <a:sx n="67" d="100"/>
          <a:sy n="67" d="100"/>
        </p:scale>
        <p:origin x="-14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6BDFA2-A6E0-4052-B7CF-C1F89A76645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959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7FF5D4-2129-42E9-AB94-8CB01AA5F6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533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5BBC4D-6570-4C5A-846D-90BF152BC44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040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52631-399F-435F-AFCE-50D497F0EC1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011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FB75BF-DA07-4591-86BA-B905A597675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919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0A8CFD-58F1-4693-8E99-2CE0BFF7B54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603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8D01E5-F24C-462D-A2D9-0F50B96DBAC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663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5ACDA-BC46-4D5B-BF55-08DE532E562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241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1F86FE-4931-4D4E-81EF-632A6C8E7CF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936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FE8184-858E-417F-8844-A071E407BD3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451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F6CE60-5588-4AF3-B7F6-8F14E4949D1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4610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5D01848-90EC-4BF8-829F-5C033EE6080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6337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2464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8720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7174499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6375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7259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5278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2461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7427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3149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1961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6778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0452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0813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B71BD50-4AE1-4EEC-93F9-8BCF527829B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27.5.2013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3319893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file:///\\upload.wikimedia.org\wikipedia\commons\4\40\Borodino_Memorial_2009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file:///\\upload.wikimedia.org\wikipedia\commons\2\2e\Kolman_decembrists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youtube.com/watch?v=DL7OWxC7vWI" TargetMode="Externa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olman_decembrists.jpg" TargetMode="External"/><Relationship Id="rId2" Type="http://schemas.openxmlformats.org/officeDocument/2006/relationships/hyperlink" Target="http://cs.wikipedia.org/wiki/Soubor:Borodino_Memorial_2009.JPG" TargetMode="Externa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://cs.wikipedia.org/wiki/Soubor:Panorama_dentro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icholas_II_of_Russia_painted_by_Earnest_Lipgart.jpg" TargetMode="External"/><Relationship Id="rId2" Type="http://schemas.openxmlformats.org/officeDocument/2006/relationships/hyperlink" Target="http://cs.wikipedia.org/wiki/Soubor:AlexanderIIRussia.jpg" TargetMode="Externa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Rusko v 19. století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Mgr. Vladimír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Velešík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56672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371475"/>
            <a:ext cx="8229600" cy="777875"/>
          </a:xfrm>
        </p:spPr>
        <p:txBody>
          <a:bodyPr anchor="b">
            <a:noAutofit/>
          </a:bodyPr>
          <a:lstStyle/>
          <a:p>
            <a:r>
              <a:rPr lang="cs-CZ">
                <a:effectLst>
                  <a:outerShdw blurRad="38100" dist="38100" dir="2700000" algn="tl">
                    <a:srgbClr val="C0C0C0"/>
                  </a:outerShdw>
                </a:effectLst>
              </a:rPr>
              <a:t>ANOTACE</a:t>
            </a:r>
          </a:p>
        </p:txBody>
      </p:sp>
      <p:sp>
        <p:nvSpPr>
          <p:cNvPr id="16387" name="Zástupný symbol pro obsah 4"/>
          <p:cNvSpPr>
            <a:spLocks noGrp="1"/>
          </p:cNvSpPr>
          <p:nvPr>
            <p:ph idx="4294967295"/>
          </p:nvPr>
        </p:nvSpPr>
        <p:spPr>
          <a:xfrm>
            <a:off x="251520" y="857250"/>
            <a:ext cx="8568952" cy="4714875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Century Gothic" pitchFamily="34" charset="0"/>
              <a:buAutoNum type="arabicPeriod"/>
            </a:pPr>
            <a:endParaRPr lang="cs-CZ" sz="2800" dirty="0"/>
          </a:p>
          <a:p>
            <a:pPr marL="457200" indent="-457200">
              <a:buFont typeface="Century Gothic" pitchFamily="34" charset="0"/>
              <a:buAutoNum type="arabicPeriod"/>
            </a:pPr>
            <a:r>
              <a:rPr lang="cs-CZ" sz="1600" b="1" dirty="0"/>
              <a:t>Kód </a:t>
            </a:r>
            <a:r>
              <a:rPr lang="cs-CZ" sz="1600" b="1" dirty="0" err="1"/>
              <a:t>DUMu</a:t>
            </a:r>
            <a:r>
              <a:rPr lang="cs-CZ" sz="1600" b="1" dirty="0"/>
              <a:t>: 	</a:t>
            </a:r>
            <a:r>
              <a:rPr lang="cs-CZ" sz="1600" dirty="0" smtClean="0"/>
              <a:t>VY_32_INOVACE_5.DE.03</a:t>
            </a:r>
            <a:endParaRPr lang="cs-CZ" sz="1600" dirty="0"/>
          </a:p>
          <a:p>
            <a:pPr marL="457200" indent="-457200">
              <a:buFont typeface="Century Gothic" pitchFamily="34" charset="0"/>
              <a:buAutoNum type="arabicPeriod"/>
            </a:pPr>
            <a:endParaRPr lang="cs-CZ" sz="1600" dirty="0"/>
          </a:p>
          <a:p>
            <a:pPr marL="457200" indent="-457200">
              <a:buFont typeface="Century Gothic" pitchFamily="34" charset="0"/>
              <a:buAutoNum type="arabicPeriod"/>
            </a:pPr>
            <a:r>
              <a:rPr lang="cs-CZ" sz="1600" b="1" dirty="0"/>
              <a:t>Číslo projektu: 	</a:t>
            </a:r>
            <a:r>
              <a:rPr lang="cs-CZ" sz="1600" dirty="0"/>
              <a:t>CZ.1.07/1.5.00/34.0114	</a:t>
            </a:r>
            <a:endParaRPr lang="cs-CZ" sz="1600" b="1" dirty="0"/>
          </a:p>
          <a:p>
            <a:pPr marL="457200" indent="-457200">
              <a:buFont typeface="Century Gothic" pitchFamily="34" charset="0"/>
              <a:buAutoNum type="arabicPeriod"/>
            </a:pPr>
            <a:endParaRPr lang="cs-CZ" sz="1600" b="1" dirty="0"/>
          </a:p>
          <a:p>
            <a:pPr marL="457200" indent="-457200">
              <a:buFont typeface="Century Gothic" pitchFamily="34" charset="0"/>
              <a:buAutoNum type="arabicPeriod"/>
            </a:pPr>
            <a:r>
              <a:rPr lang="cs-CZ" sz="1600" b="1" dirty="0"/>
              <a:t>Vytvořeno: 	</a:t>
            </a:r>
            <a:r>
              <a:rPr lang="cs-CZ" sz="1600" dirty="0"/>
              <a:t>říjen 2012</a:t>
            </a:r>
          </a:p>
          <a:p>
            <a:pPr marL="457200" indent="-457200">
              <a:buFont typeface="Century Gothic" pitchFamily="34" charset="0"/>
              <a:buAutoNum type="arabicPeriod"/>
            </a:pPr>
            <a:endParaRPr lang="cs-CZ" sz="1600" dirty="0"/>
          </a:p>
          <a:p>
            <a:pPr marL="457200" indent="-457200">
              <a:buFont typeface="Century Gothic" pitchFamily="34" charset="0"/>
              <a:buAutoNum type="arabicPeriod"/>
            </a:pPr>
            <a:r>
              <a:rPr lang="cs-CZ" sz="1600" b="1" dirty="0"/>
              <a:t>Ročník: 	</a:t>
            </a:r>
            <a:r>
              <a:rPr lang="cs-CZ" sz="1500" dirty="0"/>
              <a:t>Vyšší stupeň osmiletého gymnázia a čtyřleté gymnázium (RVP-G)</a:t>
            </a:r>
          </a:p>
          <a:p>
            <a:pPr marL="0" indent="0">
              <a:buNone/>
            </a:pPr>
            <a:endParaRPr lang="cs-CZ" sz="1600" dirty="0"/>
          </a:p>
          <a:p>
            <a:pPr marL="457200" indent="-457200">
              <a:buFont typeface="Century Gothic" pitchFamily="34" charset="0"/>
              <a:buAutoNum type="arabicPeriod"/>
            </a:pPr>
            <a:endParaRPr lang="cs-CZ" sz="2000" b="1" dirty="0"/>
          </a:p>
          <a:p>
            <a:pPr marL="457200" indent="-457200">
              <a:buFont typeface="Century Gothic" pitchFamily="34" charset="0"/>
              <a:buAutoNum type="arabicPeriod"/>
            </a:pPr>
            <a:endParaRPr lang="cs-CZ" sz="2000" dirty="0"/>
          </a:p>
          <a:p>
            <a:pPr marL="457200" indent="-457200">
              <a:buFont typeface="Century Gothic" pitchFamily="34" charset="0"/>
              <a:buAutoNum type="arabicPeriod"/>
            </a:pPr>
            <a:endParaRPr lang="cs-CZ" sz="2000" dirty="0"/>
          </a:p>
          <a:p>
            <a:pPr marL="457200" indent="-457200">
              <a:buFont typeface="Century Gothic" pitchFamily="34" charset="0"/>
              <a:buAutoNum type="arabicPeriod"/>
            </a:pPr>
            <a:endParaRPr lang="cs-CZ" sz="2000" dirty="0"/>
          </a:p>
          <a:p>
            <a:pPr marL="457200" indent="-457200" algn="just">
              <a:buFont typeface="Century Gothic" pitchFamily="34" charset="0"/>
              <a:buAutoNum type="arabicPeriod"/>
            </a:pPr>
            <a:r>
              <a:rPr lang="cs-CZ" sz="1600" b="1" dirty="0"/>
              <a:t>Anotace: </a:t>
            </a:r>
          </a:p>
          <a:p>
            <a:pPr marL="457200" indent="-457200">
              <a:buFont typeface="Century Gothic" pitchFamily="34" charset="0"/>
              <a:buAutoNum type="arabicPeriod"/>
            </a:pPr>
            <a:endParaRPr lang="cs-CZ" sz="2800" dirty="0"/>
          </a:p>
          <a:p>
            <a:pPr marL="457200" indent="-457200" algn="just">
              <a:buFont typeface="+mj-lt"/>
              <a:buNone/>
            </a:pPr>
            <a:r>
              <a:rPr lang="cs-CZ" sz="2500" b="1" dirty="0"/>
              <a:t>	</a:t>
            </a:r>
            <a:endParaRPr lang="cs-CZ" sz="2100" dirty="0"/>
          </a:p>
          <a:p>
            <a:pPr marL="457200" indent="-457200">
              <a:buFont typeface="+mj-lt"/>
              <a:buNone/>
            </a:pPr>
            <a:endParaRPr lang="cs-CZ" sz="2800" i="1" dirty="0"/>
          </a:p>
          <a:p>
            <a:pPr marL="457200" indent="-457200">
              <a:buFont typeface="+mj-lt"/>
              <a:buNone/>
            </a:pPr>
            <a:endParaRPr lang="cs-CZ" sz="2800" i="1" dirty="0"/>
          </a:p>
        </p:txBody>
      </p:sp>
      <p:graphicFrame>
        <p:nvGraphicFramePr>
          <p:cNvPr id="16388" name="Group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9867567"/>
              </p:ext>
            </p:extLst>
          </p:nvPr>
        </p:nvGraphicFramePr>
        <p:xfrm>
          <a:off x="541809" y="3068960"/>
          <a:ext cx="7429500" cy="1114425"/>
        </p:xfrm>
        <a:graphic>
          <a:graphicData uri="http://schemas.openxmlformats.org/drawingml/2006/table">
            <a:tbl>
              <a:tblPr/>
              <a:tblGrid>
                <a:gridCol w="2071688"/>
                <a:gridCol w="5357812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Dějepis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Osvícenství,</a:t>
                      </a:r>
                      <a:r>
                        <a:rPr lang="cs-CZ" sz="1400" baseline="0" dirty="0" smtClean="0"/>
                        <a:t> revoluce a idea svobody, modernizace společnosti</a:t>
                      </a:r>
                      <a:endParaRPr lang="cs-CZ" sz="1400" dirty="0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539552" y="4653136"/>
            <a:ext cx="7429500" cy="14287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00" dirty="0">
                <a:latin typeface="+mn-lt"/>
              </a:rPr>
              <a:t>Materiál slouží ke všeobecnému seznámení žáků s </a:t>
            </a:r>
            <a:r>
              <a:rPr lang="cs-CZ" sz="1100" dirty="0" smtClean="0">
                <a:latin typeface="+mn-lt"/>
              </a:rPr>
              <a:t>problematikou vývoje Ruska v průběhu 19. a počátku 20. století. Postihuje otázky vnitřní i zahraniční politiky Ruska v tomto období, a to včetně první ruské revoluce v roce 1905. Obrazový </a:t>
            </a:r>
            <a:r>
              <a:rPr lang="cs-CZ" sz="1100" dirty="0">
                <a:latin typeface="+mn-lt"/>
              </a:rPr>
              <a:t>materiál je vhodný </a:t>
            </a:r>
            <a:r>
              <a:rPr lang="cs-CZ" sz="1100" dirty="0" smtClean="0">
                <a:latin typeface="+mn-lt"/>
              </a:rPr>
              <a:t>jako doplněk výuky, včetně odkazu na sestřih filmu „Křižník Potěmkin“. </a:t>
            </a:r>
            <a:r>
              <a:rPr lang="cs-CZ" sz="1100" dirty="0">
                <a:latin typeface="+mn-lt"/>
              </a:rPr>
              <a:t>Pomůcky: interaktivní tabule, </a:t>
            </a:r>
            <a:r>
              <a:rPr lang="cs-CZ" sz="1100" dirty="0" smtClean="0">
                <a:latin typeface="+mn-lt"/>
              </a:rPr>
              <a:t> </a:t>
            </a:r>
            <a:r>
              <a:rPr lang="cs-CZ" sz="1100" dirty="0" smtClean="0">
                <a:latin typeface="+mn-lt"/>
              </a:rPr>
              <a:t>dataprojektor, učebnice</a:t>
            </a:r>
            <a:r>
              <a:rPr lang="cs-CZ" sz="1100" dirty="0">
                <a:latin typeface="+mn-lt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/>
              <a:t>Alexandr I. (1801 – 1825)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268413"/>
            <a:ext cx="4402138" cy="54006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/>
              <a:t>na počátku vlády částečný liberalismus (právo propustit nevolníky za výkupné, rozšíření obecného školství)</a:t>
            </a:r>
          </a:p>
          <a:p>
            <a:pPr>
              <a:lnSpc>
                <a:spcPct val="90000"/>
              </a:lnSpc>
            </a:pPr>
            <a:r>
              <a:rPr lang="cs-CZ" sz="2400"/>
              <a:t>zahraniční politika </a:t>
            </a:r>
            <a:r>
              <a:rPr lang="cs-CZ" sz="2400">
                <a:cs typeface="Arial" pitchFamily="34" charset="0"/>
              </a:rPr>
              <a:t>→ rozšíření impéria (Dálný východ, Aljaška)</a:t>
            </a:r>
          </a:p>
          <a:p>
            <a:pPr>
              <a:lnSpc>
                <a:spcPct val="90000"/>
              </a:lnSpc>
            </a:pPr>
            <a:r>
              <a:rPr lang="cs-CZ" sz="2400">
                <a:cs typeface="Arial" pitchFamily="34" charset="0"/>
              </a:rPr>
              <a:t>vztah s Francií a Napoleonem → Rusko součástí několika protifrancouzských koalic (porážka u Slavkova 1805) → po míru v Tylži (1807) muselo uznat novou situaci v Evropě; ztráta části území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5148263" y="1268413"/>
            <a:ext cx="3538537" cy="5184775"/>
          </a:xfrm>
        </p:spPr>
        <p:txBody>
          <a:bodyPr/>
          <a:lstStyle/>
          <a:p>
            <a:endParaRPr lang="cs-CZ" sz="2800"/>
          </a:p>
        </p:txBody>
      </p:sp>
      <p:pic>
        <p:nvPicPr>
          <p:cNvPr id="3078" name="Picture 6" descr="Aldaw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1196975"/>
            <a:ext cx="3746500" cy="532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500438"/>
            <a:ext cx="8229600" cy="26257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/>
              <a:t>roku 1812 Napoleon do Ruska – lidový odpor, národní válka, partyzánská válka – generál Kutuzov (Borodino, Berezino) </a:t>
            </a:r>
          </a:p>
          <a:p>
            <a:pPr>
              <a:lnSpc>
                <a:spcPct val="90000"/>
              </a:lnSpc>
            </a:pPr>
            <a:r>
              <a:rPr lang="cs-CZ" sz="2400"/>
              <a:t>Svatá aliance – navrhl Alexandr I.</a:t>
            </a:r>
          </a:p>
          <a:p>
            <a:pPr>
              <a:lnSpc>
                <a:spcPct val="90000"/>
              </a:lnSpc>
            </a:pPr>
            <a:r>
              <a:rPr lang="cs-CZ" sz="2400"/>
              <a:t>na konci vlády sklony k mysticismu </a:t>
            </a:r>
            <a:r>
              <a:rPr lang="cs-CZ" sz="2400">
                <a:cs typeface="Arial" pitchFamily="34" charset="0"/>
              </a:rPr>
              <a:t>→ přesvědčen, že je povolán zachránit Evropu před revolucí</a:t>
            </a:r>
            <a:r>
              <a:rPr lang="cs-CZ" sz="2400"/>
              <a:t> </a:t>
            </a:r>
          </a:p>
        </p:txBody>
      </p:sp>
      <p:pic>
        <p:nvPicPr>
          <p:cNvPr id="7173" name="Picture 5" descr="Soubor:Borodino Memorial 2009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2788" y="188913"/>
            <a:ext cx="5891212" cy="237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Kutuzovborodin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15888"/>
            <a:ext cx="3851275" cy="316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cs-CZ"/>
              <a:t>Povstání děkabristů 1825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r>
              <a:rPr lang="cs-CZ"/>
              <a:t>Děkabristé </a:t>
            </a:r>
            <a:r>
              <a:rPr lang="cs-CZ">
                <a:cs typeface="Arial" pitchFamily="34" charset="0"/>
              </a:rPr>
              <a:t>→ po smrti cara Alexandra I. donutit Senát vyhlásit ústavu → poraženo</a:t>
            </a:r>
          </a:p>
        </p:txBody>
      </p:sp>
      <p:pic>
        <p:nvPicPr>
          <p:cNvPr id="6149" name="Picture 5" descr="Soubor:Kolman decembrists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349500"/>
            <a:ext cx="6096000" cy="413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Mikuláš I. (1825 – 1855)</a:t>
            </a:r>
            <a:br>
              <a:rPr lang="cs-CZ"/>
            </a:br>
            <a:r>
              <a:rPr lang="cs-CZ" sz="1600"/>
              <a:t>„</a:t>
            </a:r>
            <a:r>
              <a:rPr lang="cs-CZ" sz="1600" i="1"/>
              <a:t>S námi je Bůh, pochopte to národové, a pokořte se</a:t>
            </a:r>
            <a:r>
              <a:rPr lang="cs-CZ" sz="1600"/>
              <a:t>.“</a:t>
            </a:r>
            <a:endParaRPr lang="cs-CZ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heslo: „</a:t>
            </a:r>
            <a:r>
              <a:rPr lang="cs-CZ" sz="2800" i="1">
                <a:solidFill>
                  <a:srgbClr val="CC0000"/>
                </a:solidFill>
              </a:rPr>
              <a:t>Pravoslaví – samoděržaví – národnost</a:t>
            </a:r>
            <a:r>
              <a:rPr lang="cs-CZ" sz="2800"/>
              <a:t>.“ </a:t>
            </a:r>
            <a:r>
              <a:rPr lang="cs-CZ" sz="2800">
                <a:cs typeface="Arial" pitchFamily="34" charset="0"/>
              </a:rPr>
              <a:t>→ snaha izolovat Rusko od západní Evropy</a:t>
            </a:r>
          </a:p>
          <a:p>
            <a:pPr>
              <a:lnSpc>
                <a:spcPct val="80000"/>
              </a:lnSpc>
            </a:pPr>
            <a:r>
              <a:rPr lang="cs-CZ" sz="2800">
                <a:cs typeface="Arial" pitchFamily="34" charset="0"/>
              </a:rPr>
              <a:t>reforma tajné policie, cenzura x Puškin, Lermontov, Gogol, Turgeněv</a:t>
            </a:r>
          </a:p>
          <a:p>
            <a:pPr>
              <a:lnSpc>
                <a:spcPct val="80000"/>
              </a:lnSpc>
            </a:pPr>
            <a:r>
              <a:rPr lang="cs-CZ" sz="2800">
                <a:cs typeface="Arial" pitchFamily="34" charset="0"/>
              </a:rPr>
              <a:t>opozice:</a:t>
            </a:r>
          </a:p>
          <a:p>
            <a:pPr lvl="2">
              <a:lnSpc>
                <a:spcPct val="80000"/>
              </a:lnSpc>
            </a:pPr>
            <a:r>
              <a:rPr lang="cs-CZ" sz="2000">
                <a:solidFill>
                  <a:schemeClr val="hlink"/>
                </a:solidFill>
                <a:cs typeface="Arial" pitchFamily="34" charset="0"/>
              </a:rPr>
              <a:t>Slavjanofilové</a:t>
            </a:r>
            <a:r>
              <a:rPr lang="cs-CZ" sz="2000">
                <a:cs typeface="Arial" pitchFamily="34" charset="0"/>
              </a:rPr>
              <a:t> → proti absolutismu; byl do Ruska zavlečen ze západní Evropy; důraz na tradice – ruská občina</a:t>
            </a:r>
          </a:p>
          <a:p>
            <a:pPr lvl="2">
              <a:lnSpc>
                <a:spcPct val="80000"/>
              </a:lnSpc>
            </a:pPr>
            <a:r>
              <a:rPr lang="cs-CZ" sz="2000">
                <a:solidFill>
                  <a:schemeClr val="hlink"/>
                </a:solidFill>
                <a:cs typeface="Arial" pitchFamily="34" charset="0"/>
              </a:rPr>
              <a:t>Zapadnici </a:t>
            </a:r>
            <a:r>
              <a:rPr lang="cs-CZ" sz="2000">
                <a:cs typeface="Arial" pitchFamily="34" charset="0"/>
              </a:rPr>
              <a:t>→ Rusko je zaostalá země; nutnost přiklonit se k západní Evropě a zavést prvky liberalismu a demokracie (Gercen, Bakunin)</a:t>
            </a:r>
          </a:p>
          <a:p>
            <a:pPr>
              <a:lnSpc>
                <a:spcPct val="80000"/>
              </a:lnSpc>
            </a:pPr>
            <a:r>
              <a:rPr lang="cs-CZ" sz="2800">
                <a:cs typeface="Arial" pitchFamily="34" charset="0"/>
              </a:rPr>
              <a:t>Rusko četníkem Evropy x revolucím</a:t>
            </a:r>
          </a:p>
          <a:p>
            <a:pPr>
              <a:lnSpc>
                <a:spcPct val="80000"/>
              </a:lnSpc>
            </a:pPr>
            <a:r>
              <a:rPr lang="cs-CZ" sz="2800">
                <a:cs typeface="Arial" pitchFamily="34" charset="0"/>
              </a:rPr>
              <a:t>Krymská válka (1853 – 1856) – konflikt s Tureckem, později s Británií a Francií → porážka a územní ztráty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r>
              <a:rPr lang="cs-CZ"/>
              <a:t>Obléhání Sevastopolu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101" name="Picture 5" descr="Panorama_dentr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908050"/>
            <a:ext cx="8658225" cy="55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/>
              <a:t>Alexandr II. (1855 – 1881)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73238"/>
            <a:ext cx="8218488" cy="42481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reformní panovník (soudy, správa,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školství, zmírněna cenzura)</a:t>
            </a:r>
          </a:p>
          <a:p>
            <a:pPr>
              <a:lnSpc>
                <a:spcPct val="80000"/>
              </a:lnSpc>
            </a:pPr>
            <a:r>
              <a:rPr lang="cs-CZ" sz="2800"/>
              <a:t>r. 1861 zrušeno nevolnictví</a:t>
            </a:r>
          </a:p>
          <a:p>
            <a:pPr>
              <a:lnSpc>
                <a:spcPct val="80000"/>
              </a:lnSpc>
            </a:pPr>
            <a:r>
              <a:rPr lang="cs-CZ" sz="2800"/>
              <a:t>zahraniční politika</a:t>
            </a:r>
          </a:p>
          <a:p>
            <a:pPr lvl="2">
              <a:lnSpc>
                <a:spcPct val="80000"/>
              </a:lnSpc>
            </a:pPr>
            <a:r>
              <a:rPr lang="cs-CZ" sz="2000"/>
              <a:t>celá řada sfér zájmů </a:t>
            </a:r>
            <a:r>
              <a:rPr lang="cs-CZ" sz="2000">
                <a:cs typeface="Arial" pitchFamily="34" charset="0"/>
              </a:rPr>
              <a:t>→ Kavkaz, střední Asie, Dálný východ, Balkán</a:t>
            </a:r>
          </a:p>
          <a:p>
            <a:pPr lvl="2">
              <a:lnSpc>
                <a:spcPct val="80000"/>
              </a:lnSpc>
            </a:pPr>
            <a:r>
              <a:rPr lang="cs-CZ" sz="2000">
                <a:cs typeface="Arial" pitchFamily="34" charset="0"/>
              </a:rPr>
              <a:t>1867 prodej Aljašky</a:t>
            </a:r>
          </a:p>
          <a:p>
            <a:pPr lvl="2">
              <a:lnSpc>
                <a:spcPct val="80000"/>
              </a:lnSpc>
            </a:pPr>
            <a:r>
              <a:rPr lang="cs-CZ" sz="2000">
                <a:cs typeface="Arial" pitchFamily="34" charset="0"/>
              </a:rPr>
              <a:t>konflikt s Tureckem → mír v San Stefanu – poté kongres v Berlíně </a:t>
            </a:r>
          </a:p>
          <a:p>
            <a:pPr>
              <a:lnSpc>
                <a:spcPct val="80000"/>
              </a:lnSpc>
            </a:pPr>
            <a:r>
              <a:rPr lang="cs-CZ" sz="2800">
                <a:cs typeface="Arial" pitchFamily="34" charset="0"/>
              </a:rPr>
              <a:t>opozice – narodnici → změny v Rusku revoluční cestou; hlavní nositel revoluce je lid – zavražděním cara dosáhnout obratu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>
              <a:cs typeface="Arial" pitchFamily="34" charset="0"/>
            </a:endParaRPr>
          </a:p>
        </p:txBody>
      </p:sp>
      <p:pic>
        <p:nvPicPr>
          <p:cNvPr id="11269" name="Picture 5" descr="AlexanderIIRuss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404813"/>
            <a:ext cx="2038350" cy="244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/>
              <a:t>Mikuláš II. (1894 – 1917)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1412875"/>
            <a:ext cx="4402137" cy="568801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1800"/>
              <a:t>jeho předchůdce – Alexandr III. (1881 – 1894) – uzavřel Rusko</a:t>
            </a:r>
          </a:p>
          <a:p>
            <a:pPr>
              <a:lnSpc>
                <a:spcPct val="80000"/>
              </a:lnSpc>
            </a:pPr>
            <a:r>
              <a:rPr lang="cs-CZ" sz="1800"/>
              <a:t>Rusko-japonská válka (1904 – 1905) – zápas o mocenské pozice na Dálném východě </a:t>
            </a:r>
            <a:r>
              <a:rPr lang="cs-CZ" sz="1800">
                <a:cs typeface="Arial" pitchFamily="34" charset="0"/>
              </a:rPr>
              <a:t>→ porážka</a:t>
            </a:r>
          </a:p>
          <a:p>
            <a:pPr>
              <a:lnSpc>
                <a:spcPct val="80000"/>
              </a:lnSpc>
            </a:pPr>
            <a:r>
              <a:rPr lang="cs-CZ" sz="1800"/>
              <a:t>1905 – první ruská revoluce („Krvavá neděle“) – křižník Potěmkin; v Petrohradě vytváření dělnických sovětů </a:t>
            </a:r>
            <a:r>
              <a:rPr lang="cs-CZ" sz="1800">
                <a:cs typeface="Arial" pitchFamily="34" charset="0"/>
              </a:rPr>
              <a:t>→ car svolal státní dumu</a:t>
            </a:r>
          </a:p>
          <a:p>
            <a:pPr>
              <a:lnSpc>
                <a:spcPct val="80000"/>
              </a:lnSpc>
            </a:pPr>
            <a:r>
              <a:rPr lang="cs-CZ" sz="1800">
                <a:cs typeface="Arial" pitchFamily="34" charset="0"/>
                <a:hlinkClick r:id="rId2"/>
              </a:rPr>
              <a:t>odkaz na youtube</a:t>
            </a:r>
            <a:endParaRPr lang="cs-CZ" sz="1800"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1800">
                <a:cs typeface="Arial" pitchFamily="34" charset="0"/>
              </a:rPr>
              <a:t>Stolypinovy reformy → Petr Stolypin</a:t>
            </a:r>
          </a:p>
          <a:p>
            <a:pPr lvl="2">
              <a:lnSpc>
                <a:spcPct val="80000"/>
              </a:lnSpc>
            </a:pPr>
            <a:r>
              <a:rPr lang="cs-CZ" sz="1400">
                <a:cs typeface="Arial" pitchFamily="34" charset="0"/>
              </a:rPr>
              <a:t>agrární reformy – zrušit občiny a převést na soukromý majetek → vytvořit silnou vrstvu prosperujících rolníků</a:t>
            </a:r>
          </a:p>
          <a:p>
            <a:pPr lvl="2">
              <a:lnSpc>
                <a:spcPct val="80000"/>
              </a:lnSpc>
            </a:pPr>
            <a:r>
              <a:rPr lang="cs-CZ" sz="1400">
                <a:cs typeface="Arial" pitchFamily="34" charset="0"/>
              </a:rPr>
              <a:t>osídlovat oblasti Sibiře</a:t>
            </a:r>
          </a:p>
          <a:p>
            <a:pPr lvl="2">
              <a:lnSpc>
                <a:spcPct val="80000"/>
              </a:lnSpc>
            </a:pPr>
            <a:r>
              <a:rPr lang="cs-CZ" sz="1400">
                <a:cs typeface="Arial" pitchFamily="34" charset="0"/>
              </a:rPr>
              <a:t>sociální reformy</a:t>
            </a:r>
          </a:p>
          <a:p>
            <a:pPr lvl="2">
              <a:lnSpc>
                <a:spcPct val="80000"/>
              </a:lnSpc>
            </a:pPr>
            <a:r>
              <a:rPr lang="cs-CZ" sz="1400">
                <a:cs typeface="Arial" pitchFamily="34" charset="0"/>
              </a:rPr>
              <a:t>školské reformy</a:t>
            </a:r>
          </a:p>
          <a:p>
            <a:pPr lvl="2">
              <a:lnSpc>
                <a:spcPct val="80000"/>
              </a:lnSpc>
            </a:pPr>
            <a:r>
              <a:rPr lang="cs-CZ" sz="1400">
                <a:cs typeface="Arial" pitchFamily="34" charset="0"/>
              </a:rPr>
              <a:t>postupná industrializace</a:t>
            </a:r>
          </a:p>
          <a:p>
            <a:pPr>
              <a:lnSpc>
                <a:spcPct val="80000"/>
              </a:lnSpc>
            </a:pPr>
            <a:r>
              <a:rPr lang="cs-CZ" sz="1800">
                <a:cs typeface="Arial" pitchFamily="34" charset="0"/>
              </a:rPr>
              <a:t>násilná smrt – po konfliktu s carem</a:t>
            </a:r>
          </a:p>
        </p:txBody>
      </p:sp>
      <p:sp>
        <p:nvSpPr>
          <p:cNvPr id="12294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5292725" y="1628775"/>
            <a:ext cx="3851275" cy="4525963"/>
          </a:xfrm>
        </p:spPr>
        <p:txBody>
          <a:bodyPr/>
          <a:lstStyle/>
          <a:p>
            <a:endParaRPr lang="cs-CZ" sz="2800"/>
          </a:p>
        </p:txBody>
      </p:sp>
      <p:pic>
        <p:nvPicPr>
          <p:cNvPr id="12293" name="Picture 5" descr="Nicholas_II_of_Russia_painted_by_Earnest_Lipg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1052513"/>
            <a:ext cx="3605213" cy="5545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Zpětná vazba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Vysvětlete, s odkazem na předcházející výklad vývoje v Rusku, heslo Mikuláše I. „pravoslaví – samoděržaví – národnost“.</a:t>
            </a:r>
          </a:p>
          <a:p>
            <a:r>
              <a:rPr lang="cs-CZ" dirty="0" smtClean="0"/>
              <a:t>Michail </a:t>
            </a:r>
            <a:r>
              <a:rPr lang="cs-CZ" dirty="0" err="1" smtClean="0"/>
              <a:t>Bakunin</a:t>
            </a:r>
            <a:r>
              <a:rPr lang="cs-CZ" dirty="0" smtClean="0"/>
              <a:t> byl reprezentantem jedné, v druhé polovině 19. století velmi populární, ideologie. Které?</a:t>
            </a:r>
          </a:p>
          <a:p>
            <a:r>
              <a:rPr lang="cs-CZ" dirty="0" smtClean="0"/>
              <a:t>Pobýval někdy M. </a:t>
            </a:r>
            <a:r>
              <a:rPr lang="cs-CZ" dirty="0" err="1" smtClean="0"/>
              <a:t>Bakunin</a:t>
            </a:r>
            <a:r>
              <a:rPr lang="cs-CZ" dirty="0" smtClean="0"/>
              <a:t> v Praze? A pokud ano, tak při jaké příležitosti?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DAWE, George. </a:t>
            </a:r>
            <a:r>
              <a:rPr lang="cs-CZ" i="1" dirty="0" err="1"/>
              <a:t>Soubor:Aldawe.jpg</a:t>
            </a:r>
            <a:r>
              <a:rPr lang="cs-CZ" dirty="0"/>
              <a:t> [online]. [cit. 30.1.2013]. Dostupný na WWW: http://cs.wikipedia.org/wiki/Soubor:Aldawe.jpg </a:t>
            </a:r>
            <a:r>
              <a:rPr lang="cs-CZ" dirty="0" smtClean="0"/>
              <a:t>(obrázek č. 1 – Alexandr I.)</a:t>
            </a:r>
          </a:p>
          <a:p>
            <a:r>
              <a:rPr lang="cs-CZ" dirty="0"/>
              <a:t>BEZ AUTORA. </a:t>
            </a:r>
            <a:r>
              <a:rPr lang="cs-CZ" i="1" dirty="0" err="1"/>
              <a:t>Soubor:Kutuzovborodino.jpg</a:t>
            </a:r>
            <a:r>
              <a:rPr lang="cs-CZ" dirty="0"/>
              <a:t> [online]. [cit. 30.1.2013]. Dostupný na WWW: http://cs.wikipedia.org/wiki/Soubor:Kutuzovborodino.jpg </a:t>
            </a:r>
            <a:r>
              <a:rPr lang="cs-CZ" dirty="0" smtClean="0"/>
              <a:t> (obrázek č. 2 – </a:t>
            </a:r>
            <a:r>
              <a:rPr lang="cs-CZ" dirty="0" err="1" smtClean="0"/>
              <a:t>Kutuzov</a:t>
            </a:r>
            <a:r>
              <a:rPr lang="cs-CZ" dirty="0" smtClean="0"/>
              <a:t> u </a:t>
            </a:r>
            <a:r>
              <a:rPr lang="cs-CZ" dirty="0" err="1" smtClean="0"/>
              <a:t>Borodina</a:t>
            </a:r>
            <a:r>
              <a:rPr lang="cs-CZ" dirty="0" smtClean="0"/>
              <a:t>) </a:t>
            </a:r>
          </a:p>
          <a:p>
            <a:r>
              <a:rPr lang="cs-CZ" dirty="0"/>
              <a:t>MITIC. </a:t>
            </a:r>
            <a:r>
              <a:rPr lang="cs-CZ" i="1" dirty="0" err="1"/>
              <a:t>Soubor:Borodino</a:t>
            </a:r>
            <a:r>
              <a:rPr lang="cs-CZ" i="1" dirty="0"/>
              <a:t> </a:t>
            </a:r>
            <a:r>
              <a:rPr lang="cs-CZ" i="1" dirty="0" err="1"/>
              <a:t>Memorial</a:t>
            </a:r>
            <a:r>
              <a:rPr lang="cs-CZ" i="1" dirty="0"/>
              <a:t> 2009.JPG</a:t>
            </a:r>
            <a:r>
              <a:rPr lang="cs-CZ" dirty="0"/>
              <a:t> [online]. [cit. 23.5.2013].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cs.wikipedia.org/wiki/Soubor:Borodino_Memorial_2009.JPG</a:t>
            </a:r>
            <a:r>
              <a:rPr lang="cs-CZ" dirty="0" smtClean="0"/>
              <a:t> (obrázek č. 3 – </a:t>
            </a:r>
            <a:r>
              <a:rPr lang="cs-CZ" dirty="0" err="1" smtClean="0"/>
              <a:t>Borodino</a:t>
            </a:r>
            <a:r>
              <a:rPr lang="cs-CZ" dirty="0" smtClean="0"/>
              <a:t>)</a:t>
            </a:r>
          </a:p>
          <a:p>
            <a:r>
              <a:rPr lang="cs-CZ" dirty="0"/>
              <a:t>KOLMAN, Karl. </a:t>
            </a:r>
            <a:r>
              <a:rPr lang="cs-CZ" i="1" dirty="0" err="1"/>
              <a:t>Soubor:Kolman</a:t>
            </a:r>
            <a:r>
              <a:rPr lang="cs-CZ" i="1" dirty="0"/>
              <a:t> decembrists.jpg</a:t>
            </a:r>
            <a:r>
              <a:rPr lang="cs-CZ" dirty="0"/>
              <a:t> [online]. [cit. 23.5.2013].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cs.wikipedia.org/wiki/Soubor:Kolman_decembrists.jpg</a:t>
            </a:r>
            <a:r>
              <a:rPr lang="cs-CZ" dirty="0" smtClean="0"/>
              <a:t> (obrázek č. 4 – Děkabristé)</a:t>
            </a:r>
          </a:p>
          <a:p>
            <a:r>
              <a:rPr lang="cs-CZ" dirty="0"/>
              <a:t>RAMIREZ, Valentin. </a:t>
            </a:r>
            <a:r>
              <a:rPr lang="cs-CZ" i="1" dirty="0" err="1"/>
              <a:t>Soubor:Panorama</a:t>
            </a:r>
            <a:r>
              <a:rPr lang="cs-CZ" i="1" dirty="0"/>
              <a:t> dentro.JPG</a:t>
            </a:r>
            <a:r>
              <a:rPr lang="cs-CZ" dirty="0"/>
              <a:t> [online]. [cit. 23.5.2013].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cs.wikipedia.org/wiki/Soubor:Panorama_dentro.JPG</a:t>
            </a:r>
            <a:r>
              <a:rPr lang="cs-CZ" dirty="0" smtClean="0"/>
              <a:t> (obrázek č. 5 – Obléhání Sevastopolu)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66354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HEPHAESTOS. </a:t>
            </a:r>
            <a:r>
              <a:rPr lang="cs-CZ" i="1" dirty="0" err="1"/>
              <a:t>Soubor:AlexanderIIRussia.jpg</a:t>
            </a:r>
            <a:r>
              <a:rPr lang="cs-CZ" dirty="0"/>
              <a:t> [online]. [cit. 23.5.2013].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cs.wikipedia.org/wiki/Soubor:AlexanderIIRussia.jpg</a:t>
            </a:r>
            <a:r>
              <a:rPr lang="cs-CZ" dirty="0" smtClean="0"/>
              <a:t> (obrázek č. 6 – Alexandr II.)</a:t>
            </a:r>
          </a:p>
          <a:p>
            <a:r>
              <a:rPr lang="cs-CZ" dirty="0"/>
              <a:t>LIPGART, </a:t>
            </a:r>
            <a:r>
              <a:rPr lang="cs-CZ" dirty="0" err="1"/>
              <a:t>Earnest</a:t>
            </a:r>
            <a:r>
              <a:rPr lang="cs-CZ" dirty="0"/>
              <a:t>. </a:t>
            </a:r>
            <a:r>
              <a:rPr lang="cs-CZ" i="1" dirty="0" err="1"/>
              <a:t>Soubor:Nicholas</a:t>
            </a:r>
            <a:r>
              <a:rPr lang="cs-CZ" i="1" dirty="0"/>
              <a:t> II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Russia</a:t>
            </a:r>
            <a:r>
              <a:rPr lang="cs-CZ" i="1" dirty="0"/>
              <a:t> </a:t>
            </a:r>
            <a:r>
              <a:rPr lang="cs-CZ" i="1" dirty="0" err="1"/>
              <a:t>painted</a:t>
            </a:r>
            <a:r>
              <a:rPr lang="cs-CZ" i="1" dirty="0"/>
              <a:t> by </a:t>
            </a:r>
            <a:r>
              <a:rPr lang="cs-CZ" i="1" dirty="0" err="1"/>
              <a:t>Earnest</a:t>
            </a:r>
            <a:r>
              <a:rPr lang="cs-CZ" i="1" dirty="0"/>
              <a:t> Lipgart.jpg</a:t>
            </a:r>
            <a:r>
              <a:rPr lang="cs-CZ" dirty="0"/>
              <a:t> [online]. [cit. 23.5.2013].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cs.wikipedia.org/wiki/Soubor:Nicholas_II_of_Russia_painted_by_Earnest_Lipgart.jpg</a:t>
            </a:r>
            <a:r>
              <a:rPr lang="cs-CZ" dirty="0" smtClean="0"/>
              <a:t> (obrázek č. 7 – Mikuláš II.)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 dějepisu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</a:t>
            </a:r>
          </a:p>
        </p:txBody>
      </p:sp>
    </p:spTree>
    <p:extLst>
      <p:ext uri="{BB962C8B-B14F-4D97-AF65-F5344CB8AC3E}">
        <p14:creationId xmlns:p14="http://schemas.microsoft.com/office/powerpoint/2010/main" val="2303299672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258</TotalTime>
  <Words>757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Výchozí návrh</vt:lpstr>
      <vt:lpstr>projekt_logo_cent</vt:lpstr>
      <vt:lpstr>Rusko v 19. století</vt:lpstr>
      <vt:lpstr>ANOTACE</vt:lpstr>
      <vt:lpstr>Alexandr I. (1801 – 1825)</vt:lpstr>
      <vt:lpstr>Prezentace aplikace PowerPoint</vt:lpstr>
      <vt:lpstr>Povstání děkabristů 1825</vt:lpstr>
      <vt:lpstr>Mikuláš I. (1825 – 1855) „S námi je Bůh, pochopte to národové, a pokořte se.“</vt:lpstr>
      <vt:lpstr>Obléhání Sevastopolu</vt:lpstr>
      <vt:lpstr>Alexandr II. (1855 – 1881)</vt:lpstr>
      <vt:lpstr>Mikuláš II. (1894 – 1917)</vt:lpstr>
      <vt:lpstr>Zpětná vazba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Rusko v 19. století</dc:title>
  <dc:creator>ve</dc:creator>
  <cp:lastModifiedBy>ve</cp:lastModifiedBy>
  <cp:revision>22</cp:revision>
  <dcterms:created xsi:type="dcterms:W3CDTF">2012-11-08T15:19:43Z</dcterms:created>
  <dcterms:modified xsi:type="dcterms:W3CDTF">2013-05-27T12:07:30Z</dcterms:modified>
</cp:coreProperties>
</file>