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8" r:id="rId4"/>
    <p:sldId id="256" r:id="rId5"/>
    <p:sldId id="266" r:id="rId6"/>
    <p:sldId id="263" r:id="rId7"/>
    <p:sldId id="265" r:id="rId8"/>
    <p:sldId id="261" r:id="rId9"/>
    <p:sldId id="267" r:id="rId10"/>
    <p:sldId id="260" r:id="rId11"/>
    <p:sldId id="268" r:id="rId12"/>
    <p:sldId id="264" r:id="rId13"/>
    <p:sldId id="262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9F78-F7C6-439C-A4C8-D5FEEAB58BB7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53D49-0B53-4DE1-BF7F-C78D39C188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75705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9F78-F7C6-439C-A4C8-D5FEEAB58BB7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53D49-0B53-4DE1-BF7F-C78D39C188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0045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9F78-F7C6-439C-A4C8-D5FEEAB58BB7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53D49-0B53-4DE1-BF7F-C78D39C188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346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9F78-F7C6-439C-A4C8-D5FEEAB58BB7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53D49-0B53-4DE1-BF7F-C78D39C188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1018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9F78-F7C6-439C-A4C8-D5FEEAB58BB7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53D49-0B53-4DE1-BF7F-C78D39C188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9456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9F78-F7C6-439C-A4C8-D5FEEAB58BB7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53D49-0B53-4DE1-BF7F-C78D39C188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0684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9F78-F7C6-439C-A4C8-D5FEEAB58BB7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53D49-0B53-4DE1-BF7F-C78D39C188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37355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9F78-F7C6-439C-A4C8-D5FEEAB58BB7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53D49-0B53-4DE1-BF7F-C78D39C188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009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9F78-F7C6-439C-A4C8-D5FEEAB58BB7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53D49-0B53-4DE1-BF7F-C78D39C188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5479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9F78-F7C6-439C-A4C8-D5FEEAB58BB7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53D49-0B53-4DE1-BF7F-C78D39C188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78234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9F78-F7C6-439C-A4C8-D5FEEAB58BB7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53D49-0B53-4DE1-BF7F-C78D39C188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30464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3033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67805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74703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628556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21888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8095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9226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3891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56334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12705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2018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0316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94928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1364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3A9F78-F7C6-439C-A4C8-D5FEEAB58BB7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953D49-0B53-4DE1-BF7F-C78D39C188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2095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1755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nchuria.png" TargetMode="External"/><Relationship Id="rId2" Type="http://schemas.openxmlformats.org/officeDocument/2006/relationships/hyperlink" Target="http://cs.wikipedia.org/wiki/Soubor:Boercamp1.jpg" TargetMode="External"/><Relationship Id="rId1" Type="http://schemas.openxmlformats.org/officeDocument/2006/relationships/slideLayout" Target="../slideLayouts/slideLayout15.xml"/><Relationship Id="rId4" Type="http://schemas.openxmlformats.org/officeDocument/2006/relationships/hyperlink" Target="http://cs.wikipedia.org/wiki/Soubor:Balkans_War_Theatr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Svět na konci 19. století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62422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VY_32_INOVACE_5.DE.04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říjen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3930149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Osvícenství,</a:t>
                      </a:r>
                      <a:r>
                        <a:rPr lang="cs-CZ" sz="1200" baseline="0" dirty="0" smtClean="0"/>
                        <a:t> revoluce a idea svobody, modernizace společnosti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slouží ke všeobecnému seznámení žáků s problematikou světového vývoje ve druhé polovině 19. století. Důraz je kladen především na evropské dějiny, vytváření jednotlivých mocenských bloků. Ukazuje hlavní příčiny, které vedly k rozpoutání první světové války. Pomůcky: interaktivní tabule, učebnice.</a:t>
            </a:r>
          </a:p>
        </p:txBody>
      </p:sp>
    </p:spTree>
    <p:extLst>
      <p:ext uri="{BB962C8B-B14F-4D97-AF65-F5344CB8AC3E}">
        <p14:creationId xmlns:p14="http://schemas.microsoft.com/office/powerpoint/2010/main" val="1809921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Svět na konci 19. 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3120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Situace na poč. druhé pol. 19. stol.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ystém mocenské rovnováhy </a:t>
            </a:r>
            <a:r>
              <a:rPr lang="cs-CZ" dirty="0" smtClean="0">
                <a:latin typeface="Times New Roman"/>
                <a:cs typeface="Times New Roman"/>
              </a:rPr>
              <a:t>→ ukončen Krymskou válkou (1853 – 1856)</a:t>
            </a:r>
          </a:p>
          <a:p>
            <a:r>
              <a:rPr lang="cs-CZ" dirty="0" smtClean="0">
                <a:latin typeface="Times New Roman"/>
                <a:cs typeface="Times New Roman"/>
              </a:rPr>
              <a:t>1870 – 1871 porážka Francie a vznik nové velmoci → Německé císařství</a:t>
            </a:r>
          </a:p>
          <a:p>
            <a:r>
              <a:rPr lang="cs-CZ" dirty="0">
                <a:latin typeface="Times New Roman"/>
                <a:cs typeface="Times New Roman"/>
              </a:rPr>
              <a:t>v</a:t>
            </a:r>
            <a:r>
              <a:rPr lang="cs-CZ" dirty="0" smtClean="0">
                <a:latin typeface="Times New Roman"/>
                <a:cs typeface="Times New Roman"/>
              </a:rPr>
              <a:t>ýchodní otázka (Balkánská krize) → Berlínský kongres (1878) – stabilizace poměrů na Balkáně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3577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Mocenské spolky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r</a:t>
            </a:r>
            <a:r>
              <a:rPr lang="cs-CZ" dirty="0" smtClean="0"/>
              <a:t>ozdělení Evropy na dva mocenské bloky:</a:t>
            </a:r>
          </a:p>
          <a:p>
            <a:pPr marL="0" indent="0">
              <a:buNone/>
            </a:pPr>
            <a:r>
              <a:rPr lang="cs-CZ" b="1" u="sng" dirty="0" smtClean="0"/>
              <a:t>Trojspolek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Dvojspolek (1879) </a:t>
            </a:r>
            <a:r>
              <a:rPr lang="cs-CZ" dirty="0" smtClean="0">
                <a:latin typeface="Times New Roman"/>
                <a:cs typeface="Times New Roman"/>
              </a:rPr>
              <a:t>→ Německo a Rakousko-Uhersko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latin typeface="Times New Roman"/>
                <a:cs typeface="Times New Roman"/>
              </a:rPr>
              <a:t>Trojspolek (1882) → přistoupila Itálie</a:t>
            </a:r>
          </a:p>
          <a:p>
            <a:pPr marL="0" indent="0">
              <a:buNone/>
            </a:pPr>
            <a:r>
              <a:rPr lang="cs-CZ" b="1" u="sng" dirty="0" smtClean="0">
                <a:latin typeface="Times New Roman"/>
                <a:cs typeface="Times New Roman"/>
              </a:rPr>
              <a:t>Dohoda (Trojdohoda)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s</a:t>
            </a:r>
            <a:r>
              <a:rPr lang="cs-CZ" dirty="0" smtClean="0">
                <a:latin typeface="Times New Roman"/>
                <a:cs typeface="Times New Roman"/>
              </a:rPr>
              <a:t>pojenectví Francie, Ruska a Velké Británie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f</a:t>
            </a:r>
            <a:r>
              <a:rPr lang="cs-CZ" dirty="0" smtClean="0">
                <a:latin typeface="Times New Roman"/>
                <a:cs typeface="Times New Roman"/>
              </a:rPr>
              <a:t>ormou dvojstranných smluv – francouzsko ruská (1891); britsko – francouzská (Srdečná dohoda 1904); britsko – ruská (1907)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435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Fašodská</a:t>
            </a:r>
            <a:r>
              <a:rPr lang="cs-CZ" dirty="0" smtClean="0"/>
              <a:t> krize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b</a:t>
            </a:r>
            <a:r>
              <a:rPr lang="cs-CZ" dirty="0" smtClean="0"/>
              <a:t>ritsko – francouzské střetnutí o horní Nil; nejvážnější britsko – francouzská krize druhé poloviny 19. století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b</a:t>
            </a:r>
            <a:r>
              <a:rPr lang="cs-CZ" dirty="0" smtClean="0"/>
              <a:t>ritská koncepce spojit kolonie ve směru severojižním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f</a:t>
            </a:r>
            <a:r>
              <a:rPr lang="cs-CZ" dirty="0" smtClean="0"/>
              <a:t>rancouzská koncepce spojit kolonie rovnoběžkovým pásem</a:t>
            </a:r>
          </a:p>
          <a:p>
            <a:r>
              <a:rPr lang="cs-CZ" dirty="0" smtClean="0"/>
              <a:t>smlouva ve </a:t>
            </a:r>
            <a:r>
              <a:rPr lang="cs-CZ" dirty="0" err="1" smtClean="0"/>
              <a:t>Fašodě</a:t>
            </a:r>
            <a:r>
              <a:rPr lang="cs-CZ" dirty="0" smtClean="0"/>
              <a:t> (dnes </a:t>
            </a:r>
            <a:r>
              <a:rPr lang="cs-CZ" dirty="0" err="1" smtClean="0"/>
              <a:t>Kodok</a:t>
            </a:r>
            <a:r>
              <a:rPr lang="cs-CZ" dirty="0" smtClean="0"/>
              <a:t>; 1899) </a:t>
            </a:r>
            <a:r>
              <a:rPr lang="cs-CZ" dirty="0" smtClean="0">
                <a:latin typeface="Times New Roman"/>
                <a:cs typeface="Times New Roman"/>
              </a:rPr>
              <a:t>→ Francie uznala oblast britskou sférou vlivu</a:t>
            </a:r>
          </a:p>
          <a:p>
            <a:r>
              <a:rPr lang="cs-CZ" dirty="0">
                <a:latin typeface="Times New Roman"/>
                <a:cs typeface="Times New Roman"/>
              </a:rPr>
              <a:t>m</a:t>
            </a:r>
            <a:r>
              <a:rPr lang="cs-CZ" dirty="0" smtClean="0">
                <a:latin typeface="Times New Roman"/>
                <a:cs typeface="Times New Roman"/>
              </a:rPr>
              <a:t>ocenské limity Francie → nutnost budoucí dohody s Velkou Británií (Srdečná dohoda)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6360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Búrská válka (1899 – 1902)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Búrové (Afrikánci; potomci nizozemských osadníků) x Velká Británie</a:t>
            </a:r>
          </a:p>
          <a:p>
            <a:r>
              <a:rPr lang="cs-CZ" dirty="0"/>
              <a:t>b</a:t>
            </a:r>
            <a:r>
              <a:rPr lang="cs-CZ" dirty="0" smtClean="0"/>
              <a:t>úrské státy </a:t>
            </a:r>
            <a:r>
              <a:rPr lang="cs-CZ" dirty="0" err="1" smtClean="0"/>
              <a:t>Transvaal</a:t>
            </a:r>
            <a:r>
              <a:rPr lang="cs-CZ" dirty="0" smtClean="0"/>
              <a:t> a Oranžsko</a:t>
            </a:r>
          </a:p>
          <a:p>
            <a:r>
              <a:rPr lang="cs-CZ" dirty="0"/>
              <a:t>o</a:t>
            </a:r>
            <a:r>
              <a:rPr lang="cs-CZ" dirty="0" smtClean="0"/>
              <a:t>brovská převaha britských vojsk</a:t>
            </a:r>
          </a:p>
          <a:p>
            <a:r>
              <a:rPr lang="cs-CZ" dirty="0"/>
              <a:t>k</a:t>
            </a:r>
            <a:r>
              <a:rPr lang="cs-CZ" dirty="0" smtClean="0"/>
              <a:t>oncentrační tábory pro búrské osadníky</a:t>
            </a:r>
          </a:p>
          <a:p>
            <a:r>
              <a:rPr lang="cs-CZ" dirty="0"/>
              <a:t>u</a:t>
            </a:r>
            <a:r>
              <a:rPr lang="cs-CZ" dirty="0" smtClean="0"/>
              <a:t>znána britská nadvláda </a:t>
            </a:r>
            <a:r>
              <a:rPr lang="cs-CZ" dirty="0" smtClean="0">
                <a:latin typeface="Times New Roman"/>
                <a:cs typeface="Times New Roman"/>
              </a:rPr>
              <a:t>→ v roce 1910 oba búrské státy součástí Jihoafrické unie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2343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Britské ženy a děti v britském koncentračním táboře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415" y="1124744"/>
            <a:ext cx="7620000" cy="5544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94873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Rusko – japonská válka (1904 – 1905)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s</a:t>
            </a:r>
            <a:r>
              <a:rPr lang="cs-CZ" dirty="0" smtClean="0"/>
              <a:t>por o mocenské pozice na Dálném východě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Japonci (admirál Tógo) útok na pevnost Port Arthur; řada porážek ruských pozemních sil (bitva u </a:t>
            </a:r>
            <a:r>
              <a:rPr lang="cs-CZ" dirty="0" err="1" smtClean="0"/>
              <a:t>Mukdenu</a:t>
            </a:r>
            <a:r>
              <a:rPr lang="cs-CZ" dirty="0" smtClean="0"/>
              <a:t>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z</a:t>
            </a:r>
            <a:r>
              <a:rPr lang="cs-CZ" dirty="0" smtClean="0"/>
              <a:t>ápas o ovládnutí Žlutého moře </a:t>
            </a:r>
            <a:r>
              <a:rPr lang="cs-CZ" dirty="0" smtClean="0">
                <a:latin typeface="Times New Roman"/>
                <a:cs typeface="Times New Roman"/>
              </a:rPr>
              <a:t>→ ruské Tichomořské loďstvo zničeno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b</a:t>
            </a:r>
            <a:r>
              <a:rPr lang="cs-CZ" dirty="0" smtClean="0">
                <a:latin typeface="Times New Roman"/>
                <a:cs typeface="Times New Roman"/>
              </a:rPr>
              <a:t>itva u Cušimských ostrovů (květen 1905)</a:t>
            </a:r>
          </a:p>
          <a:p>
            <a:r>
              <a:rPr lang="cs-CZ" dirty="0">
                <a:latin typeface="Times New Roman"/>
                <a:cs typeface="Times New Roman"/>
              </a:rPr>
              <a:t>p</a:t>
            </a:r>
            <a:r>
              <a:rPr lang="cs-CZ" dirty="0" smtClean="0">
                <a:latin typeface="Times New Roman"/>
                <a:cs typeface="Times New Roman"/>
              </a:rPr>
              <a:t>otvrzena nadvláda Japonska na Dálném východě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41306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Velké Mandžusko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8064896" cy="5445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961101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Anexe Bosny a Hercegoviny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provedlo Rakousko – Uhersko roku 1908</a:t>
            </a:r>
          </a:p>
          <a:p>
            <a:r>
              <a:rPr lang="cs-CZ" dirty="0"/>
              <a:t>v</a:t>
            </a:r>
            <a:r>
              <a:rPr lang="cs-CZ" dirty="0" smtClean="0"/>
              <a:t>yvolalo hlubokou mezinárodní krizi</a:t>
            </a:r>
          </a:p>
          <a:p>
            <a:r>
              <a:rPr lang="cs-CZ" dirty="0"/>
              <a:t>z</a:t>
            </a:r>
            <a:r>
              <a:rPr lang="cs-CZ" dirty="0" smtClean="0"/>
              <a:t>nepokojení Ruska, Srbsko přípravy k válce</a:t>
            </a:r>
          </a:p>
          <a:p>
            <a:r>
              <a:rPr lang="cs-CZ" dirty="0"/>
              <a:t>p</a:t>
            </a:r>
            <a:r>
              <a:rPr lang="cs-CZ" dirty="0" smtClean="0"/>
              <a:t>římá předehra 1. světové války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7028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Balkánské války (1912 – 1913; 1913)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b</a:t>
            </a:r>
            <a:r>
              <a:rPr lang="cs-CZ" dirty="0" smtClean="0"/>
              <a:t>alkánské státy společně skoncují se zbytky osmanské říše v jihovýchodní Evropě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1. balkánská válka (1912 – 1913) </a:t>
            </a:r>
            <a:r>
              <a:rPr lang="cs-CZ" dirty="0" smtClean="0">
                <a:latin typeface="Times New Roman"/>
                <a:cs typeface="Times New Roman"/>
              </a:rPr>
              <a:t>→ Balkánská liga (Bulharsko, Černá Hora, Řecko, Srbsko) x Turecku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latin typeface="Times New Roman"/>
                <a:cs typeface="Times New Roman"/>
              </a:rPr>
              <a:t>2. balkánská válka (1913) → spor o dělbu získaného území – Bulharsko x Řecko, Černá Hora, Srbsko, Rumunsko a posléze i Turecko</a:t>
            </a:r>
          </a:p>
          <a:p>
            <a:r>
              <a:rPr lang="cs-CZ" dirty="0">
                <a:latin typeface="Times New Roman"/>
                <a:cs typeface="Times New Roman"/>
              </a:rPr>
              <a:t>z</a:t>
            </a:r>
            <a:r>
              <a:rPr lang="cs-CZ" dirty="0" smtClean="0">
                <a:latin typeface="Times New Roman"/>
                <a:cs typeface="Times New Roman"/>
              </a:rPr>
              <a:t>tráta ruského vlivu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0446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Dějiště válečných operací během 1. balkánské války s vyznačením uvažovaných územních změn na úkor Osmanské říše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43000"/>
            <a:ext cx="70294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15994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Zpětná vazba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Vyjmenujte členy Trojspolku a Dohody.</a:t>
            </a:r>
          </a:p>
          <a:p>
            <a:r>
              <a:rPr lang="cs-CZ" dirty="0" smtClean="0"/>
              <a:t>Které státy vznikly v 19. století na Balkánském poloostrově.</a:t>
            </a:r>
          </a:p>
          <a:p>
            <a:r>
              <a:rPr lang="cs-CZ" dirty="0" smtClean="0"/>
              <a:t>Pokuste se vysvětlit termín „balkánský sud prachu“.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68714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BEZ AUTORA. </a:t>
            </a:r>
            <a:r>
              <a:rPr lang="cs-CZ" i="1" dirty="0"/>
              <a:t>Soubor:Boercamp1.jpg</a:t>
            </a:r>
            <a:r>
              <a:rPr lang="cs-CZ" dirty="0"/>
              <a:t> [online]. [cit. 30.1.2013].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cs.wikipedia.org/wiki/Soubor:Boercamp1.jpg</a:t>
            </a:r>
            <a:r>
              <a:rPr lang="cs-CZ" dirty="0" smtClean="0"/>
              <a:t> (Obrázek č. 1 - </a:t>
            </a:r>
            <a:r>
              <a:rPr lang="cs-CZ" dirty="0"/>
              <a:t>Britské ženy a děti v britském koncentračním </a:t>
            </a:r>
            <a:r>
              <a:rPr lang="cs-CZ" dirty="0" smtClean="0"/>
              <a:t>táboře)</a:t>
            </a:r>
          </a:p>
          <a:p>
            <a:r>
              <a:rPr lang="cs-CZ" dirty="0"/>
              <a:t>CIA. </a:t>
            </a:r>
            <a:r>
              <a:rPr lang="cs-CZ" i="1" dirty="0" err="1"/>
              <a:t>Soubor:Manchuria.png</a:t>
            </a:r>
            <a:r>
              <a:rPr lang="cs-CZ" dirty="0"/>
              <a:t> [online]. [cit. 30.1.2013].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cs.wikipedia.org/wiki/Soubor:Manchuria.png</a:t>
            </a:r>
            <a:r>
              <a:rPr lang="cs-CZ" dirty="0" smtClean="0"/>
              <a:t> (obrázek č. 2 – Velké Mandžusko)   </a:t>
            </a:r>
          </a:p>
          <a:p>
            <a:r>
              <a:rPr lang="cs-CZ" dirty="0"/>
              <a:t>ČESKÉ SLOVO. </a:t>
            </a:r>
            <a:r>
              <a:rPr lang="cs-CZ" i="1" dirty="0" err="1"/>
              <a:t>Soubor:Balkans</a:t>
            </a:r>
            <a:r>
              <a:rPr lang="cs-CZ" i="1" dirty="0"/>
              <a:t> </a:t>
            </a:r>
            <a:r>
              <a:rPr lang="cs-CZ" i="1" dirty="0" err="1"/>
              <a:t>War</a:t>
            </a:r>
            <a:r>
              <a:rPr lang="cs-CZ" i="1" dirty="0"/>
              <a:t> Theatre.jpg</a:t>
            </a:r>
            <a:r>
              <a:rPr lang="cs-CZ" dirty="0"/>
              <a:t> [online]. [cit. 30.1.2013].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cs.wikipedia.org/wiki/Soubor:Balkans_War_Theatre.jpg</a:t>
            </a:r>
            <a:r>
              <a:rPr lang="cs-CZ" dirty="0" smtClean="0"/>
              <a:t> (obrázek č. 3 - </a:t>
            </a:r>
            <a:r>
              <a:rPr lang="cs-CZ" dirty="0"/>
              <a:t>Dějiště válečných operací během 1. balkánské války s vyznačením uvažovaných územních změn na úkor Osmanské </a:t>
            </a:r>
            <a:r>
              <a:rPr lang="cs-CZ" dirty="0" smtClean="0"/>
              <a:t>říše) </a:t>
            </a:r>
          </a:p>
          <a:p>
            <a:r>
              <a:rPr lang="cs-CZ" dirty="0"/>
              <a:t>ŠTĚPÁNKOVÁ, Alena a Pavel SLEPIČKA. </a:t>
            </a:r>
            <a:r>
              <a:rPr lang="cs-CZ" i="1" dirty="0"/>
              <a:t>Odmaturuj! z dějepisu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256 s. ISBN 80-735-8069-1.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9899059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557</TotalTime>
  <Words>617</Words>
  <Application>Microsoft Office PowerPoint</Application>
  <PresentationFormat>Předvádění na obrazovce (4:3)</PresentationFormat>
  <Paragraphs>78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projekt</vt:lpstr>
      <vt:lpstr>Svět na konci 19. století</vt:lpstr>
      <vt:lpstr>ANOTACE</vt:lpstr>
      <vt:lpstr>Svět na konci 19. století</vt:lpstr>
      <vt:lpstr>Situace na poč. druhé pol. 19. stol.</vt:lpstr>
      <vt:lpstr>Mocenské spolky</vt:lpstr>
      <vt:lpstr>Fašodská krize</vt:lpstr>
      <vt:lpstr>Búrská válka (1899 – 1902)</vt:lpstr>
      <vt:lpstr>Britské ženy a děti v britském koncentračním táboře</vt:lpstr>
      <vt:lpstr>Rusko – japonská válka (1904 – 1905)</vt:lpstr>
      <vt:lpstr>Velké Mandžusko </vt:lpstr>
      <vt:lpstr>Anexe Bosny a Hercegoviny</vt:lpstr>
      <vt:lpstr>Balkánské války (1912 – 1913; 1913)</vt:lpstr>
      <vt:lpstr>Dějiště válečných operací během 1. balkánské války s vyznačením uvažovaných územních změn na úkor Osmanské říše</vt:lpstr>
      <vt:lpstr>Zpětná vazba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 na konci 19. století</dc:title>
  <dc:creator>ve</dc:creator>
  <cp:lastModifiedBy>ve</cp:lastModifiedBy>
  <cp:revision>19</cp:revision>
  <dcterms:created xsi:type="dcterms:W3CDTF">2012-11-15T15:45:39Z</dcterms:created>
  <dcterms:modified xsi:type="dcterms:W3CDTF">2013-01-30T15:25:25Z</dcterms:modified>
</cp:coreProperties>
</file>