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58" r:id="rId4"/>
    <p:sldId id="257" r:id="rId5"/>
    <p:sldId id="256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057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243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59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712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274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472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091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276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28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854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3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7412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9747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4217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4010524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3508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5031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1824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8032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0024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3574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7727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3314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6862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3015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832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436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5491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42896373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0942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252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2832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822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8386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9152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6874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9836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833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3473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D8B2A-6AA9-4953-8B1F-5C2995EDB97C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B4530-5525-4F8F-9F5D-72C23D4A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312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347988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2028606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Francie ve druhé polovině 19. století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8175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VY_32_INOVACE_5.DE.06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540880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 problematikou </a:t>
            </a:r>
            <a:r>
              <a:rPr lang="cs-CZ" sz="1100" dirty="0" smtClean="0">
                <a:solidFill>
                  <a:prstClr val="black"/>
                </a:solidFill>
              </a:rPr>
              <a:t>vývoje ve Francii ve druhé polovině 19. století. Poukazuje na složitost vývoje během tzv. druhého císařství a v následné tzv. „třetí republice“. Všímá si i celé řady mezinárodních souvislostí a zasazuje dějiny Francie tohoto období do světových dějin. </a:t>
            </a:r>
            <a:r>
              <a:rPr lang="cs-CZ" sz="1100" dirty="0">
                <a:solidFill>
                  <a:prstClr val="black"/>
                </a:solidFill>
              </a:rPr>
              <a:t>Pomůcky: interaktivní tabule</a:t>
            </a:r>
            <a:r>
              <a:rPr lang="cs-CZ" sz="1100" dirty="0" smtClean="0">
                <a:solidFill>
                  <a:prstClr val="black"/>
                </a:solidFill>
              </a:rPr>
              <a:t>, </a:t>
            </a:r>
            <a:r>
              <a:rPr lang="cs-CZ" sz="1100" dirty="0">
                <a:solidFill>
                  <a:prstClr val="black"/>
                </a:solidFill>
              </a:rPr>
              <a:t>učebnice.</a:t>
            </a:r>
          </a:p>
        </p:txBody>
      </p:sp>
    </p:spTree>
    <p:extLst>
      <p:ext uri="{BB962C8B-B14F-4D97-AF65-F5344CB8AC3E}">
        <p14:creationId xmlns:p14="http://schemas.microsoft.com/office/powerpoint/2010/main" val="145989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Francie ve druhé polovině 19.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826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Ludvík Napoleon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ynovec bývalého císaře</a:t>
            </a:r>
          </a:p>
          <a:p>
            <a:r>
              <a:rPr lang="cs-CZ" dirty="0" smtClean="0"/>
              <a:t>reprezentoval stranu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pořádku </a:t>
            </a:r>
            <a:r>
              <a:rPr lang="cs-CZ" dirty="0" smtClean="0">
                <a:cs typeface="Times New Roman"/>
              </a:rPr>
              <a:t>→ kandidát na</a:t>
            </a:r>
          </a:p>
          <a:p>
            <a:pPr marL="0" indent="0">
              <a:buNone/>
            </a:pPr>
            <a:r>
              <a:rPr lang="cs-CZ" dirty="0">
                <a:cs typeface="Times New Roman"/>
              </a:rPr>
              <a:t> </a:t>
            </a:r>
            <a:r>
              <a:rPr lang="cs-CZ" dirty="0" smtClean="0">
                <a:cs typeface="Times New Roman"/>
              </a:rPr>
              <a:t>   prezidenta</a:t>
            </a:r>
          </a:p>
          <a:p>
            <a:r>
              <a:rPr lang="cs-CZ" dirty="0">
                <a:cs typeface="Times New Roman"/>
              </a:rPr>
              <a:t>r</a:t>
            </a:r>
            <a:r>
              <a:rPr lang="cs-CZ" dirty="0" smtClean="0">
                <a:cs typeface="Times New Roman"/>
              </a:rPr>
              <a:t>oku 1851 provedl státní</a:t>
            </a:r>
          </a:p>
          <a:p>
            <a:pPr marL="0" indent="0">
              <a:buNone/>
            </a:pPr>
            <a:r>
              <a:rPr lang="cs-CZ" dirty="0">
                <a:cs typeface="Times New Roman"/>
              </a:rPr>
              <a:t> </a:t>
            </a:r>
            <a:r>
              <a:rPr lang="cs-CZ" dirty="0" smtClean="0">
                <a:cs typeface="Times New Roman"/>
              </a:rPr>
              <a:t>   převrat (plebiscit)</a:t>
            </a:r>
          </a:p>
          <a:p>
            <a:r>
              <a:rPr lang="cs-CZ" dirty="0">
                <a:cs typeface="Times New Roman"/>
              </a:rPr>
              <a:t>r</a:t>
            </a:r>
            <a:r>
              <a:rPr lang="cs-CZ" dirty="0" smtClean="0">
                <a:cs typeface="Times New Roman"/>
              </a:rPr>
              <a:t>oku 1852 císařem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</a:p>
          <a:p>
            <a:pPr marL="0" indent="0">
              <a:buNone/>
            </a:pPr>
            <a:r>
              <a:rPr lang="cs-CZ" dirty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   Napoleon III. (druhé </a:t>
            </a:r>
          </a:p>
          <a:p>
            <a:pPr marL="0" indent="0">
              <a:buNone/>
            </a:pPr>
            <a:r>
              <a:rPr lang="cs-CZ" dirty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   císařství)</a:t>
            </a:r>
          </a:p>
          <a:p>
            <a:pPr marL="0" indent="0">
              <a:buNone/>
            </a:pPr>
            <a:endParaRPr lang="cs-CZ" sz="12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cs-CZ" sz="1200" dirty="0" smtClean="0">
                <a:latin typeface="Times New Roman"/>
                <a:cs typeface="Times New Roman"/>
              </a:rPr>
              <a:t>						Obrázek č. 1: Napoleon III.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184783"/>
            <a:ext cx="3441576" cy="53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5576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Napoleon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c</a:t>
            </a:r>
            <a:r>
              <a:rPr lang="cs-CZ" dirty="0" smtClean="0"/>
              <a:t>ílem „</a:t>
            </a:r>
            <a:r>
              <a:rPr lang="cs-CZ" i="1" dirty="0" smtClean="0"/>
              <a:t>poklidný vývoj bez levicových a pravicových extrémů</a:t>
            </a:r>
            <a:r>
              <a:rPr lang="cs-CZ" dirty="0" smtClean="0"/>
              <a:t>“</a:t>
            </a:r>
          </a:p>
          <a:p>
            <a:r>
              <a:rPr lang="cs-CZ" dirty="0"/>
              <a:t>n</a:t>
            </a:r>
            <a:r>
              <a:rPr lang="cs-CZ" dirty="0" smtClean="0"/>
              <a:t>ávrat k absolutismu (omezena svoboda slova</a:t>
            </a:r>
            <a:r>
              <a:rPr lang="cs-CZ" dirty="0"/>
              <a:t> </a:t>
            </a:r>
            <a:r>
              <a:rPr lang="cs-CZ" dirty="0" smtClean="0"/>
              <a:t>a shromažďování, císař právo jmenovat ministry, soudce atd.) – od 60. let postupné uvolňování</a:t>
            </a:r>
          </a:p>
          <a:p>
            <a:r>
              <a:rPr lang="cs-CZ" dirty="0"/>
              <a:t>o</a:t>
            </a:r>
            <a:r>
              <a:rPr lang="cs-CZ" dirty="0" smtClean="0"/>
              <a:t>porou moci finančníci, bankéři, podnikatelé</a:t>
            </a:r>
          </a:p>
          <a:p>
            <a:r>
              <a:rPr lang="cs-CZ" dirty="0"/>
              <a:t>o</a:t>
            </a:r>
            <a:r>
              <a:rPr lang="cs-CZ" dirty="0" smtClean="0"/>
              <a:t>bdobí hospodářského růstu (silnice, železnice, průplavy, nové továrny)</a:t>
            </a:r>
          </a:p>
          <a:p>
            <a:r>
              <a:rPr lang="cs-CZ" dirty="0"/>
              <a:t>p</a:t>
            </a:r>
            <a:r>
              <a:rPr lang="cs-CZ" dirty="0" smtClean="0"/>
              <a:t>odpora moderní přestavby Paříže – architekt  baron </a:t>
            </a:r>
            <a:r>
              <a:rPr lang="cs-CZ" dirty="0" err="1" smtClean="0"/>
              <a:t>Haussmann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0162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200" dirty="0" smtClean="0"/>
              <a:t>Obrázek č. </a:t>
            </a:r>
            <a:r>
              <a:rPr lang="cs-CZ" sz="1200" dirty="0"/>
              <a:t>2</a:t>
            </a:r>
            <a:r>
              <a:rPr lang="cs-CZ" sz="1200" dirty="0" smtClean="0"/>
              <a:t>: </a:t>
            </a:r>
            <a:r>
              <a:rPr lang="cs-CZ" sz="1200" dirty="0" smtClean="0">
                <a:effectLst/>
              </a:rPr>
              <a:t>Napoleon III. pověřuje barona </a:t>
            </a:r>
            <a:r>
              <a:rPr lang="cs-CZ" sz="1200" dirty="0" err="1" smtClean="0">
                <a:effectLst/>
              </a:rPr>
              <a:t>Haussmanna</a:t>
            </a:r>
            <a:r>
              <a:rPr lang="cs-CZ" sz="1200" dirty="0" smtClean="0">
                <a:effectLst/>
              </a:rPr>
              <a:t> přestavbou Paříže</a:t>
            </a:r>
            <a:r>
              <a:rPr lang="cs-CZ" sz="1200" dirty="0" smtClean="0"/>
              <a:t>                  Obrázek č. 3: </a:t>
            </a:r>
            <a:r>
              <a:rPr lang="cs-CZ" sz="1200" dirty="0" err="1" smtClean="0"/>
              <a:t>Boulevard</a:t>
            </a:r>
            <a:r>
              <a:rPr lang="cs-CZ" sz="1200" dirty="0" smtClean="0"/>
              <a:t> </a:t>
            </a:r>
            <a:r>
              <a:rPr lang="cs-CZ" sz="1200" dirty="0" err="1" smtClean="0"/>
              <a:t>Haussmann</a:t>
            </a:r>
            <a:endParaRPr lang="cs-CZ" sz="1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3409950" cy="463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541" y="1176929"/>
            <a:ext cx="4892824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0858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Koloniální výboje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ronikání do východního Středomoří (x Rusku – s V. Británií na obranu Turecka – Krymská válka)</a:t>
            </a:r>
          </a:p>
          <a:p>
            <a:r>
              <a:rPr lang="cs-CZ" dirty="0"/>
              <a:t>p</a:t>
            </a:r>
            <a:r>
              <a:rPr lang="cs-CZ" dirty="0" smtClean="0"/>
              <a:t>ronikání do Sýrie a Egypta (Ferdinand </a:t>
            </a:r>
            <a:r>
              <a:rPr lang="cs-CZ" dirty="0" err="1"/>
              <a:t>L</a:t>
            </a:r>
            <a:r>
              <a:rPr lang="cs-CZ" dirty="0" err="1" smtClean="0"/>
              <a:t>esseps</a:t>
            </a:r>
            <a:r>
              <a:rPr lang="cs-CZ" dirty="0" smtClean="0"/>
              <a:t> – Suezský průplav; otevřen 1869)</a:t>
            </a:r>
          </a:p>
          <a:p>
            <a:r>
              <a:rPr lang="cs-CZ" dirty="0"/>
              <a:t>p</a:t>
            </a:r>
            <a:r>
              <a:rPr lang="cs-CZ" dirty="0" smtClean="0"/>
              <a:t>ronikání do Indočíny</a:t>
            </a:r>
          </a:p>
          <a:p>
            <a:r>
              <a:rPr lang="cs-CZ" dirty="0"/>
              <a:t>s</a:t>
            </a:r>
            <a:r>
              <a:rPr lang="cs-CZ" dirty="0" smtClean="0"/>
              <a:t>naha získat vliv v Mexiku </a:t>
            </a:r>
            <a:r>
              <a:rPr lang="cs-CZ" dirty="0" smtClean="0">
                <a:latin typeface="Times New Roman"/>
                <a:cs typeface="Times New Roman"/>
              </a:rPr>
              <a:t>→ roku 1861 expediční sbor, habsburský arcivévoda Maxmilián – porážka roku 1867</a:t>
            </a:r>
          </a:p>
          <a:p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isk Savojska a </a:t>
            </a:r>
            <a:r>
              <a:rPr lang="cs-CZ" dirty="0" err="1" smtClean="0">
                <a:latin typeface="Times New Roman"/>
                <a:cs typeface="Times New Roman"/>
              </a:rPr>
              <a:t>Nizzi</a:t>
            </a:r>
            <a:r>
              <a:rPr lang="cs-CZ" dirty="0" smtClean="0">
                <a:latin typeface="Times New Roman"/>
                <a:cs typeface="Times New Roman"/>
              </a:rPr>
              <a:t> (Nice) – vyměnili s Rakouskem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98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300" dirty="0" smtClean="0"/>
              <a:t>Obrázek č. 4:   Ferdinand </a:t>
            </a:r>
            <a:r>
              <a:rPr lang="cs-CZ" sz="1300" dirty="0" err="1" smtClean="0"/>
              <a:t>Lesseps</a:t>
            </a:r>
            <a:r>
              <a:rPr lang="cs-CZ" sz="1300" dirty="0" smtClean="0"/>
              <a:t>                                        obrázek č. 5: </a:t>
            </a:r>
            <a:r>
              <a:rPr lang="cs-CZ" sz="1300" dirty="0" err="1" smtClean="0">
                <a:effectLst/>
              </a:rPr>
              <a:t>Edouard</a:t>
            </a:r>
            <a:r>
              <a:rPr lang="cs-CZ" sz="1300" dirty="0" smtClean="0">
                <a:effectLst/>
              </a:rPr>
              <a:t> Manet: Poprava císaře Maxmiliána</a:t>
            </a:r>
            <a:r>
              <a:rPr lang="cs-CZ" sz="1300" dirty="0" smtClean="0"/>
              <a:t> </a:t>
            </a:r>
            <a:endParaRPr lang="cs-CZ" sz="13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5869"/>
            <a:ext cx="3581400" cy="443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3" y="836712"/>
            <a:ext cx="5364087" cy="4545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6252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Francouzsko – pruská válka</a:t>
            </a:r>
            <a:br>
              <a:rPr lang="cs-CZ" dirty="0" smtClean="0"/>
            </a:br>
            <a:r>
              <a:rPr lang="cs-CZ" dirty="0" smtClean="0"/>
              <a:t> (1870 – 1871)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yprovokována Pruskem </a:t>
            </a:r>
            <a:r>
              <a:rPr lang="cs-CZ" dirty="0" smtClean="0">
                <a:cs typeface="Times New Roman"/>
              </a:rPr>
              <a:t>→ vyhlásila ji však Francie</a:t>
            </a:r>
          </a:p>
          <a:p>
            <a:r>
              <a:rPr lang="cs-CZ" dirty="0">
                <a:cs typeface="Times New Roman"/>
              </a:rPr>
              <a:t>p</a:t>
            </a:r>
            <a:r>
              <a:rPr lang="cs-CZ" dirty="0" smtClean="0">
                <a:cs typeface="Times New Roman"/>
              </a:rPr>
              <a:t>orážka francouzských vojsk u Met a Sedanu; císař zajat</a:t>
            </a:r>
          </a:p>
          <a:p>
            <a:r>
              <a:rPr lang="cs-CZ" dirty="0" smtClean="0">
                <a:cs typeface="Times New Roman"/>
              </a:rPr>
              <a:t>2. 9. 1870 kapitulace Francie → ve francii vyhlášena republika</a:t>
            </a:r>
          </a:p>
          <a:p>
            <a:r>
              <a:rPr lang="cs-CZ" dirty="0">
                <a:cs typeface="Times New Roman"/>
              </a:rPr>
              <a:t>j</a:t>
            </a:r>
            <a:r>
              <a:rPr lang="cs-CZ" dirty="0" smtClean="0">
                <a:cs typeface="Times New Roman"/>
              </a:rPr>
              <a:t>ednání o čestný mír</a:t>
            </a:r>
          </a:p>
          <a:p>
            <a:r>
              <a:rPr lang="cs-CZ" dirty="0">
                <a:cs typeface="Times New Roman"/>
              </a:rPr>
              <a:t>p</a:t>
            </a:r>
            <a:r>
              <a:rPr lang="cs-CZ" dirty="0" smtClean="0">
                <a:cs typeface="Times New Roman"/>
              </a:rPr>
              <a:t>ožadavek Pruska na Alsasko a Lotrinsko</a:t>
            </a:r>
          </a:p>
          <a:p>
            <a:r>
              <a:rPr lang="cs-CZ" dirty="0">
                <a:cs typeface="Times New Roman"/>
              </a:rPr>
              <a:t>o</a:t>
            </a:r>
            <a:r>
              <a:rPr lang="cs-CZ" dirty="0" smtClean="0">
                <a:cs typeface="Times New Roman"/>
              </a:rPr>
              <a:t>bklíčena Paříž </a:t>
            </a:r>
          </a:p>
          <a:p>
            <a:r>
              <a:rPr lang="cs-CZ" dirty="0" smtClean="0">
                <a:cs typeface="Times New Roman"/>
              </a:rPr>
              <a:t>18. 1. 1871 ve Versailles vyhlášeno  německé císařství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190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Pařížská komuna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l</a:t>
            </a:r>
            <a:r>
              <a:rPr lang="cs-CZ" dirty="0" smtClean="0"/>
              <a:t>idové povstání v polovině března 1871</a:t>
            </a:r>
          </a:p>
          <a:p>
            <a:r>
              <a:rPr lang="cs-CZ" dirty="0"/>
              <a:t>v</a:t>
            </a:r>
            <a:r>
              <a:rPr lang="cs-CZ" dirty="0" smtClean="0"/>
              <a:t> čele Komuny revoluční rada (vláda trvala 72 dní)</a:t>
            </a:r>
          </a:p>
          <a:p>
            <a:r>
              <a:rPr lang="cs-CZ" dirty="0"/>
              <a:t>ř</a:t>
            </a:r>
            <a:r>
              <a:rPr lang="cs-CZ" dirty="0" smtClean="0"/>
              <a:t>ada opatření: bezplatné vyučování, kontrola hospodářského života, stanoveny pevné ceny potravin, bezplatná lékařská služba, podpora v nezaměstnanosti</a:t>
            </a:r>
          </a:p>
          <a:p>
            <a:r>
              <a:rPr lang="cs-CZ" dirty="0"/>
              <a:t>p</a:t>
            </a:r>
            <a:r>
              <a:rPr lang="cs-CZ" dirty="0" smtClean="0"/>
              <a:t>ovstání zlikvidováno – o „krvavém týdnu“ postříleno na 30 000 komunardů, hřbitov </a:t>
            </a:r>
            <a:r>
              <a:rPr lang="cs-CZ" dirty="0" err="1" smtClean="0"/>
              <a:t>P</a:t>
            </a:r>
            <a:r>
              <a:rPr lang="cs-CZ" dirty="0" err="1" smtClean="0">
                <a:cs typeface="Times New Roman"/>
              </a:rPr>
              <a:t>ère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 err="1" smtClean="0">
                <a:cs typeface="Times New Roman"/>
              </a:rPr>
              <a:t>Lachaise</a:t>
            </a:r>
            <a:r>
              <a:rPr lang="cs-CZ" dirty="0" smtClean="0">
                <a:cs typeface="Times New Roman"/>
              </a:rPr>
              <a:t>; deportace na nucené práce v koloniích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244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Tzv. třetí republika (1871 – 1946)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počátku těžkosti </a:t>
            </a:r>
            <a:r>
              <a:rPr lang="cs-CZ" dirty="0" smtClean="0">
                <a:cs typeface="Times New Roman"/>
              </a:rPr>
              <a:t>→ územní ztráty, nutnost platit reparace, hospodářská deprese, politické problémy</a:t>
            </a:r>
          </a:p>
          <a:p>
            <a:r>
              <a:rPr lang="cs-CZ" dirty="0">
                <a:cs typeface="Times New Roman"/>
              </a:rPr>
              <a:t>o</a:t>
            </a:r>
            <a:r>
              <a:rPr lang="cs-CZ" dirty="0" smtClean="0">
                <a:cs typeface="Times New Roman"/>
              </a:rPr>
              <a:t>d roku 1879 postupná stabilizace poměrů</a:t>
            </a:r>
          </a:p>
          <a:p>
            <a:r>
              <a:rPr lang="cs-CZ" dirty="0">
                <a:cs typeface="Times New Roman"/>
              </a:rPr>
              <a:t>r</a:t>
            </a:r>
            <a:r>
              <a:rPr lang="cs-CZ" dirty="0" smtClean="0">
                <a:cs typeface="Times New Roman"/>
              </a:rPr>
              <a:t>ozvoj politického života (různé politické strany: radikálové – George </a:t>
            </a:r>
            <a:r>
              <a:rPr lang="cs-CZ" dirty="0" err="1" smtClean="0">
                <a:cs typeface="Times New Roman"/>
              </a:rPr>
              <a:t>Clemenceau</a:t>
            </a:r>
            <a:r>
              <a:rPr lang="cs-CZ" dirty="0" smtClean="0">
                <a:cs typeface="Times New Roman"/>
              </a:rPr>
              <a:t>; socialisté – Jean </a:t>
            </a:r>
            <a:r>
              <a:rPr lang="cs-CZ" dirty="0" err="1" smtClean="0">
                <a:cs typeface="Times New Roman"/>
              </a:rPr>
              <a:t>Jaur</a:t>
            </a:r>
            <a:r>
              <a:rPr lang="cs-CZ" dirty="0" err="1" smtClean="0">
                <a:latin typeface="Times New Roman"/>
                <a:cs typeface="Times New Roman"/>
              </a:rPr>
              <a:t>è</a:t>
            </a:r>
            <a:r>
              <a:rPr lang="cs-CZ" dirty="0" err="1" smtClean="0">
                <a:cs typeface="Times New Roman"/>
              </a:rPr>
              <a:t>s</a:t>
            </a:r>
            <a:r>
              <a:rPr lang="cs-CZ" dirty="0" smtClean="0">
                <a:cs typeface="Times New Roman"/>
              </a:rPr>
              <a:t>)</a:t>
            </a:r>
          </a:p>
          <a:p>
            <a:r>
              <a:rPr lang="cs-CZ" dirty="0">
                <a:cs typeface="Times New Roman"/>
              </a:rPr>
              <a:t>k</a:t>
            </a:r>
            <a:r>
              <a:rPr lang="cs-CZ" dirty="0" smtClean="0">
                <a:cs typeface="Times New Roman"/>
              </a:rPr>
              <a:t>oloniální politika – vývoz kapitálu; expanze v rovníkové a západní Africe, v Oceánii a Západní Indii</a:t>
            </a:r>
          </a:p>
          <a:p>
            <a:r>
              <a:rPr lang="cs-CZ" dirty="0">
                <a:cs typeface="Times New Roman"/>
              </a:rPr>
              <a:t>v</a:t>
            </a:r>
            <a:r>
              <a:rPr lang="cs-CZ" dirty="0" smtClean="0">
                <a:cs typeface="Times New Roman"/>
              </a:rPr>
              <a:t> zahraniční politice sbližování s Ruskem; spor s V. Británií – r. 1898 tzv. „</a:t>
            </a:r>
            <a:r>
              <a:rPr lang="cs-CZ" i="1" dirty="0" err="1" smtClean="0">
                <a:cs typeface="Times New Roman"/>
              </a:rPr>
              <a:t>fašodská</a:t>
            </a:r>
            <a:r>
              <a:rPr lang="cs-CZ" i="1" dirty="0" smtClean="0">
                <a:cs typeface="Times New Roman"/>
              </a:rPr>
              <a:t> krize</a:t>
            </a:r>
            <a:r>
              <a:rPr lang="cs-CZ" dirty="0" smtClean="0">
                <a:cs typeface="Times New Roman"/>
              </a:rPr>
              <a:t>“ – poté urovnání a r. 1904 tzv. „</a:t>
            </a:r>
            <a:r>
              <a:rPr lang="cs-CZ" i="1" dirty="0" smtClean="0">
                <a:cs typeface="Times New Roman"/>
              </a:rPr>
              <a:t>srdečná dohoda</a:t>
            </a:r>
            <a:r>
              <a:rPr lang="cs-CZ" dirty="0" smtClean="0">
                <a:cs typeface="Times New Roman"/>
              </a:rPr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596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WINTERHALTER, Franz Xaver. </a:t>
            </a:r>
            <a:r>
              <a:rPr lang="cs-CZ" i="1" dirty="0" err="1"/>
              <a:t>Soubor:Franz</a:t>
            </a:r>
            <a:r>
              <a:rPr lang="cs-CZ" i="1" dirty="0"/>
              <a:t> Xaver </a:t>
            </a:r>
            <a:r>
              <a:rPr lang="cs-CZ" i="1" dirty="0" err="1"/>
              <a:t>Winterhalter</a:t>
            </a:r>
            <a:r>
              <a:rPr lang="cs-CZ" i="1" dirty="0"/>
              <a:t> Napoleon III.jpg</a:t>
            </a:r>
            <a:r>
              <a:rPr lang="cs-CZ" dirty="0"/>
              <a:t> [online]. [cit. 31.1.2013]. Dostupný na WWW: http://cs.wikipedia.org/wiki/Soubor:Franz_Xaver_Winterhalter_Napoleon_III.jpg </a:t>
            </a:r>
            <a:r>
              <a:rPr lang="cs-CZ" dirty="0" smtClean="0"/>
              <a:t>(obrázek č. – Napoleon III.)</a:t>
            </a:r>
          </a:p>
          <a:p>
            <a:r>
              <a:rPr lang="cs-CZ" dirty="0"/>
              <a:t>YVON, Henry </a:t>
            </a:r>
            <a:r>
              <a:rPr lang="cs-CZ" dirty="0" err="1"/>
              <a:t>Frédéric</a:t>
            </a:r>
            <a:r>
              <a:rPr lang="cs-CZ" dirty="0"/>
              <a:t> </a:t>
            </a:r>
            <a:r>
              <a:rPr lang="cs-CZ" dirty="0" err="1"/>
              <a:t>Adolphe</a:t>
            </a:r>
            <a:r>
              <a:rPr lang="cs-CZ" dirty="0"/>
              <a:t>. </a:t>
            </a:r>
            <a:r>
              <a:rPr lang="cs-CZ" i="1" dirty="0" err="1"/>
              <a:t>Soubor:NapoleonIIIHaussmann.jpg</a:t>
            </a:r>
            <a:r>
              <a:rPr lang="cs-CZ" dirty="0"/>
              <a:t> [online]. [cit. 31.1.2013]. Dostupný na WWW: http://cs.wikipedia.org/wiki/Soubor:NapoleonIIIHaussmann.jpg (</a:t>
            </a:r>
            <a:r>
              <a:rPr lang="cs-CZ" dirty="0" smtClean="0"/>
              <a:t>obrázek č. 2 - </a:t>
            </a:r>
            <a:r>
              <a:rPr lang="cs-CZ" dirty="0"/>
              <a:t>Napoleon III. pověřuje barona </a:t>
            </a:r>
            <a:r>
              <a:rPr lang="cs-CZ" dirty="0" err="1"/>
              <a:t>Haussmanna</a:t>
            </a:r>
            <a:r>
              <a:rPr lang="cs-CZ" dirty="0"/>
              <a:t> přestavbou </a:t>
            </a:r>
            <a:r>
              <a:rPr lang="cs-CZ" dirty="0" smtClean="0"/>
              <a:t>Paříže)</a:t>
            </a:r>
          </a:p>
          <a:p>
            <a:r>
              <a:rPr lang="cs-CZ" dirty="0" smtClean="0"/>
              <a:t> </a:t>
            </a:r>
            <a:r>
              <a:rPr lang="cs-CZ" dirty="0"/>
              <a:t>BÉZECOURT, </a:t>
            </a:r>
            <a:r>
              <a:rPr lang="cs-CZ" dirty="0" err="1"/>
              <a:t>Thierry</a:t>
            </a:r>
            <a:r>
              <a:rPr lang="cs-CZ" dirty="0"/>
              <a:t>. </a:t>
            </a:r>
            <a:r>
              <a:rPr lang="cs-CZ" i="1" dirty="0" err="1"/>
              <a:t>Soubor:Blv-haussmann-lafayette.jpg</a:t>
            </a:r>
            <a:r>
              <a:rPr lang="cs-CZ" dirty="0"/>
              <a:t> [online]. [cit. 31.1.2013]. Dostupný na WWW: http://</a:t>
            </a:r>
            <a:r>
              <a:rPr lang="cs-CZ" dirty="0" smtClean="0"/>
              <a:t>cs.wikipedia.org/wiki/Soubor:Blv-haussmann-lafayette.jpg (obrázek č. 3 - </a:t>
            </a:r>
            <a:r>
              <a:rPr lang="cs-CZ" dirty="0" err="1"/>
              <a:t>Boulevard</a:t>
            </a:r>
            <a:r>
              <a:rPr lang="cs-CZ" dirty="0"/>
              <a:t> </a:t>
            </a:r>
            <a:r>
              <a:rPr lang="cs-CZ" dirty="0" err="1" smtClean="0"/>
              <a:t>Haussmann</a:t>
            </a:r>
            <a:r>
              <a:rPr lang="cs-CZ" dirty="0" smtClean="0"/>
              <a:t>) 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Soubor:Ferdinand</a:t>
            </a:r>
            <a:r>
              <a:rPr lang="cs-CZ" i="1" dirty="0"/>
              <a:t> de </a:t>
            </a:r>
            <a:r>
              <a:rPr lang="cs-CZ" i="1" dirty="0" err="1"/>
              <a:t>Lesseps</a:t>
            </a:r>
            <a:r>
              <a:rPr lang="cs-CZ" i="1" dirty="0"/>
              <a:t> 1.jpg</a:t>
            </a:r>
            <a:r>
              <a:rPr lang="cs-CZ" dirty="0"/>
              <a:t> [online]. [cit. 31.1.2013]. Dostupný na WWW: http://</a:t>
            </a:r>
            <a:r>
              <a:rPr lang="cs-CZ" dirty="0" smtClean="0"/>
              <a:t>cs.wikipedia.org/wiki/Soubor:Ferdinand_de_Lesseps_1.jpg (obrázek č. 4 – Ferdinand </a:t>
            </a:r>
            <a:r>
              <a:rPr lang="cs-CZ" dirty="0" err="1" smtClean="0"/>
              <a:t>Lesseps</a:t>
            </a:r>
            <a:r>
              <a:rPr lang="cs-CZ" dirty="0" smtClean="0"/>
              <a:t>)</a:t>
            </a:r>
          </a:p>
          <a:p>
            <a:r>
              <a:rPr lang="cs-CZ" dirty="0"/>
              <a:t>MANET, </a:t>
            </a:r>
            <a:r>
              <a:rPr lang="cs-CZ" dirty="0" err="1"/>
              <a:t>Édouard</a:t>
            </a:r>
            <a:r>
              <a:rPr lang="cs-CZ" dirty="0"/>
              <a:t>. </a:t>
            </a:r>
            <a:r>
              <a:rPr lang="cs-CZ" i="1" dirty="0" err="1"/>
              <a:t>Soubor:Edouard</a:t>
            </a:r>
            <a:r>
              <a:rPr lang="cs-CZ" i="1" dirty="0"/>
              <a:t> Manet 022.jpg</a:t>
            </a:r>
            <a:r>
              <a:rPr lang="cs-CZ" dirty="0"/>
              <a:t> [online]. [cit. 31.1.2013]. Dostupný na WWW: http://</a:t>
            </a:r>
            <a:r>
              <a:rPr lang="cs-CZ" dirty="0" smtClean="0"/>
              <a:t>cs.wikipedia.org/wiki/Soubor:Edouard_Manet_022.jpg (obrázek č. 5 - </a:t>
            </a:r>
            <a:r>
              <a:rPr lang="cs-CZ" dirty="0" err="1"/>
              <a:t>Edouard</a:t>
            </a:r>
            <a:r>
              <a:rPr lang="cs-CZ" dirty="0"/>
              <a:t> Manet: Poprava císaře </a:t>
            </a:r>
            <a:r>
              <a:rPr lang="cs-CZ" dirty="0" smtClean="0"/>
              <a:t>Maxmiliána)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97487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643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projekt</vt:lpstr>
      <vt:lpstr>1_projekt</vt:lpstr>
      <vt:lpstr>Francie ve druhé polovině 19. století</vt:lpstr>
      <vt:lpstr>ANOTACE</vt:lpstr>
      <vt:lpstr>Francie ve druhé polovině 19. století</vt:lpstr>
      <vt:lpstr>Ludvík Napoleon</vt:lpstr>
      <vt:lpstr>Napoleon III.</vt:lpstr>
      <vt:lpstr>Prezentace aplikace PowerPoint</vt:lpstr>
      <vt:lpstr>Koloniální výboje</vt:lpstr>
      <vt:lpstr>Prezentace aplikace PowerPoint</vt:lpstr>
      <vt:lpstr>Francouzsko – pruská válka  (1870 – 1871)</vt:lpstr>
      <vt:lpstr>Pařížská komuna</vt:lpstr>
      <vt:lpstr>Tzv. třetí republika (1871 – 1946)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Problémy německy mluvících zemí</dc:title>
  <dc:creator>ve</dc:creator>
  <cp:lastModifiedBy>ve</cp:lastModifiedBy>
  <cp:revision>12</cp:revision>
  <dcterms:created xsi:type="dcterms:W3CDTF">2013-01-24T14:54:34Z</dcterms:created>
  <dcterms:modified xsi:type="dcterms:W3CDTF">2013-01-31T15:21:54Z</dcterms:modified>
</cp:coreProperties>
</file>