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5" r:id="rId3"/>
  </p:sldMasterIdLst>
  <p:sldIdLst>
    <p:sldId id="266" r:id="rId4"/>
    <p:sldId id="267" r:id="rId5"/>
    <p:sldId id="256" r:id="rId6"/>
    <p:sldId id="259" r:id="rId7"/>
    <p:sldId id="257" r:id="rId8"/>
    <p:sldId id="258" r:id="rId9"/>
    <p:sldId id="261" r:id="rId10"/>
    <p:sldId id="262" r:id="rId11"/>
    <p:sldId id="263" r:id="rId12"/>
    <p:sldId id="264" r:id="rId13"/>
    <p:sldId id="265" r:id="rId14"/>
    <p:sldId id="260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389F-83D6-441B-9818-461F1B04891B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752-D8A1-4466-80AB-673A7CC754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8676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389F-83D6-441B-9818-461F1B04891B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752-D8A1-4466-80AB-673A7CC754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38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389F-83D6-441B-9818-461F1B04891B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752-D8A1-4466-80AB-673A7CC754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4707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389F-83D6-441B-9818-461F1B04891B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752-D8A1-4466-80AB-673A7CC754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2316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389F-83D6-441B-9818-461F1B04891B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752-D8A1-4466-80AB-673A7CC754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7647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389F-83D6-441B-9818-461F1B04891B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752-D8A1-4466-80AB-673A7CC754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1234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389F-83D6-441B-9818-461F1B04891B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752-D8A1-4466-80AB-673A7CC754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738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389F-83D6-441B-9818-461F1B04891B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752-D8A1-4466-80AB-673A7CC754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4512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389F-83D6-441B-9818-461F1B04891B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752-D8A1-4466-80AB-673A7CC754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6155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389F-83D6-441B-9818-461F1B04891B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752-D8A1-4466-80AB-673A7CC754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5570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6389F-83D6-441B-9818-461F1B04891B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2A5752-D8A1-4466-80AB-673A7CC754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35499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/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76BEFA0-5EA7-4770-A089-CC1EA1CF6417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0CD9450-1A77-4E79-A40F-074D2649D4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850" y="6308725"/>
            <a:ext cx="5713413" cy="36512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6970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1A8006A7-ED2F-4F09-BC65-DA25BBF52683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8813" y="6356350"/>
            <a:ext cx="2627312" cy="36512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E6D1CF5-73A4-49CB-845C-DDAD193FE4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64514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7B49663F-5EEE-4F7B-8418-0DDC277205E2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8ABA1B7A-AE63-4AA8-9DFC-90B7AEE30BD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21496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12"/>
          <p:cNvSpPr txBox="1">
            <a:spLocks noChangeArrowheads="1"/>
          </p:cNvSpPr>
          <p:nvPr userDrawn="1"/>
        </p:nvSpPr>
        <p:spPr bwMode="auto">
          <a:xfrm>
            <a:off x="714375" y="5715000"/>
            <a:ext cx="7672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000" smtClean="0">
                <a:solidFill>
                  <a:srgbClr val="000000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000" smtClean="0">
                <a:solidFill>
                  <a:srgbClr val="000000"/>
                </a:solidFill>
                <a:latin typeface="Bookman Old Style" pitchFamily="18" charset="0"/>
              </a:rPr>
              <a:t>Jakékoliv další využití podléhá autorskému zákonu.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86F3EC13-3B88-448D-B379-4CE4575BBBA4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008F4275-9E08-4D56-BBBC-02DA1D6BB2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39177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7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FB6ED3FD-A0A5-4F1E-90FF-982059215C4F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FA0F9144-27AA-4575-A6C4-BE5E6E9EA7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760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C615B711-C9D6-46BE-AC8A-52DE8ADCF44A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42CE08B-1488-41B2-8FAC-3F19946932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01578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F41AD11C-8AF2-4A6F-B8DD-F7FEA6B83293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834D196E-1EE9-4265-B4FD-BA7930C70A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4139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BCC57782-75AB-4DF9-BA04-2E2AC173601B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578A019A-FA2E-4A42-9E8E-6B727FD7087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22134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27785F59-B279-4E28-9466-9E290CD94FC8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8F1F67D6-42A4-4844-A163-0A53607CA4F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4642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053BB1A1-25EB-4417-9B34-28F26EA355A8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C3506FEF-78EA-40A0-B724-06D88BC281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6347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0FC570B7-A97A-4D58-A0CB-51E0450756A6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AF9364E4-BDD3-4D5B-A17E-6D8BA17E3C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05230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0B9E980-F6B5-45FE-933E-CF3287AA4855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F06B0A7F-CC66-40A0-BBFB-83AB7C8233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35720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325" y="5961063"/>
            <a:ext cx="2384425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8AA49A36-104A-420A-975C-D8F86BE03E8D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74C6A8E-96C7-4C29-A36D-7EAF10830C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97310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738B9C84-34CE-4106-A921-97FA2782832D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AED5E5E2-2B62-407F-A66D-452D6B5A15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19332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/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31801550-FA58-4791-A36D-38FD100E52F1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0005E0BA-9779-4A37-923E-400B1A91AF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850" y="6308725"/>
            <a:ext cx="5713413" cy="36512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28011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3312249-6DD1-4857-9EF7-950588EF00E3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8813" y="6356350"/>
            <a:ext cx="2627312" cy="36512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8793F63-DA84-487E-A1B7-F3C0DBEAF5F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382566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CF32C49-245D-4CCC-8401-76BE5C6DA042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EE9C803-FF1C-4238-BB82-7FE40CEF65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40569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12"/>
          <p:cNvSpPr txBox="1">
            <a:spLocks noChangeArrowheads="1"/>
          </p:cNvSpPr>
          <p:nvPr userDrawn="1"/>
        </p:nvSpPr>
        <p:spPr bwMode="auto">
          <a:xfrm>
            <a:off x="714375" y="5715000"/>
            <a:ext cx="7672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000" smtClean="0">
                <a:solidFill>
                  <a:srgbClr val="000000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000" smtClean="0">
                <a:solidFill>
                  <a:srgbClr val="000000"/>
                </a:solidFill>
                <a:latin typeface="Bookman Old Style" pitchFamily="18" charset="0"/>
              </a:rPr>
              <a:t>Jakékoliv další využití podléhá autorskému zákonu.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A1977BB0-F5F8-4592-9A9E-2749A2086F9F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90A9B543-5768-4F80-894E-5D05C1C83F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79139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7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CE6E8185-BEA5-4AB8-A628-34D4FCD1CA82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713C462B-3D78-4774-890B-CA0E58D205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9488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218BAAA9-81F8-4CAC-B3FE-4354028D1A32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F6369AF5-E96E-47D1-A503-6E09CE59C1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64020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9F15518-6996-47B7-8B7D-926AD988192D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365A6CE7-16AA-4E6E-B0FC-50EC18156E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676660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5A881D2E-0DE7-4196-AB1B-57DAC0559959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F76F5A17-0C8C-49B0-A543-35F1571D2C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57207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49C6CA09-D416-4942-B473-FB49DA02E8CE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E08E245-1482-4F8D-AF02-1C84BA7004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464139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470974D6-F2A0-49D5-8FA3-A6AA2C966B02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F0E02C4-AC2E-4C41-934C-B6003549C7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272227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2215625B-4ECE-40CD-901F-B2451903200C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A9B9F7AB-5175-4882-AE9C-2D3306D02C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42328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3F580FD7-8676-4AFE-80DA-0D2E6AFA023F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FDD682AA-8B9C-4DB5-8982-115FD5BA862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735813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325" y="5961063"/>
            <a:ext cx="2384425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94876C67-6C50-4D98-827A-1882A5DEFE07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192463F9-FD35-4291-83F7-1E839D257E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811939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C69DF9AE-D129-46AD-ACE6-A7672E070F53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466C545F-5A5C-428B-BC82-BE8612E395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7157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86389F-83D6-441B-9818-461F1B04891B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A5752-D8A1-4466-80AB-673A7CC754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7493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88"/>
            <a:ext cx="8229600" cy="8397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3EDEC255-560C-4123-A47A-A7BB59B595B6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53DA2B31-0957-4076-8351-F90B8D6900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057" name="TextovéPole 9"/>
          <p:cNvSpPr txBox="1">
            <a:spLocks noChangeArrowheads="1"/>
          </p:cNvSpPr>
          <p:nvPr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smtClean="0">
                <a:solidFill>
                  <a:srgbClr val="FFFF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  <p:sp>
        <p:nvSpPr>
          <p:cNvPr id="2058" name="TextovéPole 10"/>
          <p:cNvSpPr txBox="1">
            <a:spLocks noChangeArrowheads="1"/>
          </p:cNvSpPr>
          <p:nvPr userDrawn="1"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smtClean="0">
                <a:solidFill>
                  <a:srgbClr val="FFFF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</p:spTree>
    <p:extLst>
      <p:ext uri="{BB962C8B-B14F-4D97-AF65-F5344CB8AC3E}">
        <p14:creationId xmlns:p14="http://schemas.microsoft.com/office/powerpoint/2010/main" val="4130148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  <a:lvl2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2pPr>
      <a:lvl3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3pPr>
      <a:lvl4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4pPr>
      <a:lvl5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88"/>
            <a:ext cx="8229600" cy="8397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6932A354-F26F-4A68-87A1-B02765E179B1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872E92B2-8F71-427B-9816-6D4A09B493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081" name="TextovéPole 9"/>
          <p:cNvSpPr txBox="1">
            <a:spLocks noChangeArrowheads="1"/>
          </p:cNvSpPr>
          <p:nvPr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smtClean="0">
                <a:solidFill>
                  <a:srgbClr val="FFFF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  <p:sp>
        <p:nvSpPr>
          <p:cNvPr id="3082" name="TextovéPole 10"/>
          <p:cNvSpPr txBox="1">
            <a:spLocks noChangeArrowheads="1"/>
          </p:cNvSpPr>
          <p:nvPr userDrawn="1"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smtClean="0">
                <a:solidFill>
                  <a:srgbClr val="FFFF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</p:spTree>
    <p:extLst>
      <p:ext uri="{BB962C8B-B14F-4D97-AF65-F5344CB8AC3E}">
        <p14:creationId xmlns:p14="http://schemas.microsoft.com/office/powerpoint/2010/main" val="3544441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  <a:lvl2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2pPr>
      <a:lvl3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3pPr>
      <a:lvl4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4pPr>
      <a:lvl5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071688"/>
            <a:ext cx="7773988" cy="9969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dirty="0" smtClean="0"/>
              <a:t>Kolonialismus 19. století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800" dirty="0" smtClean="0"/>
              <a:t>Mgr. Vladimír </a:t>
            </a:r>
            <a:r>
              <a:rPr lang="cs-CZ" sz="2800" dirty="0" err="1" smtClean="0"/>
              <a:t>Velešík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493559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5715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379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50"/>
            <a:ext cx="8218488" cy="4714875"/>
          </a:xfrm>
        </p:spPr>
        <p:txBody>
          <a:bodyPr/>
          <a:lstStyle/>
          <a:p>
            <a:pPr eaLnBrk="1" hangingPunct="1">
              <a:buFont typeface="Century Gothic" pitchFamily="34" charset="0"/>
              <a:buAutoNum type="arabicPeriod"/>
            </a:pPr>
            <a:endParaRPr lang="cs-CZ" dirty="0" smtClean="0"/>
          </a:p>
          <a:p>
            <a:pPr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VY_32_INOVACE_5.DE.10</a:t>
            </a:r>
            <a:endParaRPr lang="cs-CZ" sz="1200" dirty="0" smtClean="0"/>
          </a:p>
          <a:p>
            <a:pPr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200" b="1" dirty="0" smtClean="0"/>
          </a:p>
          <a:p>
            <a:pPr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Vytvořeno: 	</a:t>
            </a:r>
            <a:r>
              <a:rPr lang="cs-CZ" sz="1200" dirty="0" smtClean="0"/>
              <a:t>listopad </a:t>
            </a:r>
            <a:r>
              <a:rPr lang="cs-CZ" sz="1200" dirty="0" smtClean="0"/>
              <a:t>2013</a:t>
            </a:r>
          </a:p>
          <a:p>
            <a:pPr eaLnBrk="1" hangingPunct="1">
              <a:buFont typeface="Century Gothic" pitchFamily="34" charset="0"/>
              <a:buAutoNum type="arabicPeriod"/>
            </a:pPr>
            <a:endParaRPr lang="cs-CZ" sz="1200" dirty="0" smtClean="0"/>
          </a:p>
          <a:p>
            <a:pPr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Ročník: 	</a:t>
            </a:r>
            <a:r>
              <a:rPr lang="cs-CZ" sz="1200" dirty="0" smtClean="0"/>
              <a:t>Vyšší stupeň osmiletého gymnázia a čtyřleté gymnázium (RVP-G)</a:t>
            </a:r>
          </a:p>
          <a:p>
            <a:pPr eaLnBrk="1" hangingPunct="1">
              <a:buFont typeface="Century Gothic" pitchFamily="34" charset="0"/>
              <a:buAutoNum type="arabicPeriod"/>
            </a:pPr>
            <a:endParaRPr lang="cs-CZ" sz="1600" b="1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600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600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600" dirty="0" smtClean="0"/>
          </a:p>
          <a:p>
            <a:pPr algn="just"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Anotace: </a:t>
            </a:r>
          </a:p>
          <a:p>
            <a:pPr eaLnBrk="1" hangingPunct="1">
              <a:buFont typeface="Century Gothic" pitchFamily="34" charset="0"/>
              <a:buAutoNum type="arabicPeriod"/>
            </a:pPr>
            <a:endParaRPr lang="cs-CZ" dirty="0" smtClean="0"/>
          </a:p>
          <a:p>
            <a:pPr algn="just" eaLnBrk="1" hangingPunct="1">
              <a:buFont typeface="+mj-lt"/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 eaLnBrk="1" hangingPunct="1">
              <a:buFont typeface="+mj-lt"/>
              <a:buNone/>
            </a:pPr>
            <a:endParaRPr lang="cs-CZ" i="1" dirty="0" smtClean="0"/>
          </a:p>
          <a:p>
            <a:pPr eaLnBrk="1" hangingPunct="1">
              <a:buFont typeface="+mj-lt"/>
              <a:buNone/>
            </a:pPr>
            <a:endParaRPr lang="cs-CZ" i="1" dirty="0" smtClean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000125" y="2924175"/>
          <a:ext cx="7429500" cy="101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688"/>
                <a:gridCol w="5357812"/>
              </a:tblGrid>
              <a:tr h="26244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společnost</a:t>
                      </a:r>
                      <a:endParaRPr lang="cs-CZ" sz="1200" dirty="0"/>
                    </a:p>
                  </a:txBody>
                  <a:tcPr marL="91439" marR="9143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Dějepis</a:t>
                      </a:r>
                      <a:endParaRPr lang="cs-CZ" sz="1200" dirty="0"/>
                    </a:p>
                  </a:txBody>
                  <a:tcPr marL="91439" marR="9143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Osvícenství,</a:t>
                      </a:r>
                      <a:r>
                        <a:rPr lang="cs-CZ" sz="1200" baseline="0" dirty="0" smtClean="0"/>
                        <a:t> revoluce a idea svobody, modernizace společnosti</a:t>
                      </a:r>
                      <a:endParaRPr lang="cs-CZ" sz="1200" dirty="0"/>
                    </a:p>
                  </a:txBody>
                  <a:tcPr marL="91439" marR="91439"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25" y="4214813"/>
            <a:ext cx="7429500" cy="14287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100" dirty="0">
                <a:solidFill>
                  <a:prstClr val="black"/>
                </a:solidFill>
                <a:latin typeface="Times New Roman" pitchFamily="18" charset="0"/>
              </a:rPr>
              <a:t>Materiál slouží ke všeobecnému seznámení žáků s problematikou vývoje revoluční Francie po roce 1789. Všímá si obecně příčin revoluce, dále i základních hybných sil revoluce. Seznamuje i s institucionálním zázemím nového francouzského státu, dále s vývojem právních otázek. Zabývá se i dalším směřováním Francie po roce 1794 a osudům Napoleona Bonaparta a jeho formám vlády, včetně mezinárodních souvislostí. Pomůcky: interaktivní tabule,  učebnice.</a:t>
            </a:r>
          </a:p>
        </p:txBody>
      </p:sp>
    </p:spTree>
    <p:extLst>
      <p:ext uri="{BB962C8B-B14F-4D97-AF65-F5344CB8AC3E}">
        <p14:creationId xmlns:p14="http://schemas.microsoft.com/office/powerpoint/2010/main" val="3137263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Kolonialismus 19. století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4555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Kolonialismus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68552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je variantou imperialismu (proces dělení světa; ukončen na přelomu 19. a 20. století)</a:t>
            </a:r>
          </a:p>
          <a:p>
            <a:r>
              <a:rPr lang="cs-CZ" dirty="0"/>
              <a:t>j</a:t>
            </a:r>
            <a:r>
              <a:rPr lang="cs-CZ" dirty="0" smtClean="0"/>
              <a:t>e to forma územní expanze</a:t>
            </a:r>
          </a:p>
          <a:p>
            <a:r>
              <a:rPr lang="cs-CZ" dirty="0"/>
              <a:t>j</a:t>
            </a:r>
            <a:r>
              <a:rPr lang="cs-CZ" dirty="0" smtClean="0"/>
              <a:t>e to ideologie </a:t>
            </a:r>
            <a:r>
              <a:rPr lang="cs-CZ" dirty="0"/>
              <a:t>založená na ustavení a udržování nadvlády suverénní mocnosti nad podřízenou </a:t>
            </a:r>
            <a:r>
              <a:rPr lang="cs-CZ" dirty="0" smtClean="0"/>
              <a:t>společností</a:t>
            </a:r>
          </a:p>
          <a:p>
            <a:r>
              <a:rPr lang="cs-CZ" dirty="0" smtClean="0"/>
              <a:t>typickými </a:t>
            </a:r>
            <a:r>
              <a:rPr lang="cs-CZ" dirty="0"/>
              <a:t>rysy kolonialismu </a:t>
            </a:r>
            <a:r>
              <a:rPr lang="cs-CZ" dirty="0" smtClean="0"/>
              <a:t>jsou: 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/>
              <a:t>politická </a:t>
            </a:r>
            <a:r>
              <a:rPr lang="cs-CZ" dirty="0"/>
              <a:t>a právní dominance nad cizí </a:t>
            </a:r>
            <a:r>
              <a:rPr lang="cs-CZ" dirty="0" smtClean="0"/>
              <a:t>společností 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/>
              <a:t>vztahy </a:t>
            </a:r>
            <a:r>
              <a:rPr lang="cs-CZ" dirty="0"/>
              <a:t>hospodářské a politické závislosti </a:t>
            </a:r>
            <a:r>
              <a:rPr lang="cs-CZ" dirty="0" smtClean="0"/>
              <a:t> 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/>
              <a:t>vykořisťování </a:t>
            </a:r>
            <a:r>
              <a:rPr lang="cs-CZ" dirty="0"/>
              <a:t>a rasová a kulturní nerovnost</a:t>
            </a:r>
          </a:p>
        </p:txBody>
      </p:sp>
    </p:spTree>
    <p:extLst>
      <p:ext uri="{BB962C8B-B14F-4D97-AF65-F5344CB8AC3E}">
        <p14:creationId xmlns:p14="http://schemas.microsoft.com/office/powerpoint/2010/main" val="3541916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c</a:t>
            </a:r>
            <a:r>
              <a:rPr lang="cs-CZ" dirty="0" smtClean="0"/>
              <a:t>íl expanzí velmocí se v 19. století změnil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p</a:t>
            </a:r>
            <a:r>
              <a:rPr lang="cs-CZ" dirty="0" smtClean="0"/>
              <a:t>ředevším hospodářské zájmy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d</a:t>
            </a:r>
            <a:r>
              <a:rPr lang="cs-CZ" dirty="0" smtClean="0"/>
              <a:t>ovoz nerostných surovin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v</a:t>
            </a:r>
            <a:r>
              <a:rPr lang="cs-CZ" dirty="0" smtClean="0"/>
              <a:t>ývoz spotřebního zboží</a:t>
            </a:r>
          </a:p>
          <a:p>
            <a:r>
              <a:rPr lang="cs-CZ" dirty="0"/>
              <a:t>v</a:t>
            </a:r>
            <a:r>
              <a:rPr lang="cs-CZ" dirty="0" smtClean="0"/>
              <a:t>ýrazná koloniální expanze – poslední třetina 19. století</a:t>
            </a:r>
          </a:p>
          <a:p>
            <a:r>
              <a:rPr lang="cs-CZ" u="sng" dirty="0"/>
              <a:t>t</a:t>
            </a:r>
            <a:r>
              <a:rPr lang="cs-CZ" u="sng" dirty="0" smtClean="0"/>
              <a:t>radiční koloniální velmoci </a:t>
            </a:r>
            <a:r>
              <a:rPr lang="cs-CZ" dirty="0" smtClean="0"/>
              <a:t>– Velká Británie, Francie, Rusko</a:t>
            </a:r>
          </a:p>
          <a:p>
            <a:r>
              <a:rPr lang="cs-CZ" u="sng" dirty="0"/>
              <a:t>n</a:t>
            </a:r>
            <a:r>
              <a:rPr lang="cs-CZ" u="sng" dirty="0" smtClean="0"/>
              <a:t>ové koloniální velmoci </a:t>
            </a:r>
            <a:r>
              <a:rPr lang="cs-CZ" dirty="0" smtClean="0"/>
              <a:t>– Německo a Itálie (intenzivní snahy; ochota riskovat konflikty), USA, Japonsko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276914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Britské kolonie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lnSpcReduction="10000"/>
          </a:bodyPr>
          <a:lstStyle/>
          <a:p>
            <a:r>
              <a:rPr lang="cs-CZ" dirty="0"/>
              <a:t>p</a:t>
            </a:r>
            <a:r>
              <a:rPr lang="cs-CZ" dirty="0" smtClean="0"/>
              <a:t>ůvodně kolonie zakládány soukromými obchodními společnostmi (Východoindická společnost – zrušena r. 1858); od poloviny 19. století se výrazně angažuje stát</a:t>
            </a:r>
          </a:p>
          <a:p>
            <a:r>
              <a:rPr lang="cs-CZ" dirty="0" smtClean="0"/>
              <a:t>různý druh správy a různá míra závislosti na metropoli</a:t>
            </a:r>
          </a:p>
          <a:p>
            <a:r>
              <a:rPr lang="cs-CZ" dirty="0"/>
              <a:t>k</a:t>
            </a:r>
            <a:r>
              <a:rPr lang="cs-CZ" dirty="0" smtClean="0"/>
              <a:t>orunní kolonie, protektoráty</a:t>
            </a:r>
          </a:p>
          <a:p>
            <a:r>
              <a:rPr lang="cs-CZ" dirty="0"/>
              <a:t>p</a:t>
            </a:r>
            <a:r>
              <a:rPr lang="cs-CZ" dirty="0" smtClean="0"/>
              <a:t>ropagátor britské koloniální politiky – </a:t>
            </a:r>
            <a:r>
              <a:rPr lang="cs-CZ" b="1" dirty="0" smtClean="0"/>
              <a:t>Cecil </a:t>
            </a:r>
            <a:r>
              <a:rPr lang="cs-CZ" b="1" dirty="0" err="1" smtClean="0"/>
              <a:t>Rhodes</a:t>
            </a:r>
            <a:r>
              <a:rPr lang="cs-CZ" dirty="0" smtClean="0"/>
              <a:t> (propojení severní a jižní Afriky; koloniální konfederace)</a:t>
            </a:r>
          </a:p>
        </p:txBody>
      </p:sp>
    </p:spTree>
    <p:extLst>
      <p:ext uri="{BB962C8B-B14F-4D97-AF65-F5344CB8AC3E}">
        <p14:creationId xmlns:p14="http://schemas.microsoft.com/office/powerpoint/2010/main" val="1071277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83264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bílé kolonie – země osídlené bílými kolonisty 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/>
              <a:t>měly značnou míru samosprávy (vlastní parlament) </a:t>
            </a:r>
          </a:p>
          <a:p>
            <a:pPr lvl="1">
              <a:buFont typeface="Wingdings" pitchFamily="2" charset="2"/>
              <a:buChar char="ü"/>
            </a:pPr>
            <a:r>
              <a:rPr lang="cs-CZ" b="1" dirty="0" smtClean="0"/>
              <a:t>dominia </a:t>
            </a:r>
            <a:r>
              <a:rPr lang="cs-CZ" dirty="0" smtClean="0"/>
              <a:t>– 1. dominium Kanada (1867), dále Austrálie, Nový Zéland, Jihoafrická unie </a:t>
            </a:r>
          </a:p>
          <a:p>
            <a:endParaRPr lang="cs-CZ" dirty="0" smtClean="0"/>
          </a:p>
          <a:p>
            <a:r>
              <a:rPr lang="cs-CZ" dirty="0"/>
              <a:t>b</a:t>
            </a:r>
            <a:r>
              <a:rPr lang="cs-CZ" dirty="0" smtClean="0"/>
              <a:t>arevné kolonie 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p</a:t>
            </a:r>
            <a:r>
              <a:rPr lang="cs-CZ" dirty="0" smtClean="0"/>
              <a:t>řevažuje původní barevné obyvatelstvo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i</a:t>
            </a:r>
            <a:r>
              <a:rPr lang="cs-CZ" dirty="0" smtClean="0"/>
              <a:t>ntegrovány do britské říše systémem nepřímé vlády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u</a:t>
            </a:r>
            <a:r>
              <a:rPr lang="cs-CZ" dirty="0" smtClean="0"/>
              <a:t>zavřena řada smluv s domorodými vládci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Indie – klenot britského imperiálního světa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1876  císařství, královna Viktorie císařovnou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zastupoval místokrál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2554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</a:t>
            </a:r>
            <a:r>
              <a:rPr lang="cs-CZ" dirty="0" smtClean="0"/>
              <a:t>d 80. let 19. století přesouvá těžiště zájmu do Afriky</a:t>
            </a:r>
          </a:p>
          <a:p>
            <a:r>
              <a:rPr lang="cs-CZ" dirty="0"/>
              <a:t>s</a:t>
            </a:r>
            <a:r>
              <a:rPr lang="cs-CZ" dirty="0" smtClean="0"/>
              <a:t>naha  vytvořit pás kolonií od severu (Egypt) k jihu (jižní Afrika)</a:t>
            </a:r>
          </a:p>
          <a:p>
            <a:r>
              <a:rPr lang="cs-CZ" dirty="0"/>
              <a:t>s</a:t>
            </a:r>
            <a:r>
              <a:rPr lang="cs-CZ" dirty="0" smtClean="0"/>
              <a:t>třet zájmů s: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/>
              <a:t>Francií (dohoda ve </a:t>
            </a:r>
            <a:r>
              <a:rPr lang="cs-CZ" dirty="0" err="1" smtClean="0"/>
              <a:t>Fašodě</a:t>
            </a:r>
            <a:r>
              <a:rPr lang="cs-CZ" dirty="0" smtClean="0"/>
              <a:t>)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/>
              <a:t>Německem („</a:t>
            </a:r>
            <a:r>
              <a:rPr lang="cs-CZ" i="1" dirty="0" smtClean="0"/>
              <a:t>opožděný kolonialismus</a:t>
            </a:r>
            <a:r>
              <a:rPr lang="cs-CZ" dirty="0" smtClean="0"/>
              <a:t>“)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3877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Koloniální panství Francie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</a:t>
            </a:r>
            <a:r>
              <a:rPr lang="cs-CZ" dirty="0" smtClean="0"/>
              <a:t>lavní konkurent Angličanů</a:t>
            </a:r>
          </a:p>
          <a:p>
            <a:r>
              <a:rPr lang="cs-CZ" dirty="0"/>
              <a:t>k</a:t>
            </a:r>
            <a:r>
              <a:rPr lang="cs-CZ" dirty="0" smtClean="0"/>
              <a:t>oloniální plány napojeny na zájmy bankovních domů</a:t>
            </a:r>
          </a:p>
          <a:p>
            <a:r>
              <a:rPr lang="cs-CZ" dirty="0" smtClean="0"/>
              <a:t>v Asii – Indočína (Vietnam, Laos, Kambodža)</a:t>
            </a:r>
          </a:p>
          <a:p>
            <a:r>
              <a:rPr lang="cs-CZ" dirty="0"/>
              <a:t>v</a:t>
            </a:r>
            <a:r>
              <a:rPr lang="cs-CZ" dirty="0" smtClean="0"/>
              <a:t> Africe Francie držela Alžírsko, Tunisko, Maroko, Senegal, Pobřeží slonoviny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/>
              <a:t>snaha propojit území francouzských držav od západu k východu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210290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01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83264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Německo </a:t>
            </a:r>
            <a:endParaRPr lang="cs-CZ" dirty="0" smtClean="0"/>
          </a:p>
          <a:p>
            <a:r>
              <a:rPr lang="cs-CZ" dirty="0"/>
              <a:t>p</a:t>
            </a:r>
            <a:r>
              <a:rPr lang="cs-CZ" dirty="0" smtClean="0"/>
              <a:t>o sjednocení Bismarck nepodporoval koloniální podnikání</a:t>
            </a:r>
          </a:p>
          <a:p>
            <a:r>
              <a:rPr lang="cs-CZ" dirty="0"/>
              <a:t>c</a:t>
            </a:r>
            <a:r>
              <a:rPr lang="cs-CZ" dirty="0" smtClean="0"/>
              <a:t>ísař Vilém II. – „</a:t>
            </a:r>
            <a:r>
              <a:rPr lang="cs-CZ" i="1" dirty="0" smtClean="0"/>
              <a:t>německé místo na slunci“</a:t>
            </a:r>
          </a:p>
          <a:p>
            <a:r>
              <a:rPr lang="cs-CZ" i="1" dirty="0" smtClean="0"/>
              <a:t>Německá koloniální společnost</a:t>
            </a:r>
          </a:p>
          <a:p>
            <a:r>
              <a:rPr lang="cs-CZ" dirty="0" smtClean="0"/>
              <a:t>Německá jihozápadní Afrika, Německá jihovýchodní Afrika</a:t>
            </a:r>
          </a:p>
          <a:p>
            <a:r>
              <a:rPr lang="cs-CZ" dirty="0"/>
              <a:t>p</a:t>
            </a:r>
            <a:r>
              <a:rPr lang="cs-CZ" dirty="0" smtClean="0"/>
              <a:t>ronikání do Tichomoří (Mariany, Marshallovy ostrovy, Karolíny)</a:t>
            </a:r>
          </a:p>
          <a:p>
            <a:pPr marL="0" indent="0">
              <a:buNone/>
            </a:pPr>
            <a:r>
              <a:rPr lang="cs-CZ" b="1" dirty="0" smtClean="0"/>
              <a:t>Itálie</a:t>
            </a:r>
          </a:p>
          <a:p>
            <a:r>
              <a:rPr lang="cs-CZ" dirty="0"/>
              <a:t>s</a:t>
            </a:r>
            <a:r>
              <a:rPr lang="cs-CZ" dirty="0" smtClean="0"/>
              <a:t>třet se zájmy Francie v Africe</a:t>
            </a:r>
          </a:p>
          <a:p>
            <a:r>
              <a:rPr lang="cs-CZ" dirty="0"/>
              <a:t>n</a:t>
            </a:r>
            <a:r>
              <a:rPr lang="cs-CZ" dirty="0" smtClean="0"/>
              <a:t>eúspěšná snaha získat Eritreu, Somálsko, Habeš; později Libye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0169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 fontScale="90000"/>
          </a:bodyPr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/>
              <a:t>USA</a:t>
            </a:r>
          </a:p>
          <a:p>
            <a:r>
              <a:rPr lang="cs-CZ" dirty="0"/>
              <a:t>m</a:t>
            </a:r>
            <a:r>
              <a:rPr lang="cs-CZ" dirty="0" smtClean="0"/>
              <a:t>oderní koloniální velmoc</a:t>
            </a:r>
          </a:p>
          <a:p>
            <a:r>
              <a:rPr lang="cs-CZ" dirty="0"/>
              <a:t>z</a:t>
            </a:r>
            <a:r>
              <a:rPr lang="cs-CZ" dirty="0" smtClean="0"/>
              <a:t>aměřeny na americký kontinent (</a:t>
            </a:r>
            <a:r>
              <a:rPr lang="cs-CZ" dirty="0" err="1" smtClean="0"/>
              <a:t>Monroeova</a:t>
            </a:r>
            <a:r>
              <a:rPr lang="cs-CZ" dirty="0" smtClean="0"/>
              <a:t> doktrína)</a:t>
            </a:r>
          </a:p>
          <a:p>
            <a:r>
              <a:rPr lang="cs-CZ" dirty="0" smtClean="0"/>
              <a:t>Kuba, Havajské ostrovy, angažování při stavbě Panamského průplavu</a:t>
            </a:r>
          </a:p>
          <a:p>
            <a:pPr marL="0" indent="0">
              <a:buNone/>
            </a:pPr>
            <a:r>
              <a:rPr lang="cs-CZ" b="1" dirty="0" smtClean="0"/>
              <a:t>Rusko</a:t>
            </a:r>
          </a:p>
          <a:p>
            <a:r>
              <a:rPr lang="cs-CZ" dirty="0"/>
              <a:t>s</a:t>
            </a:r>
            <a:r>
              <a:rPr lang="cs-CZ" dirty="0" smtClean="0"/>
              <a:t>naha rozšířit vliv na Dálném východě (narazilo na zájmy Japonska – poté Rusko-japonská válka)</a:t>
            </a:r>
          </a:p>
          <a:p>
            <a:pPr marL="0" indent="0">
              <a:buNone/>
            </a:pPr>
            <a:r>
              <a:rPr lang="cs-CZ" b="1" dirty="0" smtClean="0"/>
              <a:t>Belgie  </a:t>
            </a:r>
          </a:p>
          <a:p>
            <a:r>
              <a:rPr lang="cs-CZ" dirty="0" smtClean="0"/>
              <a:t>pronikání do oblasti Konga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0926303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Důsledky kolonialismu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6584"/>
          </a:xfrm>
        </p:spPr>
        <p:txBody>
          <a:bodyPr>
            <a:normAutofit fontScale="92500"/>
          </a:bodyPr>
          <a:lstStyle/>
          <a:p>
            <a:r>
              <a:rPr lang="cs-CZ" dirty="0"/>
              <a:t>h</a:t>
            </a:r>
            <a:r>
              <a:rPr lang="cs-CZ" dirty="0" smtClean="0"/>
              <a:t>ospodářské – umožnil vytvoření hospodářských vazeb; kolonie se staly dodavatelem surovin a odběratelem hotových výrobků</a:t>
            </a:r>
          </a:p>
          <a:p>
            <a:r>
              <a:rPr lang="cs-CZ" dirty="0"/>
              <a:t>m</a:t>
            </a:r>
            <a:r>
              <a:rPr lang="cs-CZ" dirty="0" smtClean="0"/>
              <a:t>ezinárodněpolitické – vymezil území a vytyčil hranice (</a:t>
            </a:r>
            <a:r>
              <a:rPr lang="cs-CZ" dirty="0"/>
              <a:t>bez ohledu na jazykové, kulturní, hospodářské a etnické </a:t>
            </a:r>
            <a:r>
              <a:rPr lang="cs-CZ" dirty="0" smtClean="0"/>
              <a:t>vztahy)</a:t>
            </a:r>
          </a:p>
          <a:p>
            <a:r>
              <a:rPr lang="cs-CZ" dirty="0"/>
              <a:t>v</a:t>
            </a:r>
            <a:r>
              <a:rPr lang="cs-CZ" dirty="0" smtClean="0"/>
              <a:t>nitropolitické – vytvořen cizí (evropský, americký) politický systém</a:t>
            </a:r>
          </a:p>
          <a:p>
            <a:r>
              <a:rPr lang="cs-CZ" dirty="0"/>
              <a:t>k</a:t>
            </a:r>
            <a:r>
              <a:rPr lang="cs-CZ" dirty="0" smtClean="0"/>
              <a:t>ulturněpolitické – vnucení cizího jazyka a kultury</a:t>
            </a:r>
          </a:p>
          <a:p>
            <a:r>
              <a:rPr lang="cs-CZ" dirty="0"/>
              <a:t>d</a:t>
            </a:r>
            <a:r>
              <a:rPr lang="cs-CZ" dirty="0" smtClean="0"/>
              <a:t>emografické – migrace miliónů lidí z Evropy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83405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/>
              <a:t>ŠTĚPÁNKOVÁ, Alena a Pavel SLEPIČKA. Odmaturuj! z dějepisu. Vyd. 1. Brno: </a:t>
            </a:r>
            <a:r>
              <a:rPr lang="cs-CZ" dirty="0" err="1"/>
              <a:t>Didaktis</a:t>
            </a:r>
            <a:r>
              <a:rPr lang="cs-CZ" dirty="0"/>
              <a:t>, c2006, 256 s. ISBN 80-735-8069-1.</a:t>
            </a:r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0710210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564</Words>
  <Application>Microsoft Office PowerPoint</Application>
  <PresentationFormat>Předvádění na obrazovce (4:3)</PresentationFormat>
  <Paragraphs>93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Motiv systému Office</vt:lpstr>
      <vt:lpstr>projekt</vt:lpstr>
      <vt:lpstr>2_projekt</vt:lpstr>
      <vt:lpstr>Kolonialismus 19. století</vt:lpstr>
      <vt:lpstr>ANOTACE</vt:lpstr>
      <vt:lpstr>Kolonialismus 19. století</vt:lpstr>
      <vt:lpstr>Kolonialismus</vt:lpstr>
      <vt:lpstr>Prezentace aplikace PowerPoint</vt:lpstr>
      <vt:lpstr>Britské kolonie</vt:lpstr>
      <vt:lpstr>Prezentace aplikace PowerPoint</vt:lpstr>
      <vt:lpstr>Prezentace aplikace PowerPoint</vt:lpstr>
      <vt:lpstr>Koloniální panství Francie</vt:lpstr>
      <vt:lpstr>Prezentace aplikace PowerPoint</vt:lpstr>
      <vt:lpstr>Prezentace aplikace PowerPoint</vt:lpstr>
      <vt:lpstr>Důsledky kolonialismu</vt:lpstr>
      <vt:lpstr>Zdroje a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Kolonialismus 19. století</dc:title>
  <dc:creator>ve</dc:creator>
  <cp:lastModifiedBy>ve</cp:lastModifiedBy>
  <cp:revision>14</cp:revision>
  <dcterms:created xsi:type="dcterms:W3CDTF">2013-11-27T19:13:37Z</dcterms:created>
  <dcterms:modified xsi:type="dcterms:W3CDTF">2013-11-28T16:37:15Z</dcterms:modified>
</cp:coreProperties>
</file>