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0" r:id="rId11"/>
    <p:sldId id="261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FB287-962D-4147-847D-F97DD8D5B7B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2869-CE42-4A80-8DF9-7860B656725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FB287-962D-4147-847D-F97DD8D5B7B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2869-CE42-4A80-8DF9-7860B656725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FB287-962D-4147-847D-F97DD8D5B7B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2869-CE42-4A80-8DF9-7860B656725A}" type="slidenum">
              <a:rPr lang="cs-CZ" smtClean="0"/>
              <a:t>‹#›</a:t>
            </a:fld>
            <a:endParaRPr lang="cs-CZ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FB287-962D-4147-847D-F97DD8D5B7B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2869-CE42-4A80-8DF9-7860B656725A}" type="slidenum">
              <a:rPr lang="cs-CZ" smtClean="0"/>
              <a:t>‹#›</a:t>
            </a:fld>
            <a:endParaRPr lang="cs-C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FB287-962D-4147-847D-F97DD8D5B7B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2869-CE42-4A80-8DF9-7860B656725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FB287-962D-4147-847D-F97DD8D5B7B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2869-CE42-4A80-8DF9-7860B656725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FB287-962D-4147-847D-F97DD8D5B7B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2869-CE42-4A80-8DF9-7860B656725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FB287-962D-4147-847D-F97DD8D5B7B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2869-CE42-4A80-8DF9-7860B656725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FB287-962D-4147-847D-F97DD8D5B7B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2869-CE42-4A80-8DF9-7860B656725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FB287-962D-4147-847D-F97DD8D5B7B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2869-CE42-4A80-8DF9-7860B656725A}" type="slidenum">
              <a:rPr lang="cs-CZ" smtClean="0"/>
              <a:t>‹#›</a:t>
            </a:fld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FB287-962D-4147-847D-F97DD8D5B7B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2869-CE42-4A80-8DF9-7860B656725A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DBFB287-962D-4147-847D-F97DD8D5B7BA}" type="datetimeFigureOut">
              <a:rPr lang="cs-CZ" smtClean="0"/>
              <a:t>18.1.2014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8CA2869-CE42-4A80-8DF9-7860B656725A}" type="slidenum">
              <a:rPr lang="cs-CZ" smtClean="0"/>
              <a:t>‹#›</a:t>
            </a:fld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Biathlon_pictogram.sv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TCfnm_Nr9H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DbOBmDsiTl8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vGbP7K4fm_U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42DHMEsnIqc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V8tcxc_0RZ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Biatlon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04664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685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</a:t>
            </a:r>
            <a:r>
              <a:rPr lang="cs-CZ" dirty="0"/>
              <a:t> </a:t>
            </a:r>
            <a:r>
              <a:rPr lang="cs-CZ" dirty="0" smtClean="0"/>
              <a:t>Thadius856.</a:t>
            </a:r>
            <a:r>
              <a:rPr lang="en-US" dirty="0" smtClean="0"/>
              <a:t> </a:t>
            </a:r>
            <a:r>
              <a:rPr lang="cs-CZ" dirty="0" err="1" smtClean="0"/>
              <a:t>BIathlon_pictogram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2007-12-31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/>
              <a:t>2014-01-17</a:t>
            </a:r>
            <a:r>
              <a:rPr lang="en-US" dirty="0"/>
              <a:t>]</a:t>
            </a:r>
            <a:r>
              <a:rPr lang="cs-CZ" dirty="0"/>
              <a:t> Dostupný </a:t>
            </a:r>
            <a:r>
              <a:rPr lang="cs-CZ" dirty="0" smtClean="0"/>
              <a:t>pod licencí </a:t>
            </a:r>
            <a:r>
              <a:rPr lang="cs-CZ" dirty="0" err="1" smtClean="0"/>
              <a:t>Creative</a:t>
            </a:r>
            <a:r>
              <a:rPr lang="cs-CZ" dirty="0" smtClean="0"/>
              <a:t> </a:t>
            </a:r>
            <a:r>
              <a:rPr lang="cs-CZ" dirty="0" err="1" smtClean="0"/>
              <a:t>Commons</a:t>
            </a:r>
            <a:r>
              <a:rPr lang="cs-CZ" dirty="0" smtClean="0"/>
              <a:t> na </a:t>
            </a:r>
            <a:r>
              <a:rPr lang="cs-CZ" dirty="0"/>
              <a:t>WWW</a:t>
            </a:r>
            <a:r>
              <a:rPr lang="cs-CZ" dirty="0"/>
              <a:t>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commons.wikimedia.org/wiki/File:Biathlon_pictogram.svg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obrázků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6301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Štrobl</a:t>
            </a:r>
            <a:r>
              <a:rPr lang="cs-CZ" dirty="0"/>
              <a:t>, K., Bedřich, L., Štancl, P</a:t>
            </a:r>
            <a:r>
              <a:rPr lang="cs-CZ" dirty="0" smtClean="0"/>
              <a:t>. </a:t>
            </a:r>
            <a:r>
              <a:rPr lang="cs-CZ" i="1" dirty="0" smtClean="0"/>
              <a:t>Učíme </a:t>
            </a:r>
            <a:r>
              <a:rPr lang="cs-CZ" i="1" dirty="0"/>
              <a:t>lyžovat v lyžařských školách</a:t>
            </a:r>
            <a:r>
              <a:rPr lang="cs-CZ" i="1" dirty="0" smtClean="0"/>
              <a:t>. </a:t>
            </a:r>
            <a:r>
              <a:rPr lang="cs-CZ" dirty="0" smtClean="0"/>
              <a:t>Praha</a:t>
            </a:r>
            <a:r>
              <a:rPr lang="cs-CZ" dirty="0"/>
              <a:t>: Český svaz lyžařských škol, 1999. 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Příbramský</a:t>
            </a:r>
            <a:r>
              <a:rPr lang="cs-CZ" dirty="0"/>
              <a:t>, M. et. al. </a:t>
            </a:r>
            <a:r>
              <a:rPr lang="cs-CZ" i="1" dirty="0"/>
              <a:t>Česká škola lyžování: sjíždění a zatáčení na lyžích</a:t>
            </a:r>
            <a:r>
              <a:rPr lang="cs-CZ" dirty="0"/>
              <a:t>. Praha: SLČR, 1996</a:t>
            </a:r>
            <a:r>
              <a:rPr lang="cs-CZ" dirty="0" smtClean="0"/>
              <a:t>.</a:t>
            </a:r>
          </a:p>
          <a:p>
            <a:endParaRPr lang="cs-CZ" dirty="0" smtClean="0"/>
          </a:p>
          <a:p>
            <a:r>
              <a:rPr lang="cs-CZ" dirty="0"/>
              <a:t>VRBA. </a:t>
            </a:r>
            <a:r>
              <a:rPr lang="cs-CZ" i="1" dirty="0"/>
              <a:t>Biatlon</a:t>
            </a:r>
            <a:r>
              <a:rPr lang="cs-CZ" dirty="0"/>
              <a:t> [online]. [cit. 18.1.2014]. Dostupný na WWW: http://cs.wikipedia.org/wiki/Biatlon </a:t>
            </a:r>
            <a:endParaRPr lang="cs-CZ" altLang="cs-CZ" dirty="0" smtClean="0"/>
          </a:p>
          <a:p>
            <a:pPr marL="45720" indent="0">
              <a:buNone/>
            </a:pPr>
            <a:endParaRPr lang="cs-CZ" alt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7873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smtClean="0"/>
              <a:t>Biatlon</a:t>
            </a:r>
            <a:endParaRPr lang="cs-CZ" sz="2800" dirty="0"/>
          </a:p>
          <a:p>
            <a:r>
              <a:rPr lang="cs-CZ" sz="2800" dirty="0"/>
              <a:t>Autor:	</a:t>
            </a:r>
            <a:r>
              <a:rPr lang="cs-CZ" sz="2800" dirty="0" smtClean="0"/>
              <a:t>	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</a:t>
            </a:r>
            <a:r>
              <a:rPr lang="cs-CZ" sz="2800" dirty="0" smtClean="0"/>
              <a:t>18.1.2014 </a:t>
            </a:r>
            <a:endParaRPr lang="cs-CZ" sz="2800" dirty="0"/>
          </a:p>
          <a:p>
            <a:r>
              <a:rPr lang="cs-CZ" sz="2800" dirty="0"/>
              <a:t>Obor:	</a:t>
            </a:r>
            <a:r>
              <a:rPr lang="cs-CZ" sz="2800" dirty="0" smtClean="0"/>
              <a:t>	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871021"/>
              </p:ext>
            </p:extLst>
          </p:nvPr>
        </p:nvGraphicFramePr>
        <p:xfrm>
          <a:off x="1835696" y="332656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VY_32_INOVACE_TV_S3_14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835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88776" y="2564904"/>
            <a:ext cx="7467600" cy="4525963"/>
          </a:xfrm>
        </p:spPr>
        <p:txBody>
          <a:bodyPr>
            <a:normAutofit/>
          </a:bodyPr>
          <a:lstStyle/>
          <a:p>
            <a:r>
              <a:rPr lang="cs-CZ" dirty="0" smtClean="0"/>
              <a:t>kombinuje </a:t>
            </a:r>
            <a:r>
              <a:rPr lang="cs-CZ" dirty="0"/>
              <a:t>běh na lyžích a střelbu z malorážné </a:t>
            </a:r>
            <a:r>
              <a:rPr lang="cs-CZ" dirty="0" smtClean="0"/>
              <a:t>pušky</a:t>
            </a:r>
          </a:p>
          <a:p>
            <a:r>
              <a:rPr lang="cs-CZ" dirty="0"/>
              <a:t>l</a:t>
            </a:r>
            <a:r>
              <a:rPr lang="cs-CZ" dirty="0" smtClean="0"/>
              <a:t>etní biatlon – běh bez lyží a střelba</a:t>
            </a:r>
          </a:p>
          <a:p>
            <a:r>
              <a:rPr lang="cs-CZ" dirty="0"/>
              <a:t>t</a:t>
            </a:r>
            <a:r>
              <a:rPr lang="cs-CZ" dirty="0" smtClean="0"/>
              <a:t>zv. </a:t>
            </a:r>
            <a:r>
              <a:rPr lang="cs-CZ" dirty="0" err="1" smtClean="0"/>
              <a:t>skiarc</a:t>
            </a:r>
            <a:r>
              <a:rPr lang="cs-CZ" dirty="0" smtClean="0"/>
              <a:t> – místo střelby z malorážné pušky je zařazena lukostřelba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88776" y="452867"/>
            <a:ext cx="7467600" cy="1143000"/>
          </a:xfrm>
        </p:spPr>
        <p:txBody>
          <a:bodyPr>
            <a:normAutofit/>
          </a:bodyPr>
          <a:lstStyle/>
          <a:p>
            <a:r>
              <a:rPr lang="cs-CZ" dirty="0" smtClean="0"/>
              <a:t>Biatlon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710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/>
              <a:t>p</a:t>
            </a:r>
            <a:r>
              <a:rPr lang="cs-CZ" dirty="0" smtClean="0"/>
              <a:t>řed 5000 lety v horských oblastech se lovilo za pomoci lyží a zbraní</a:t>
            </a:r>
          </a:p>
          <a:p>
            <a:r>
              <a:rPr lang="cs-CZ" dirty="0"/>
              <a:t>v</a:t>
            </a:r>
            <a:r>
              <a:rPr lang="cs-CZ" dirty="0" smtClean="0"/>
              <a:t> 18. století se využíval pro vojenské účely – běh vojenských hlídek</a:t>
            </a:r>
          </a:p>
          <a:p>
            <a:r>
              <a:rPr lang="cs-CZ" dirty="0"/>
              <a:t>o</a:t>
            </a:r>
            <a:r>
              <a:rPr lang="cs-CZ" dirty="0" smtClean="0"/>
              <a:t>d roku 1955 biatlon – součást Mezinárodní unie moderního pětiboje</a:t>
            </a:r>
          </a:p>
          <a:p>
            <a:r>
              <a:rPr lang="cs-CZ" dirty="0" smtClean="0"/>
              <a:t>až do roku 1992 nebyl zařazen do programu OH závod žen</a:t>
            </a:r>
          </a:p>
          <a:p>
            <a:r>
              <a:rPr lang="cs-CZ" dirty="0"/>
              <a:t>v</a:t>
            </a:r>
            <a:r>
              <a:rPr lang="cs-CZ" dirty="0" smtClean="0"/>
              <a:t>lastní Mistrovství světa v biatlonu – není součástí Mistrovství světa v klasickém lyžování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 biatlonu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046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 </a:t>
            </a:r>
            <a:r>
              <a:rPr lang="cs-CZ" dirty="0" smtClean="0"/>
              <a:t>MS od </a:t>
            </a:r>
            <a:r>
              <a:rPr lang="cs-CZ" dirty="0"/>
              <a:t>1958 a na </a:t>
            </a:r>
            <a:r>
              <a:rPr lang="cs-CZ" dirty="0" smtClean="0"/>
              <a:t>OH od 1960 (ženy MS 1984 </a:t>
            </a:r>
            <a:r>
              <a:rPr lang="cs-CZ" dirty="0"/>
              <a:t>a OH </a:t>
            </a:r>
            <a:r>
              <a:rPr lang="cs-CZ" dirty="0" smtClean="0"/>
              <a:t>1992) </a:t>
            </a:r>
          </a:p>
          <a:p>
            <a:r>
              <a:rPr lang="cs-CZ" dirty="0"/>
              <a:t>m</a:t>
            </a:r>
            <a:r>
              <a:rPr lang="cs-CZ" dirty="0" smtClean="0"/>
              <a:t>uži </a:t>
            </a:r>
            <a:r>
              <a:rPr lang="cs-CZ" dirty="0"/>
              <a:t>jedou 20 km, ženy 15 </a:t>
            </a:r>
            <a:r>
              <a:rPr lang="cs-CZ" dirty="0" smtClean="0"/>
              <a:t>km</a:t>
            </a:r>
          </a:p>
          <a:p>
            <a:r>
              <a:rPr lang="cs-CZ" dirty="0" smtClean="0"/>
              <a:t>startují </a:t>
            </a:r>
            <a:r>
              <a:rPr lang="cs-CZ" dirty="0"/>
              <a:t>v třicetisekundových intervalech </a:t>
            </a:r>
            <a:endParaRPr lang="cs-CZ" dirty="0" smtClean="0"/>
          </a:p>
          <a:p>
            <a:r>
              <a:rPr lang="cs-CZ" dirty="0"/>
              <a:t>z</a:t>
            </a:r>
            <a:r>
              <a:rPr lang="cs-CZ" dirty="0" smtClean="0"/>
              <a:t>ávod tvoří 5 </a:t>
            </a:r>
            <a:r>
              <a:rPr lang="cs-CZ" dirty="0"/>
              <a:t>okruhů, přičemž se střílí L, S, L, S (</a:t>
            </a:r>
            <a:r>
              <a:rPr lang="cs-CZ" dirty="0" smtClean="0"/>
              <a:t>L=vleže</a:t>
            </a:r>
            <a:r>
              <a:rPr lang="cs-CZ" dirty="0"/>
              <a:t>, S</a:t>
            </a:r>
            <a:r>
              <a:rPr lang="cs-CZ" dirty="0" smtClean="0"/>
              <a:t>= ve stoje</a:t>
            </a:r>
            <a:r>
              <a:rPr lang="cs-CZ" dirty="0"/>
              <a:t>) </a:t>
            </a:r>
            <a:endParaRPr lang="cs-CZ" dirty="0" smtClean="0"/>
          </a:p>
          <a:p>
            <a:r>
              <a:rPr lang="cs-CZ" dirty="0" smtClean="0"/>
              <a:t>za </a:t>
            </a:r>
            <a:r>
              <a:rPr lang="cs-CZ" dirty="0"/>
              <a:t>netrefenou ránu je přirážka 1 min, která se </a:t>
            </a:r>
            <a:r>
              <a:rPr lang="cs-CZ" dirty="0" smtClean="0"/>
              <a:t>přičítá   k </a:t>
            </a:r>
            <a:r>
              <a:rPr lang="cs-CZ" dirty="0"/>
              <a:t>výslednému běžeckému času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Vytrvalostní závod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8100392" y="764704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2050" name="Picture 2" descr="File:Biathlon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24829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04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muži 10</a:t>
            </a:r>
            <a:r>
              <a:rPr lang="cs-CZ" dirty="0"/>
              <a:t> km, ženy 7,5 km, </a:t>
            </a:r>
            <a:r>
              <a:rPr lang="cs-CZ" dirty="0" smtClean="0"/>
              <a:t>startují </a:t>
            </a:r>
            <a:r>
              <a:rPr lang="cs-CZ" dirty="0"/>
              <a:t>v intervalech</a:t>
            </a:r>
          </a:p>
          <a:p>
            <a:r>
              <a:rPr lang="cs-CZ" dirty="0" smtClean="0"/>
              <a:t>jedou </a:t>
            </a:r>
            <a:r>
              <a:rPr lang="cs-CZ" dirty="0"/>
              <a:t>se 3 okruhy, </a:t>
            </a:r>
            <a:r>
              <a:rPr lang="cs-CZ" dirty="0" smtClean="0"/>
              <a:t>střílí </a:t>
            </a:r>
            <a:r>
              <a:rPr lang="cs-CZ" dirty="0"/>
              <a:t>pouze jednou L a jednou S</a:t>
            </a:r>
          </a:p>
          <a:p>
            <a:r>
              <a:rPr lang="cs-CZ" dirty="0" smtClean="0"/>
              <a:t>za </a:t>
            </a:r>
            <a:r>
              <a:rPr lang="cs-CZ" dirty="0"/>
              <a:t>každou netrefenou ránu je nutné proběhnout navíc jedno trestné kolo o délce 150 metrů</a:t>
            </a:r>
          </a:p>
          <a:p>
            <a:r>
              <a:rPr lang="cs-CZ" dirty="0" smtClean="0"/>
              <a:t>výsledek </a:t>
            </a:r>
            <a:r>
              <a:rPr lang="cs-CZ" dirty="0"/>
              <a:t>závodu má vliv na pořadí ve stíhacím závodu</a:t>
            </a:r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Sprint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8100392" y="764704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7" name="Picture 2" descr="File:Biathlon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24829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72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/>
              <a:t>n</a:t>
            </a:r>
            <a:r>
              <a:rPr lang="cs-CZ" dirty="0" smtClean="0"/>
              <a:t>a MS </a:t>
            </a:r>
            <a:r>
              <a:rPr lang="cs-CZ" dirty="0"/>
              <a:t>od 1997, </a:t>
            </a:r>
            <a:r>
              <a:rPr lang="cs-CZ" dirty="0" smtClean="0"/>
              <a:t>OH od </a:t>
            </a:r>
            <a:r>
              <a:rPr lang="cs-CZ" dirty="0"/>
              <a:t>2002 pro muže i ženy</a:t>
            </a:r>
          </a:p>
          <a:p>
            <a:r>
              <a:rPr lang="cs-CZ" dirty="0" smtClean="0"/>
              <a:t>muži </a:t>
            </a:r>
            <a:r>
              <a:rPr lang="cs-CZ" dirty="0"/>
              <a:t>jedou 12,5 km, ženy 10 </a:t>
            </a:r>
            <a:r>
              <a:rPr lang="cs-CZ" dirty="0" smtClean="0"/>
              <a:t>km</a:t>
            </a:r>
          </a:p>
          <a:p>
            <a:r>
              <a:rPr lang="cs-CZ" dirty="0" smtClean="0"/>
              <a:t>startují </a:t>
            </a:r>
            <a:r>
              <a:rPr lang="cs-CZ" dirty="0"/>
              <a:t>tzv. </a:t>
            </a:r>
            <a:r>
              <a:rPr lang="cs-CZ" b="1" dirty="0" err="1"/>
              <a:t>Gundersenovou</a:t>
            </a:r>
            <a:r>
              <a:rPr lang="cs-CZ" b="1" dirty="0"/>
              <a:t> metodou</a:t>
            </a:r>
            <a:r>
              <a:rPr lang="cs-CZ" dirty="0"/>
              <a:t> – startují v pořadí daném výsledkovou listinou předchozího závodu s takovou časovou ztrátou na prvního, jakou dojeli v předchozím závodě v případě, že byl předchozím závodem sprint nebo závod s hromadným </a:t>
            </a:r>
            <a:r>
              <a:rPr lang="cs-CZ" dirty="0" smtClean="0"/>
              <a:t>startem</a:t>
            </a:r>
          </a:p>
          <a:p>
            <a:r>
              <a:rPr lang="cs-CZ" dirty="0" smtClean="0"/>
              <a:t>pokud </a:t>
            </a:r>
            <a:r>
              <a:rPr lang="cs-CZ" dirty="0"/>
              <a:t>byl předchozím závodem </a:t>
            </a:r>
            <a:r>
              <a:rPr lang="cs-CZ" dirty="0" smtClean="0"/>
              <a:t>vytrvalostní </a:t>
            </a:r>
            <a:r>
              <a:rPr lang="cs-CZ" dirty="0"/>
              <a:t>závod, pak je časový odstup poloviční.</a:t>
            </a:r>
          </a:p>
          <a:p>
            <a:r>
              <a:rPr lang="cs-CZ" dirty="0" smtClean="0"/>
              <a:t>Jede se 5 okruhů </a:t>
            </a:r>
            <a:r>
              <a:rPr lang="cs-CZ" dirty="0"/>
              <a:t>se </a:t>
            </a:r>
            <a:r>
              <a:rPr lang="cs-CZ" dirty="0" smtClean="0"/>
              <a:t>střelbou </a:t>
            </a:r>
            <a:r>
              <a:rPr lang="cs-CZ" dirty="0"/>
              <a:t>L, L, S, S</a:t>
            </a:r>
          </a:p>
          <a:p>
            <a:r>
              <a:rPr lang="cs-CZ" dirty="0" smtClean="0"/>
              <a:t>za </a:t>
            </a:r>
            <a:r>
              <a:rPr lang="cs-CZ" dirty="0"/>
              <a:t>každou netrefenou ránu je nutné proběhnou navíc jedno trestné kolo o délce 150 metrů</a:t>
            </a:r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Stíhací závod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8100392" y="764704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7" name="Picture 2" descr="File:Biathlon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24829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10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muži </a:t>
            </a:r>
            <a:r>
              <a:rPr lang="cs-CZ" dirty="0"/>
              <a:t>jedou 15 km, ženy 12,5 </a:t>
            </a:r>
            <a:r>
              <a:rPr lang="cs-CZ" dirty="0" smtClean="0"/>
              <a:t>km</a:t>
            </a:r>
          </a:p>
          <a:p>
            <a:r>
              <a:rPr lang="cs-CZ" dirty="0"/>
              <a:t>z</a:t>
            </a:r>
            <a:r>
              <a:rPr lang="cs-CZ" dirty="0" smtClean="0"/>
              <a:t>ávod má 5 okruhů, střelba </a:t>
            </a:r>
            <a:r>
              <a:rPr lang="cs-CZ" dirty="0"/>
              <a:t>L, L, S, </a:t>
            </a:r>
            <a:r>
              <a:rPr lang="cs-CZ" dirty="0" smtClean="0"/>
              <a:t>S </a:t>
            </a:r>
          </a:p>
          <a:p>
            <a:r>
              <a:rPr lang="cs-CZ" dirty="0" smtClean="0"/>
              <a:t>za </a:t>
            </a:r>
            <a:r>
              <a:rPr lang="cs-CZ" dirty="0"/>
              <a:t>každou netrefenou ránu je nutné </a:t>
            </a:r>
            <a:r>
              <a:rPr lang="cs-CZ" dirty="0" smtClean="0"/>
              <a:t>proběhnout jedno </a:t>
            </a:r>
            <a:r>
              <a:rPr lang="cs-CZ" dirty="0"/>
              <a:t>trestné kolo v délce 150 </a:t>
            </a:r>
            <a:r>
              <a:rPr lang="cs-CZ" dirty="0" smtClean="0"/>
              <a:t>metrů</a:t>
            </a:r>
            <a:endParaRPr lang="cs-CZ" dirty="0"/>
          </a:p>
          <a:p>
            <a:r>
              <a:rPr lang="cs-CZ" dirty="0" smtClean="0"/>
              <a:t>v závodu </a:t>
            </a:r>
            <a:r>
              <a:rPr lang="cs-CZ" dirty="0"/>
              <a:t>startuje 30 nejlepších závodníků </a:t>
            </a:r>
            <a:r>
              <a:rPr lang="cs-CZ" dirty="0" smtClean="0"/>
              <a:t>Světového </a:t>
            </a:r>
            <a:r>
              <a:rPr lang="cs-CZ" dirty="0"/>
              <a:t>poháru nebo </a:t>
            </a:r>
            <a:r>
              <a:rPr lang="cs-CZ" dirty="0" smtClean="0"/>
              <a:t>Mistrovství  světa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Závod s hromadným startem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8100392" y="764704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7" name="Picture 2" descr="File:Biathlon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760" y="1134036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10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každou </a:t>
            </a:r>
            <a:r>
              <a:rPr lang="cs-CZ" dirty="0"/>
              <a:t>zemi reprezentuje jedna čtyřčlenná </a:t>
            </a:r>
            <a:r>
              <a:rPr lang="cs-CZ" dirty="0" smtClean="0"/>
              <a:t>štafeta</a:t>
            </a:r>
          </a:p>
          <a:p>
            <a:r>
              <a:rPr lang="cs-CZ" dirty="0"/>
              <a:t>v</a:t>
            </a:r>
            <a:r>
              <a:rPr lang="cs-CZ" dirty="0" smtClean="0"/>
              <a:t>šichni </a:t>
            </a:r>
            <a:r>
              <a:rPr lang="cs-CZ" dirty="0"/>
              <a:t>běží 7,5 km (muži), </a:t>
            </a:r>
            <a:r>
              <a:rPr lang="cs-CZ" dirty="0" smtClean="0"/>
              <a:t>6</a:t>
            </a:r>
            <a:r>
              <a:rPr lang="cs-CZ" dirty="0"/>
              <a:t> km (</a:t>
            </a:r>
            <a:r>
              <a:rPr lang="cs-CZ" dirty="0" smtClean="0"/>
              <a:t>ženy)</a:t>
            </a:r>
          </a:p>
          <a:p>
            <a:r>
              <a:rPr lang="cs-CZ" dirty="0" smtClean="0"/>
              <a:t>od </a:t>
            </a:r>
            <a:r>
              <a:rPr lang="cs-CZ" dirty="0"/>
              <a:t>roku 2005 i smíšená </a:t>
            </a:r>
            <a:r>
              <a:rPr lang="cs-CZ" dirty="0" smtClean="0"/>
              <a:t>štafeta 2 </a:t>
            </a:r>
            <a:r>
              <a:rPr lang="cs-CZ" dirty="0"/>
              <a:t>ženy (6 km) a 2 muži (7,5 </a:t>
            </a:r>
            <a:r>
              <a:rPr lang="cs-CZ" dirty="0" smtClean="0"/>
              <a:t>km)</a:t>
            </a:r>
          </a:p>
          <a:p>
            <a:r>
              <a:rPr lang="cs-CZ" dirty="0"/>
              <a:t>b</a:t>
            </a:r>
            <a:r>
              <a:rPr lang="cs-CZ" dirty="0" smtClean="0"/>
              <a:t>ěží 3 </a:t>
            </a:r>
            <a:r>
              <a:rPr lang="cs-CZ" dirty="0"/>
              <a:t>okruhy, </a:t>
            </a:r>
            <a:r>
              <a:rPr lang="cs-CZ" dirty="0" smtClean="0"/>
              <a:t>střílí </a:t>
            </a:r>
            <a:r>
              <a:rPr lang="cs-CZ" dirty="0"/>
              <a:t>L, S </a:t>
            </a:r>
            <a:endParaRPr lang="cs-CZ" dirty="0" smtClean="0"/>
          </a:p>
          <a:p>
            <a:r>
              <a:rPr lang="cs-CZ" dirty="0" smtClean="0"/>
              <a:t>pokud </a:t>
            </a:r>
            <a:r>
              <a:rPr lang="cs-CZ" dirty="0"/>
              <a:t>závodník netrefí všech pět terčů, má k disposici 3 náhradní náboje, které musí po jednom </a:t>
            </a:r>
            <a:r>
              <a:rPr lang="cs-CZ" dirty="0" smtClean="0"/>
              <a:t>dobít</a:t>
            </a:r>
          </a:p>
          <a:p>
            <a:r>
              <a:rPr lang="cs-CZ" dirty="0" smtClean="0"/>
              <a:t>pokud </a:t>
            </a:r>
            <a:r>
              <a:rPr lang="cs-CZ" dirty="0"/>
              <a:t>netrefí ani po dobití, jede navíc tolik trestných kol o délce 150 metrů, kolik netrefil </a:t>
            </a:r>
            <a:r>
              <a:rPr lang="cs-CZ" dirty="0" smtClean="0"/>
              <a:t>terčů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Štafeta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5344542" y="188640"/>
            <a:ext cx="3461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obrázek spustíte video.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8100392" y="764704"/>
            <a:ext cx="792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  <p:pic>
        <p:nvPicPr>
          <p:cNvPr id="7" name="Picture 2" descr="File:Biathlon pictogram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24829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87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lnění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Vlnění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lnění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50</TotalTime>
  <Words>326</Words>
  <Application>Microsoft Office PowerPoint</Application>
  <PresentationFormat>Předvádění na obrazovce (4:3)</PresentationFormat>
  <Paragraphs>81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Vlnění</vt:lpstr>
      <vt:lpstr>Biatlon</vt:lpstr>
      <vt:lpstr>Prezentace aplikace PowerPoint</vt:lpstr>
      <vt:lpstr>Biatlon</vt:lpstr>
      <vt:lpstr>Historie biatlonu</vt:lpstr>
      <vt:lpstr>Vytrvalostní závod</vt:lpstr>
      <vt:lpstr>Sprint</vt:lpstr>
      <vt:lpstr>Stíhací závod</vt:lpstr>
      <vt:lpstr>Závod s hromadným startem</vt:lpstr>
      <vt:lpstr>Štafeta</vt:lpstr>
      <vt:lpstr>Zdroje obrázků</vt:lpstr>
      <vt:lpstr>Použitá 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Biatlon</dc:title>
  <dc:creator>Veronika Veselá</dc:creator>
  <cp:lastModifiedBy>Veronika Veselá</cp:lastModifiedBy>
  <cp:revision>5</cp:revision>
  <dcterms:created xsi:type="dcterms:W3CDTF">2014-01-18T17:47:52Z</dcterms:created>
  <dcterms:modified xsi:type="dcterms:W3CDTF">2014-01-18T18:38:21Z</dcterms:modified>
</cp:coreProperties>
</file>