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" r:id="rId2"/>
    <p:sldId id="258" r:id="rId3"/>
    <p:sldId id="260" r:id="rId4"/>
    <p:sldId id="261" r:id="rId5"/>
    <p:sldId id="262" r:id="rId6"/>
    <p:sldId id="263" r:id="rId7"/>
    <p:sldId id="268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-23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0EF07B-1E8A-4373-89B8-133E08847519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4D4E24-746B-4FE9-BD4D-5CC3AE6FF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BE73C08-D8F6-4452-9F77-B1C386F9AAC7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BDD066A-5387-400A-992F-9FE9EDEDDD0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6D4E6ED-9062-471C-84E5-3C0C7D3F1D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Gonzales@gmail.es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lONa7jW_Ew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2"/>
          <p:cNvSpPr>
            <a:spLocks noChangeArrowheads="1"/>
          </p:cNvSpPr>
          <p:nvPr/>
        </p:nvSpPr>
        <p:spPr bwMode="auto">
          <a:xfrm>
            <a:off x="1115616" y="3357563"/>
            <a:ext cx="7632847" cy="2331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>
                <a:latin typeface="+mj-lt"/>
              </a:rPr>
              <a:t>Obchodní akademie a Jazyková škola</a:t>
            </a:r>
            <a:br>
              <a:rPr lang="cs-CZ" sz="2400" dirty="0">
                <a:latin typeface="+mj-lt"/>
              </a:rPr>
            </a:br>
            <a:r>
              <a:rPr lang="cs-CZ" sz="2400" dirty="0">
                <a:latin typeface="+mj-lt"/>
              </a:rPr>
              <a:t>s právem státní jazykové zkoušky Jihlava</a:t>
            </a:r>
          </a:p>
          <a:p>
            <a:pPr algn="ctr"/>
            <a:endParaRPr lang="cs-CZ" dirty="0">
              <a:latin typeface="+mj-lt"/>
            </a:endParaRPr>
          </a:p>
          <a:p>
            <a:pPr algn="ctr">
              <a:spcBef>
                <a:spcPts val="300"/>
              </a:spcBef>
            </a:pPr>
            <a:r>
              <a:rPr lang="cs-CZ" dirty="0">
                <a:latin typeface="+mj-lt"/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>
                <a:latin typeface="+mj-lt"/>
              </a:rPr>
              <a:t>VY_32_INOVACE_353.ŠPJ.34</a:t>
            </a:r>
            <a:endParaRPr lang="cs-CZ" dirty="0">
              <a:latin typeface="+mj-lt"/>
            </a:endParaRPr>
          </a:p>
          <a:p>
            <a:pPr algn="ctr">
              <a:spcBef>
                <a:spcPts val="300"/>
              </a:spcBef>
            </a:pPr>
            <a:r>
              <a:rPr lang="cs-CZ" dirty="0" err="1" smtClean="0">
                <a:latin typeface="+mj-lt"/>
              </a:rPr>
              <a:t>En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el</a:t>
            </a:r>
            <a:r>
              <a:rPr lang="cs-CZ" dirty="0" smtClean="0">
                <a:latin typeface="+mj-lt"/>
              </a:rPr>
              <a:t> hotel - prezentace</a:t>
            </a:r>
            <a:endParaRPr lang="cs-CZ" dirty="0">
              <a:latin typeface="+mj-lt"/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420938"/>
            <a:ext cx="1152128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7" y="542925"/>
            <a:ext cx="705678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644525"/>
            <a:ext cx="7672338" cy="5808663"/>
          </a:xfrm>
        </p:spPr>
        <p:txBody>
          <a:bodyPr>
            <a:normAutofit fontScale="85000" lnSpcReduction="10000"/>
          </a:bodyPr>
          <a:lstStyle/>
          <a:p>
            <a:pPr algn="just" eaLnBrk="1" hangingPunct="1">
              <a:defRPr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>
                <a:latin typeface="+mj-lt"/>
              </a:rPr>
              <a:t>CZ.1.07</a:t>
            </a:r>
            <a:r>
              <a:rPr lang="cs-CZ" sz="2800" dirty="0" smtClean="0">
                <a:latin typeface="+mj-lt"/>
              </a:rPr>
              <a:t>/1.5.00/34.0744</a:t>
            </a:r>
          </a:p>
          <a:p>
            <a:pPr algn="just" eaLnBrk="1" hangingPunct="1">
              <a:defRPr/>
            </a:pPr>
            <a:r>
              <a:rPr lang="cs-CZ" sz="2800" b="1" u="sng" dirty="0">
                <a:latin typeface="+mj-lt"/>
              </a:rPr>
              <a:t>Šablona</a:t>
            </a:r>
            <a:r>
              <a:rPr lang="cs-CZ" sz="2800" dirty="0">
                <a:latin typeface="+mj-lt"/>
              </a:rPr>
              <a:t>: </a:t>
            </a:r>
            <a:r>
              <a:rPr lang="cs-CZ" sz="2800" dirty="0" err="1" smtClean="0">
                <a:latin typeface="+mj-lt"/>
              </a:rPr>
              <a:t>VY_32_INOVACE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Číslo </a:t>
            </a:r>
            <a:r>
              <a:rPr lang="cs-CZ" sz="2800" b="1" u="sng" dirty="0">
                <a:latin typeface="+mj-lt"/>
              </a:rPr>
              <a:t>DUMU</a:t>
            </a:r>
            <a:r>
              <a:rPr lang="cs-CZ" sz="2800">
                <a:latin typeface="+mj-lt"/>
              </a:rPr>
              <a:t>: </a:t>
            </a:r>
            <a:r>
              <a:rPr lang="cs-CZ" sz="2800" smtClean="0">
                <a:latin typeface="+mj-lt"/>
              </a:rPr>
              <a:t>353.ŠPJ.34</a:t>
            </a:r>
            <a:endParaRPr lang="cs-CZ" sz="2800" dirty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>
                <a:latin typeface="+mj-lt"/>
              </a:rPr>
              <a:t>Předmět</a:t>
            </a:r>
            <a:r>
              <a:rPr lang="cs-CZ" sz="2800" dirty="0">
                <a:latin typeface="+mj-lt"/>
              </a:rPr>
              <a:t>: </a:t>
            </a:r>
            <a:r>
              <a:rPr lang="cs-CZ" sz="2800" dirty="0" smtClean="0">
                <a:latin typeface="+mj-lt"/>
              </a:rPr>
              <a:t>španělský jazyk</a:t>
            </a:r>
            <a:endParaRPr lang="cs-CZ" sz="2800" dirty="0">
              <a:latin typeface="+mj-lt"/>
            </a:endParaRPr>
          </a:p>
          <a:p>
            <a:pPr algn="just">
              <a:defRPr/>
            </a:pPr>
            <a:r>
              <a:rPr lang="cs-CZ" sz="2800" b="1" u="sng" dirty="0" smtClean="0">
                <a:latin typeface="+mj-lt"/>
              </a:rPr>
              <a:t>Název materiálu</a:t>
            </a:r>
            <a:r>
              <a:rPr lang="cs-CZ" sz="2800" dirty="0" smtClean="0">
                <a:latin typeface="+mj-lt"/>
              </a:rPr>
              <a:t>: </a:t>
            </a:r>
            <a:r>
              <a:rPr lang="cs-CZ" sz="2800" dirty="0" err="1" smtClean="0">
                <a:latin typeface="+mj-lt"/>
              </a:rPr>
              <a:t>En</a:t>
            </a:r>
            <a:r>
              <a:rPr lang="cs-CZ" sz="2800" dirty="0" smtClean="0">
                <a:latin typeface="+mj-lt"/>
              </a:rPr>
              <a:t> </a:t>
            </a:r>
            <a:r>
              <a:rPr lang="cs-CZ" sz="2800" dirty="0" err="1" smtClean="0">
                <a:latin typeface="+mj-lt"/>
              </a:rPr>
              <a:t>el</a:t>
            </a:r>
            <a:r>
              <a:rPr lang="cs-CZ" sz="2800" dirty="0" smtClean="0">
                <a:latin typeface="+mj-lt"/>
              </a:rPr>
              <a:t> hotel – prezentace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Autor</a:t>
            </a:r>
            <a:r>
              <a:rPr lang="cs-CZ" sz="2800" dirty="0" smtClean="0">
                <a:latin typeface="+mj-lt"/>
              </a:rPr>
              <a:t>: Simona </a:t>
            </a:r>
            <a:r>
              <a:rPr lang="cs-CZ" sz="2800" dirty="0" err="1" smtClean="0">
                <a:latin typeface="+mj-lt"/>
              </a:rPr>
              <a:t>Zatočilová</a:t>
            </a:r>
            <a:endParaRPr lang="cs-CZ" sz="28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Formát</a:t>
            </a:r>
            <a:r>
              <a:rPr lang="cs-CZ" sz="2800" dirty="0" smtClean="0">
                <a:latin typeface="+mj-lt"/>
              </a:rPr>
              <a:t>: Prezentace Microsoft </a:t>
            </a:r>
            <a:r>
              <a:rPr lang="cs-CZ" sz="2800" dirty="0" err="1" smtClean="0">
                <a:latin typeface="+mj-lt"/>
              </a:rPr>
              <a:t>Powerpoint</a:t>
            </a:r>
            <a:r>
              <a:rPr lang="cs-CZ" sz="2800" dirty="0" smtClean="0">
                <a:latin typeface="+mj-lt"/>
              </a:rPr>
              <a:t> 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Velikost</a:t>
            </a:r>
            <a:r>
              <a:rPr lang="cs-CZ" sz="2800" dirty="0" smtClean="0">
                <a:latin typeface="+mj-lt"/>
              </a:rPr>
              <a:t>:323 kB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Stupeň a typ vzdělávání</a:t>
            </a:r>
            <a:r>
              <a:rPr lang="cs-CZ" sz="2800" dirty="0" smtClean="0">
                <a:latin typeface="+mj-lt"/>
              </a:rPr>
              <a:t>: SŠ – odborné vzdělávání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Licence k obrazovému materiálu</a:t>
            </a:r>
            <a:r>
              <a:rPr lang="cs-CZ" sz="2800" dirty="0" smtClean="0">
                <a:latin typeface="+mj-lt"/>
              </a:rPr>
              <a:t>: </a:t>
            </a:r>
            <a:r>
              <a:rPr lang="cs-CZ" sz="2200" dirty="0">
                <a:latin typeface="+mj-lt"/>
              </a:rPr>
              <a:t>CC BY, CC BY-SA </a:t>
            </a:r>
            <a:endParaRPr lang="cs-CZ" sz="2200" dirty="0" smtClean="0">
              <a:latin typeface="+mj-lt"/>
            </a:endParaRP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Datum vytvoření</a:t>
            </a:r>
            <a:r>
              <a:rPr lang="cs-CZ" sz="2800" dirty="0" smtClean="0">
                <a:latin typeface="+mj-lt"/>
              </a:rPr>
              <a:t>: 3.12.2013</a:t>
            </a:r>
          </a:p>
          <a:p>
            <a:pPr algn="just" eaLnBrk="1" hangingPunct="1">
              <a:defRPr/>
            </a:pPr>
            <a:r>
              <a:rPr lang="cs-CZ" sz="2800" b="1" u="sng" dirty="0" smtClean="0">
                <a:latin typeface="+mj-lt"/>
              </a:rPr>
              <a:t>Klíčová slova</a:t>
            </a:r>
            <a:r>
              <a:rPr lang="cs-CZ" sz="2800" dirty="0" smtClean="0">
                <a:latin typeface="+mj-lt"/>
              </a:rPr>
              <a:t>: hotel, </a:t>
            </a:r>
            <a:r>
              <a:rPr lang="cs-CZ" sz="2800" dirty="0" err="1" smtClean="0">
                <a:latin typeface="+mj-lt"/>
              </a:rPr>
              <a:t>registro</a:t>
            </a:r>
            <a:endParaRPr lang="cs-CZ" dirty="0" smtClean="0">
              <a:latin typeface="+mj-lt"/>
            </a:endParaRPr>
          </a:p>
          <a:p>
            <a:pPr algn="just">
              <a:defRPr/>
            </a:pPr>
            <a:r>
              <a:rPr lang="cs-CZ" sz="2800" b="1" u="sng" dirty="0" smtClean="0">
                <a:latin typeface="+mj-lt"/>
              </a:rPr>
              <a:t>Anotace</a:t>
            </a:r>
            <a:r>
              <a:rPr lang="cs-CZ" sz="2800" dirty="0" smtClean="0">
                <a:latin typeface="+mj-lt"/>
              </a:rPr>
              <a:t>: </a:t>
            </a:r>
            <a:r>
              <a:rPr lang="cs-CZ" sz="2400" dirty="0" smtClean="0">
                <a:latin typeface="+mj-lt"/>
              </a:rPr>
              <a:t>prezentace slouží </a:t>
            </a:r>
            <a:r>
              <a:rPr lang="cs-CZ" sz="2400" dirty="0" smtClean="0"/>
              <a:t>k procvičení slovní zásoby a konverzace pro registraci v hotelu – „</a:t>
            </a:r>
            <a:r>
              <a:rPr lang="cs-CZ" sz="2400" dirty="0" err="1" smtClean="0"/>
              <a:t>registro</a:t>
            </a:r>
            <a:r>
              <a:rPr lang="cs-CZ" sz="2400" dirty="0" smtClean="0"/>
              <a:t>“</a:t>
            </a:r>
            <a:endParaRPr lang="cs-CZ" sz="2400" dirty="0">
              <a:latin typeface="+mj-lt"/>
            </a:endParaRPr>
          </a:p>
          <a:p>
            <a:pPr algn="just"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052878"/>
          </a:xfrm>
        </p:spPr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rgbClr val="C00000"/>
                </a:solidFill>
                <a:latin typeface="Comic Sans MS" pitchFamily="66" charset="0"/>
              </a:rPr>
              <a:t>En</a:t>
            </a:r>
            <a:r>
              <a:rPr lang="cs-CZ" sz="5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5400" dirty="0" err="1" smtClean="0">
                <a:solidFill>
                  <a:srgbClr val="C00000"/>
                </a:solidFill>
                <a:latin typeface="Comic Sans MS" pitchFamily="66" charset="0"/>
              </a:rPr>
              <a:t>el</a:t>
            </a:r>
            <a:r>
              <a:rPr lang="cs-CZ" sz="5400" dirty="0" smtClean="0">
                <a:solidFill>
                  <a:srgbClr val="C00000"/>
                </a:solidFill>
                <a:latin typeface="Comic Sans MS" pitchFamily="66" charset="0"/>
              </a:rPr>
              <a:t> hotel, </a:t>
            </a:r>
            <a:r>
              <a:rPr lang="cs-CZ" sz="5400" dirty="0" err="1" smtClean="0">
                <a:solidFill>
                  <a:srgbClr val="C00000"/>
                </a:solidFill>
                <a:latin typeface="Comic Sans MS" pitchFamily="66" charset="0"/>
              </a:rPr>
              <a:t>registro</a:t>
            </a:r>
            <a:endParaRPr lang="cs-CZ" sz="54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20482" name="Picture 2" descr="Obrázek - hotel. Fotosearch - Hledat sériové fotografie, fotografie, výtisky, obrázky a fotografický klip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00808"/>
            <a:ext cx="6264696" cy="42481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052878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LÉXICO – SLOVNÍ ZÁSOBA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700808"/>
            <a:ext cx="7387912" cy="4963312"/>
          </a:xfrm>
        </p:spPr>
        <p:txBody>
          <a:bodyPr>
            <a:normAutofit fontScale="25000" lnSpcReduction="20000"/>
          </a:bodyPr>
          <a:lstStyle/>
          <a:p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hotel –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hotel</a:t>
            </a:r>
            <a:endParaRPr lang="cs-CZ" sz="7200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habitación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pokoj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habitación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simple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jednolůžková pokoj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habitación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doble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dvoulůžkový pokoj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cama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extra,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supletoria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- přistýlka 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cama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matrimonial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maželská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postel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reserva – rezervace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cancelación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- zrušení</a:t>
            </a:r>
          </a:p>
          <a:p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registrarse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zapsat se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recepción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- recepce</a:t>
            </a:r>
          </a:p>
          <a:p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alojarse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ubytovat se</a:t>
            </a:r>
          </a:p>
          <a:p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ascensor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- výtah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las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escaleras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schody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llave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 - klíč</a:t>
            </a:r>
          </a:p>
          <a:p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maletero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nosič kufrů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pensión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penze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los </a:t>
            </a:r>
            <a:r>
              <a:rPr lang="cs-CZ" sz="7200" dirty="0" err="1" smtClean="0">
                <a:solidFill>
                  <a:srgbClr val="0070C0"/>
                </a:solidFill>
                <a:latin typeface="Comic Sans MS" pitchFamily="66" charset="0"/>
              </a:rPr>
              <a:t>servicios</a:t>
            </a:r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– sužby</a:t>
            </a:r>
          </a:p>
          <a:p>
            <a:endParaRPr lang="cs-CZ" sz="7200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7200" b="1" dirty="0" smtClean="0"/>
              <a:t> </a:t>
            </a:r>
            <a:endParaRPr lang="cs-CZ" sz="7200" dirty="0" smtClean="0"/>
          </a:p>
          <a:p>
            <a:endParaRPr lang="cs-CZ" sz="1800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endParaRPr lang="cs-CZ" sz="1800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98087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LÉXICO – SLOVNÍ ZÁSOBA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4747288"/>
          </a:xfrm>
        </p:spPr>
        <p:txBody>
          <a:bodyPr>
            <a:normAutofit fontScale="92500" lnSpcReduction="20000"/>
          </a:bodyPr>
          <a:lstStyle/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piso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poschodí</a:t>
            </a:r>
          </a:p>
          <a:p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cama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postel</a:t>
            </a:r>
          </a:p>
          <a:p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la ducha - sprcha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despertador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budík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,la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recepcionista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- recepční 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equipaje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zavazadlo</a:t>
            </a:r>
          </a:p>
          <a:p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tarjeta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de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registración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registrační formulář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restaurante – restaurace</a:t>
            </a:r>
          </a:p>
          <a:p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toalla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ručník</a:t>
            </a:r>
          </a:p>
          <a:p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la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disponibilidad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de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habitaciones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pokoje k dispozici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pensión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completa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plná penze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el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desayuno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snídaně </a:t>
            </a:r>
          </a:p>
          <a:p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sólo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habitación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pouze pokoj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incluir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zahrnout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con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vista a la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calle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 - výhled do ulice</a:t>
            </a:r>
          </a:p>
          <a:p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con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vista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al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1900" dirty="0" err="1" smtClean="0">
                <a:solidFill>
                  <a:srgbClr val="0070C0"/>
                </a:solidFill>
                <a:latin typeface="Comic Sans MS" pitchFamily="66" charset="0"/>
              </a:rPr>
              <a:t>mar</a:t>
            </a:r>
            <a:r>
              <a:rPr lang="cs-CZ" sz="1900" dirty="0" smtClean="0">
                <a:solidFill>
                  <a:srgbClr val="0070C0"/>
                </a:solidFill>
                <a:latin typeface="Comic Sans MS" pitchFamily="66" charset="0"/>
              </a:rPr>
              <a:t> – výhled na moře</a:t>
            </a:r>
          </a:p>
          <a:p>
            <a:endParaRPr lang="cs-CZ" sz="1900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endParaRPr lang="cs-CZ" sz="16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98087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LÉXICO – SLOVNÍ ZÁSOBA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556792"/>
            <a:ext cx="7406640" cy="4752528"/>
          </a:xfrm>
        </p:spPr>
        <p:txBody>
          <a:bodyPr>
            <a:normAutofit fontScale="25000" lnSpcReduction="20000"/>
          </a:bodyPr>
          <a:lstStyle/>
          <a:p>
            <a:endParaRPr lang="cs-CZ" sz="1500" dirty="0" smtClean="0">
              <a:latin typeface="Comic Sans MS" pitchFamily="66" charset="0"/>
            </a:endParaRPr>
          </a:p>
          <a:p>
            <a:r>
              <a:rPr lang="cs-CZ" sz="5600" dirty="0" smtClean="0">
                <a:latin typeface="Comic Sans MS" pitchFamily="66" charset="0"/>
              </a:rPr>
              <a:t>¿ </a:t>
            </a:r>
            <a:r>
              <a:rPr lang="cs-CZ" sz="5600" dirty="0" err="1" smtClean="0">
                <a:latin typeface="Comic Sans MS" pitchFamily="66" charset="0"/>
              </a:rPr>
              <a:t>En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que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puedo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servirle</a:t>
            </a:r>
            <a:r>
              <a:rPr lang="cs-CZ" sz="5600" dirty="0" smtClean="0">
                <a:latin typeface="Comic Sans MS" pitchFamily="66" charset="0"/>
              </a:rPr>
              <a:t>?  - V čem Vám mohu pomoci?</a:t>
            </a:r>
          </a:p>
          <a:p>
            <a:r>
              <a:rPr lang="cs-CZ" sz="5600" dirty="0" smtClean="0">
                <a:latin typeface="Comic Sans MS" pitchFamily="66" charset="0"/>
              </a:rPr>
              <a:t>¿ </a:t>
            </a:r>
            <a:r>
              <a:rPr lang="cs-CZ" sz="5600" dirty="0" err="1" smtClean="0">
                <a:latin typeface="Comic Sans MS" pitchFamily="66" charset="0"/>
              </a:rPr>
              <a:t>Hay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habitaciones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disponsibles</a:t>
            </a:r>
            <a:r>
              <a:rPr lang="cs-CZ" sz="5600" dirty="0" smtClean="0">
                <a:latin typeface="Comic Sans MS" pitchFamily="66" charset="0"/>
              </a:rPr>
              <a:t>? – Máte volné pokoje?</a:t>
            </a:r>
          </a:p>
          <a:p>
            <a:r>
              <a:rPr lang="cs-CZ" sz="5600" dirty="0" err="1" smtClean="0">
                <a:latin typeface="Comic Sans MS" pitchFamily="66" charset="0"/>
              </a:rPr>
              <a:t>Quisiera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un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cuarto</a:t>
            </a:r>
            <a:r>
              <a:rPr lang="cs-CZ" sz="5600" dirty="0" smtClean="0">
                <a:latin typeface="Comic Sans MS" pitchFamily="66" charset="0"/>
              </a:rPr>
              <a:t> para </a:t>
            </a:r>
            <a:r>
              <a:rPr lang="cs-CZ" sz="5600" dirty="0" err="1" smtClean="0">
                <a:latin typeface="Comic Sans MS" pitchFamily="66" charset="0"/>
              </a:rPr>
              <a:t>una</a:t>
            </a:r>
            <a:r>
              <a:rPr lang="cs-CZ" sz="5600" dirty="0" smtClean="0">
                <a:latin typeface="Comic Sans MS" pitchFamily="66" charset="0"/>
              </a:rPr>
              <a:t> persona.  Chci jednolůžkový pokoj.</a:t>
            </a:r>
          </a:p>
          <a:p>
            <a:r>
              <a:rPr lang="cs-CZ" sz="5600" dirty="0" smtClean="0">
                <a:latin typeface="Comic Sans MS" pitchFamily="66" charset="0"/>
              </a:rPr>
              <a:t>¿</a:t>
            </a:r>
            <a:r>
              <a:rPr lang="cs-CZ" sz="5600" dirty="0" err="1" smtClean="0">
                <a:latin typeface="Comic Sans MS" pitchFamily="66" charset="0"/>
              </a:rPr>
              <a:t>Cuántos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días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desea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quedarse</a:t>
            </a:r>
            <a:r>
              <a:rPr lang="cs-CZ" sz="5600" dirty="0" smtClean="0">
                <a:latin typeface="Comic Sans MS" pitchFamily="66" charset="0"/>
              </a:rPr>
              <a:t>?- Kolik dní chcete zůstat?</a:t>
            </a:r>
          </a:p>
          <a:p>
            <a:r>
              <a:rPr lang="cs-CZ" sz="5600" dirty="0" err="1" smtClean="0">
                <a:latin typeface="Comic Sans MS" pitchFamily="66" charset="0"/>
              </a:rPr>
              <a:t>Me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quedo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por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tres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días</a:t>
            </a:r>
            <a:r>
              <a:rPr lang="cs-CZ" sz="5600" dirty="0" smtClean="0">
                <a:latin typeface="Comic Sans MS" pitchFamily="66" charset="0"/>
              </a:rPr>
              <a:t>. – Zůstanu na tři dny.</a:t>
            </a:r>
          </a:p>
          <a:p>
            <a:r>
              <a:rPr lang="cs-CZ" sz="5600" dirty="0" smtClean="0">
                <a:latin typeface="Comic Sans MS" pitchFamily="66" charset="0"/>
              </a:rPr>
              <a:t>¿</a:t>
            </a:r>
            <a:r>
              <a:rPr lang="cs-CZ" sz="5600" dirty="0" err="1" smtClean="0">
                <a:latin typeface="Comic Sans MS" pitchFamily="66" charset="0"/>
              </a:rPr>
              <a:t>Le</a:t>
            </a:r>
            <a:r>
              <a:rPr lang="cs-CZ" sz="5600" dirty="0" smtClean="0">
                <a:latin typeface="Comic Sans MS" pitchFamily="66" charset="0"/>
              </a:rPr>
              <a:t> gusta </a:t>
            </a:r>
            <a:r>
              <a:rPr lang="cs-CZ" sz="5600" dirty="0" err="1" smtClean="0">
                <a:latin typeface="Comic Sans MS" pitchFamily="66" charset="0"/>
              </a:rPr>
              <a:t>hacia</a:t>
            </a:r>
            <a:r>
              <a:rPr lang="cs-CZ" sz="5600" dirty="0" smtClean="0">
                <a:latin typeface="Comic Sans MS" pitchFamily="66" charset="0"/>
              </a:rPr>
              <a:t> la </a:t>
            </a:r>
            <a:r>
              <a:rPr lang="cs-CZ" sz="5600" dirty="0" err="1" smtClean="0">
                <a:latin typeface="Comic Sans MS" pitchFamily="66" charset="0"/>
              </a:rPr>
              <a:t>calle</a:t>
            </a:r>
            <a:r>
              <a:rPr lang="cs-CZ" sz="5600" dirty="0" smtClean="0">
                <a:latin typeface="Comic Sans MS" pitchFamily="66" charset="0"/>
              </a:rPr>
              <a:t> o </a:t>
            </a:r>
            <a:r>
              <a:rPr lang="cs-CZ" sz="5600" dirty="0" err="1" smtClean="0">
                <a:latin typeface="Comic Sans MS" pitchFamily="66" charset="0"/>
              </a:rPr>
              <a:t>hacia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el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mar</a:t>
            </a:r>
            <a:r>
              <a:rPr lang="cs-CZ" sz="5600" dirty="0" smtClean="0">
                <a:latin typeface="Comic Sans MS" pitchFamily="66" charset="0"/>
              </a:rPr>
              <a:t>? – Chcete výhled do ulice nebo na moře? </a:t>
            </a:r>
          </a:p>
          <a:p>
            <a:r>
              <a:rPr lang="cs-CZ" sz="5600" dirty="0" err="1" smtClean="0">
                <a:latin typeface="Comic Sans MS" pitchFamily="66" charset="0"/>
              </a:rPr>
              <a:t>Haga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el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favor</a:t>
            </a:r>
            <a:r>
              <a:rPr lang="cs-CZ" sz="5600" dirty="0" smtClean="0">
                <a:latin typeface="Comic Sans MS" pitchFamily="66" charset="0"/>
              </a:rPr>
              <a:t> de </a:t>
            </a:r>
            <a:r>
              <a:rPr lang="cs-CZ" sz="5600" dirty="0" err="1" smtClean="0">
                <a:latin typeface="Comic Sans MS" pitchFamily="66" charset="0"/>
              </a:rPr>
              <a:t>registrarse</a:t>
            </a:r>
            <a:r>
              <a:rPr lang="cs-CZ" sz="5600" dirty="0" smtClean="0">
                <a:latin typeface="Comic Sans MS" pitchFamily="66" charset="0"/>
              </a:rPr>
              <a:t> – Zaregistrujte se, prosím.</a:t>
            </a:r>
          </a:p>
          <a:p>
            <a:r>
              <a:rPr lang="cs-CZ" sz="5600" dirty="0" smtClean="0">
                <a:latin typeface="Comic Sans MS" pitchFamily="66" charset="0"/>
              </a:rPr>
              <a:t>El </a:t>
            </a:r>
            <a:r>
              <a:rPr lang="cs-CZ" sz="5600" dirty="0" err="1" smtClean="0">
                <a:latin typeface="Comic Sans MS" pitchFamily="66" charset="0"/>
              </a:rPr>
              <a:t>desayuno</a:t>
            </a:r>
            <a:r>
              <a:rPr lang="cs-CZ" sz="5600" dirty="0" smtClean="0">
                <a:latin typeface="Comic Sans MS" pitchFamily="66" charset="0"/>
              </a:rPr>
              <a:t> no </a:t>
            </a:r>
            <a:r>
              <a:rPr lang="cs-CZ" sz="5600" dirty="0" err="1" smtClean="0">
                <a:latin typeface="Comic Sans MS" pitchFamily="66" charset="0"/>
              </a:rPr>
              <a:t>está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incluido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en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el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precio</a:t>
            </a:r>
            <a:r>
              <a:rPr lang="cs-CZ" sz="5600" dirty="0" smtClean="0">
                <a:latin typeface="Comic Sans MS" pitchFamily="66" charset="0"/>
              </a:rPr>
              <a:t> – Snídaně není zahrnuta v ceně.</a:t>
            </a:r>
          </a:p>
          <a:p>
            <a:r>
              <a:rPr lang="cs-CZ" sz="5600" dirty="0" smtClean="0">
                <a:latin typeface="Comic Sans MS" pitchFamily="66" charset="0"/>
              </a:rPr>
              <a:t>¿ </a:t>
            </a:r>
            <a:r>
              <a:rPr lang="cs-CZ" sz="5600" dirty="0" err="1" smtClean="0">
                <a:latin typeface="Comic Sans MS" pitchFamily="66" charset="0"/>
              </a:rPr>
              <a:t>Cuánto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cuesta</a:t>
            </a:r>
            <a:r>
              <a:rPr lang="cs-CZ" sz="5600" dirty="0" smtClean="0">
                <a:latin typeface="Comic Sans MS" pitchFamily="66" charset="0"/>
              </a:rPr>
              <a:t> la </a:t>
            </a:r>
            <a:r>
              <a:rPr lang="cs-CZ" sz="5600" dirty="0" err="1" smtClean="0">
                <a:latin typeface="Comic Sans MS" pitchFamily="66" charset="0"/>
              </a:rPr>
              <a:t>habitación</a:t>
            </a:r>
            <a:r>
              <a:rPr lang="cs-CZ" sz="5600" dirty="0" smtClean="0">
                <a:latin typeface="Comic Sans MS" pitchFamily="66" charset="0"/>
              </a:rPr>
              <a:t> para </a:t>
            </a:r>
            <a:r>
              <a:rPr lang="cs-CZ" sz="5600" dirty="0" err="1" smtClean="0">
                <a:latin typeface="Comic Sans MS" pitchFamily="66" charset="0"/>
              </a:rPr>
              <a:t>tres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noches</a:t>
            </a:r>
            <a:r>
              <a:rPr lang="cs-CZ" sz="5600" dirty="0" smtClean="0">
                <a:latin typeface="Comic Sans MS" pitchFamily="66" charset="0"/>
              </a:rPr>
              <a:t>? Kolik stojí pokoj na tři noci?</a:t>
            </a:r>
          </a:p>
          <a:p>
            <a:r>
              <a:rPr lang="cs-CZ" sz="5600" dirty="0" smtClean="0">
                <a:latin typeface="Comic Sans MS" pitchFamily="66" charset="0"/>
              </a:rPr>
              <a:t>¿</a:t>
            </a:r>
            <a:r>
              <a:rPr lang="cs-CZ" sz="5600" dirty="0" err="1" smtClean="0">
                <a:latin typeface="Comic Sans MS" pitchFamily="66" charset="0"/>
              </a:rPr>
              <a:t>Qué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está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incluido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en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el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precio</a:t>
            </a:r>
            <a:r>
              <a:rPr lang="cs-CZ" sz="5600" dirty="0" smtClean="0">
                <a:latin typeface="Comic Sans MS" pitchFamily="66" charset="0"/>
              </a:rPr>
              <a:t>? – Co je zahrnuté v ceně?</a:t>
            </a:r>
          </a:p>
          <a:p>
            <a:r>
              <a:rPr lang="cs-CZ" sz="5600" dirty="0" smtClean="0">
                <a:latin typeface="Comic Sans MS" pitchFamily="66" charset="0"/>
              </a:rPr>
              <a:t>¿ </a:t>
            </a:r>
            <a:r>
              <a:rPr lang="cs-CZ" sz="5600" dirty="0" err="1" smtClean="0">
                <a:latin typeface="Comic Sans MS" pitchFamily="66" charset="0"/>
              </a:rPr>
              <a:t>Puedo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pagar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con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tarjeta</a:t>
            </a:r>
            <a:r>
              <a:rPr lang="cs-CZ" sz="5600" dirty="0" smtClean="0">
                <a:latin typeface="Comic Sans MS" pitchFamily="66" charset="0"/>
              </a:rPr>
              <a:t> de </a:t>
            </a:r>
            <a:r>
              <a:rPr lang="cs-CZ" sz="5600" dirty="0" err="1" smtClean="0">
                <a:latin typeface="Comic Sans MS" pitchFamily="66" charset="0"/>
              </a:rPr>
              <a:t>crédito</a:t>
            </a:r>
            <a:r>
              <a:rPr lang="cs-CZ" sz="5600" dirty="0" smtClean="0">
                <a:latin typeface="Comic Sans MS" pitchFamily="66" charset="0"/>
              </a:rPr>
              <a:t>? – Mohu platit platební kartou.</a:t>
            </a:r>
          </a:p>
          <a:p>
            <a:r>
              <a:rPr lang="es-ES" sz="5600" dirty="0" smtClean="0">
                <a:latin typeface="Comic Sans MS" pitchFamily="66" charset="0"/>
              </a:rPr>
              <a:t>¿Puede confirmarme la reserva por e-mail</a:t>
            </a:r>
            <a:r>
              <a:rPr lang="cs-CZ" sz="5600" dirty="0" smtClean="0">
                <a:latin typeface="Comic Sans MS" pitchFamily="66" charset="0"/>
              </a:rPr>
              <a:t>? – Mohu udělat rezervaci přes email? </a:t>
            </a:r>
          </a:p>
          <a:p>
            <a:r>
              <a:rPr lang="cs-CZ" sz="5600" dirty="0" err="1" smtClean="0">
                <a:latin typeface="Comic Sans MS" pitchFamily="66" charset="0"/>
              </a:rPr>
              <a:t>Servimos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un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desayuno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en</a:t>
            </a:r>
            <a:r>
              <a:rPr lang="cs-CZ" sz="5600" dirty="0" smtClean="0">
                <a:latin typeface="Comic Sans MS" pitchFamily="66" charset="0"/>
              </a:rPr>
              <a:t>  </a:t>
            </a:r>
            <a:r>
              <a:rPr lang="cs-CZ" sz="5600" dirty="0" err="1" smtClean="0">
                <a:latin typeface="Comic Sans MS" pitchFamily="66" charset="0"/>
              </a:rPr>
              <a:t>nuestro</a:t>
            </a:r>
            <a:r>
              <a:rPr lang="cs-CZ" sz="5600" dirty="0" smtClean="0">
                <a:latin typeface="Comic Sans MS" pitchFamily="66" charset="0"/>
              </a:rPr>
              <a:t> restaurante </a:t>
            </a:r>
            <a:r>
              <a:rPr lang="cs-CZ" sz="5600" dirty="0" err="1" smtClean="0">
                <a:latin typeface="Comic Sans MS" pitchFamily="66" charset="0"/>
              </a:rPr>
              <a:t>desda</a:t>
            </a:r>
            <a:r>
              <a:rPr lang="cs-CZ" sz="5600" dirty="0" smtClean="0">
                <a:latin typeface="Comic Sans MS" pitchFamily="66" charset="0"/>
              </a:rPr>
              <a:t> las 6 </a:t>
            </a:r>
            <a:r>
              <a:rPr lang="cs-CZ" sz="5600" dirty="0" err="1" smtClean="0">
                <a:latin typeface="Comic Sans MS" pitchFamily="66" charset="0"/>
              </a:rPr>
              <a:t>hasta</a:t>
            </a:r>
            <a:r>
              <a:rPr lang="cs-CZ" sz="5600" dirty="0" smtClean="0">
                <a:latin typeface="Comic Sans MS" pitchFamily="66" charset="0"/>
              </a:rPr>
              <a:t> las 10. – Podáváme snídani v naší restauraci od 6 do 10.</a:t>
            </a:r>
          </a:p>
          <a:p>
            <a:r>
              <a:rPr lang="cs-CZ" sz="5600" dirty="0" smtClean="0">
                <a:latin typeface="Comic Sans MS" pitchFamily="66" charset="0"/>
              </a:rPr>
              <a:t>¿ </a:t>
            </a:r>
            <a:r>
              <a:rPr lang="cs-CZ" sz="5600" dirty="0" err="1" smtClean="0">
                <a:latin typeface="Comic Sans MS" pitchFamily="66" charset="0"/>
              </a:rPr>
              <a:t>Hay</a:t>
            </a:r>
            <a:r>
              <a:rPr lang="cs-CZ" sz="5600" dirty="0" smtClean="0">
                <a:latin typeface="Comic Sans MS" pitchFamily="66" charset="0"/>
              </a:rPr>
              <a:t> internet  </a:t>
            </a:r>
            <a:r>
              <a:rPr lang="cs-CZ" sz="5600" dirty="0" err="1" smtClean="0">
                <a:latin typeface="Comic Sans MS" pitchFamily="66" charset="0"/>
              </a:rPr>
              <a:t>inalámbrico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en</a:t>
            </a:r>
            <a:r>
              <a:rPr lang="cs-CZ" sz="5600" dirty="0" smtClean="0">
                <a:latin typeface="Comic Sans MS" pitchFamily="66" charset="0"/>
              </a:rPr>
              <a:t> la </a:t>
            </a:r>
            <a:r>
              <a:rPr lang="cs-CZ" sz="5600" dirty="0" err="1" smtClean="0">
                <a:latin typeface="Comic Sans MS" pitchFamily="66" charset="0"/>
              </a:rPr>
              <a:t>habitación</a:t>
            </a:r>
            <a:r>
              <a:rPr lang="cs-CZ" sz="5600" dirty="0" smtClean="0">
                <a:latin typeface="Comic Sans MS" pitchFamily="66" charset="0"/>
              </a:rPr>
              <a:t>? – Je v pokoji WIFI?</a:t>
            </a:r>
          </a:p>
          <a:p>
            <a:r>
              <a:rPr lang="cs-CZ" sz="5600" dirty="0" err="1" smtClean="0">
                <a:latin typeface="Comic Sans MS" pitchFamily="66" charset="0"/>
              </a:rPr>
              <a:t>Aquí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tiene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su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llave</a:t>
            </a:r>
            <a:r>
              <a:rPr lang="cs-CZ" sz="5600" dirty="0" smtClean="0">
                <a:latin typeface="Comic Sans MS" pitchFamily="66" charset="0"/>
              </a:rPr>
              <a:t>, </a:t>
            </a:r>
            <a:r>
              <a:rPr lang="cs-CZ" sz="5600" dirty="0" err="1" smtClean="0">
                <a:latin typeface="Comic Sans MS" pitchFamily="66" charset="0"/>
              </a:rPr>
              <a:t>habitación</a:t>
            </a:r>
            <a:r>
              <a:rPr lang="cs-CZ" sz="5600" dirty="0" smtClean="0">
                <a:latin typeface="Comic Sans MS" pitchFamily="66" charset="0"/>
              </a:rPr>
              <a:t> 280, </a:t>
            </a:r>
            <a:r>
              <a:rPr lang="cs-CZ" sz="5600" dirty="0" err="1" smtClean="0">
                <a:latin typeface="Comic Sans MS" pitchFamily="66" charset="0"/>
              </a:rPr>
              <a:t>segundo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piso</a:t>
            </a:r>
            <a:r>
              <a:rPr lang="cs-CZ" sz="5600" dirty="0" smtClean="0">
                <a:latin typeface="Comic Sans MS" pitchFamily="66" charset="0"/>
              </a:rPr>
              <a:t> a la </a:t>
            </a:r>
            <a:r>
              <a:rPr lang="cs-CZ" sz="5600" dirty="0" err="1" smtClean="0">
                <a:latin typeface="Comic Sans MS" pitchFamily="66" charset="0"/>
              </a:rPr>
              <a:t>derecha</a:t>
            </a:r>
            <a:r>
              <a:rPr lang="cs-CZ" sz="5600" dirty="0" smtClean="0">
                <a:latin typeface="Comic Sans MS" pitchFamily="66" charset="0"/>
              </a:rPr>
              <a:t>. Tady máte klíče, pokoj 280, druhé patro, vpravo.</a:t>
            </a:r>
          </a:p>
          <a:p>
            <a:r>
              <a:rPr lang="cs-CZ" sz="5600" dirty="0" smtClean="0">
                <a:latin typeface="Comic Sans MS" pitchFamily="66" charset="0"/>
              </a:rPr>
              <a:t>¿</a:t>
            </a:r>
            <a:r>
              <a:rPr lang="cs-CZ" sz="5600" dirty="0" err="1" smtClean="0">
                <a:latin typeface="Comic Sans MS" pitchFamily="66" charset="0"/>
              </a:rPr>
              <a:t>Me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pueden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despertar</a:t>
            </a:r>
            <a:r>
              <a:rPr lang="cs-CZ" sz="5600" dirty="0" smtClean="0">
                <a:latin typeface="Comic Sans MS" pitchFamily="66" charset="0"/>
              </a:rPr>
              <a:t> a las </a:t>
            </a:r>
            <a:r>
              <a:rPr lang="cs-CZ" sz="5600" dirty="0" err="1" smtClean="0">
                <a:latin typeface="Comic Sans MS" pitchFamily="66" charset="0"/>
              </a:rPr>
              <a:t>seis</a:t>
            </a:r>
            <a:r>
              <a:rPr lang="cs-CZ" sz="5600" dirty="0" smtClean="0">
                <a:latin typeface="Comic Sans MS" pitchFamily="66" charset="0"/>
              </a:rPr>
              <a:t> de la </a:t>
            </a:r>
            <a:r>
              <a:rPr lang="cs-CZ" sz="5600" dirty="0" err="1" smtClean="0">
                <a:latin typeface="Comic Sans MS" pitchFamily="66" charset="0"/>
              </a:rPr>
              <a:t>mañana</a:t>
            </a:r>
            <a:r>
              <a:rPr lang="cs-CZ" sz="5600" dirty="0" smtClean="0">
                <a:latin typeface="Comic Sans MS" pitchFamily="66" charset="0"/>
              </a:rPr>
              <a:t>? – Můžete mě vzbudit v 6 hodin ráno?</a:t>
            </a:r>
          </a:p>
          <a:p>
            <a:r>
              <a:rPr lang="cs-CZ" sz="5600" dirty="0" err="1" smtClean="0">
                <a:latin typeface="Comic Sans MS" pitchFamily="66" charset="0"/>
              </a:rPr>
              <a:t>Llegaremos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el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viernes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entre</a:t>
            </a:r>
            <a:r>
              <a:rPr lang="cs-CZ" sz="5600" dirty="0" smtClean="0">
                <a:latin typeface="Comic Sans MS" pitchFamily="66" charset="0"/>
              </a:rPr>
              <a:t> las 13.00 y las 15.00, y </a:t>
            </a:r>
            <a:r>
              <a:rPr lang="cs-CZ" sz="5600" dirty="0" err="1" smtClean="0">
                <a:latin typeface="Comic Sans MS" pitchFamily="66" charset="0"/>
              </a:rPr>
              <a:t>saldremos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el</a:t>
            </a:r>
            <a:r>
              <a:rPr lang="cs-CZ" sz="5600" dirty="0" smtClean="0">
                <a:latin typeface="Comic Sans MS" pitchFamily="66" charset="0"/>
              </a:rPr>
              <a:t> </a:t>
            </a:r>
            <a:r>
              <a:rPr lang="cs-CZ" sz="5600" dirty="0" err="1" smtClean="0">
                <a:latin typeface="Comic Sans MS" pitchFamily="66" charset="0"/>
              </a:rPr>
              <a:t>lunes</a:t>
            </a:r>
            <a:r>
              <a:rPr lang="cs-CZ" sz="5600" dirty="0" smtClean="0">
                <a:latin typeface="Comic Sans MS" pitchFamily="66" charset="0"/>
              </a:rPr>
              <a:t>. – Přijedeme v pátek mezi 13. a 15. hod, odjedeme v pondělí .</a:t>
            </a:r>
          </a:p>
          <a:p>
            <a:endParaRPr lang="cs-CZ" sz="2700" dirty="0" smtClean="0">
              <a:latin typeface="Comic Sans MS" pitchFamily="66" charset="0"/>
            </a:endParaRPr>
          </a:p>
          <a:p>
            <a:r>
              <a:rPr lang="cs-CZ" sz="2700" dirty="0" smtClean="0">
                <a:latin typeface="Comic Sans MS" pitchFamily="66" charset="0"/>
              </a:rPr>
              <a:t> </a:t>
            </a:r>
          </a:p>
          <a:p>
            <a:endParaRPr lang="cs-CZ" sz="1400" dirty="0" smtClean="0"/>
          </a:p>
          <a:p>
            <a:endParaRPr lang="cs-CZ" sz="1400" dirty="0" smtClean="0">
              <a:latin typeface="Comic Sans MS" pitchFamily="66" charset="0"/>
            </a:endParaRPr>
          </a:p>
          <a:p>
            <a:endParaRPr lang="cs-CZ" sz="1600" dirty="0" smtClean="0">
              <a:latin typeface="Comic Sans MS" pitchFamily="66" charset="0"/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rgbClr val="C00000"/>
                </a:solidFill>
                <a:latin typeface="Comic Sans MS" pitchFamily="66" charset="0"/>
              </a:rPr>
              <a:t>En</a:t>
            </a:r>
            <a:r>
              <a:rPr lang="cs-CZ" sz="5400" dirty="0" smtClean="0">
                <a:solidFill>
                  <a:srgbClr val="C00000"/>
                </a:solidFill>
                <a:latin typeface="Comic Sans MS" pitchFamily="66" charset="0"/>
              </a:rPr>
              <a:t> la </a:t>
            </a:r>
            <a:r>
              <a:rPr lang="cs-CZ" sz="5400" dirty="0" err="1" smtClean="0">
                <a:solidFill>
                  <a:srgbClr val="C00000"/>
                </a:solidFill>
                <a:latin typeface="Comic Sans MS" pitchFamily="66" charset="0"/>
              </a:rPr>
              <a:t>recepción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110712"/>
            <a:ext cx="7406640" cy="4747288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>
              <a:latin typeface="Comic Sans MS" pitchFamily="66" charset="0"/>
            </a:endParaRPr>
          </a:p>
        </p:txBody>
      </p:sp>
      <p:pic>
        <p:nvPicPr>
          <p:cNvPr id="38914" name="Picture 2" descr="http://fscomps.fotosearch.com/bigcomps/CSP/CSP990/k1136235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132856"/>
            <a:ext cx="6336704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980870"/>
          </a:xfrm>
        </p:spPr>
        <p:txBody>
          <a:bodyPr>
            <a:noAutofit/>
          </a:bodyPr>
          <a:lstStyle/>
          <a:p>
            <a:pPr algn="ctr"/>
            <a:r>
              <a:rPr lang="cs-CZ" sz="4000" dirty="0" err="1" smtClean="0">
                <a:solidFill>
                  <a:srgbClr val="C00000"/>
                </a:solidFill>
                <a:latin typeface="Comic Sans MS" pitchFamily="66" charset="0"/>
              </a:rPr>
              <a:t>En</a:t>
            </a:r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 la </a:t>
            </a:r>
            <a:r>
              <a:rPr lang="cs-CZ" sz="4000" dirty="0" err="1" smtClean="0">
                <a:solidFill>
                  <a:srgbClr val="C00000"/>
                </a:solidFill>
                <a:latin typeface="Comic Sans MS" pitchFamily="66" charset="0"/>
              </a:rPr>
              <a:t>recepción</a:t>
            </a:r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  <a:t/>
            </a:r>
            <a:br>
              <a:rPr lang="cs-CZ" sz="3200" dirty="0" smtClean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es-ES" sz="3200" b="1" dirty="0" smtClean="0">
                <a:solidFill>
                  <a:srgbClr val="C00000"/>
                </a:solidFill>
                <a:latin typeface="Comic Sans MS" pitchFamily="66" charset="0"/>
              </a:rPr>
              <a:t>la conversación telefónica</a:t>
            </a:r>
            <a:endParaRPr lang="cs-CZ" sz="32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556792"/>
            <a:ext cx="7406640" cy="5035320"/>
          </a:xfrm>
        </p:spPr>
        <p:txBody>
          <a:bodyPr>
            <a:noAutofit/>
          </a:bodyPr>
          <a:lstStyle/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recepcionista</a:t>
            </a:r>
            <a:r>
              <a:rPr lang="cs-CZ" sz="1400" dirty="0" smtClean="0">
                <a:latin typeface="Comic Sans MS" pitchFamily="66" charset="0"/>
              </a:rPr>
              <a:t>: </a:t>
            </a:r>
            <a:r>
              <a:rPr lang="es-ES" sz="1400" dirty="0" smtClean="0">
                <a:latin typeface="Comic Sans MS" pitchFamily="66" charset="0"/>
              </a:rPr>
              <a:t>Hotel </a:t>
            </a:r>
            <a:r>
              <a:rPr lang="cs-CZ" sz="1400" dirty="0" err="1" smtClean="0">
                <a:latin typeface="Comic Sans MS" pitchFamily="66" charset="0"/>
              </a:rPr>
              <a:t>Barcelo</a:t>
            </a:r>
            <a:r>
              <a:rPr lang="es-ES" sz="1400" dirty="0" smtClean="0">
                <a:latin typeface="Comic Sans MS" pitchFamily="66" charset="0"/>
              </a:rPr>
              <a:t>.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cliente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  <a:r>
              <a:rPr lang="es-ES" sz="1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es-ES" sz="1400" dirty="0" smtClean="0">
                <a:latin typeface="Comic Sans MS" pitchFamily="66" charset="0"/>
              </a:rPr>
              <a:t>Buenas </a:t>
            </a:r>
            <a:r>
              <a:rPr lang="cs-CZ" sz="1400" dirty="0" err="1" smtClean="0">
                <a:latin typeface="Comic Sans MS" pitchFamily="66" charset="0"/>
              </a:rPr>
              <a:t>noches</a:t>
            </a:r>
            <a:r>
              <a:rPr lang="es-ES" sz="1400" dirty="0" smtClean="0">
                <a:latin typeface="Comic Sans MS" pitchFamily="66" charset="0"/>
              </a:rPr>
              <a:t>, </a:t>
            </a:r>
            <a:r>
              <a:rPr lang="cs-CZ" sz="1400" dirty="0" smtClean="0">
                <a:latin typeface="Comic Sans MS" pitchFamily="66" charset="0"/>
              </a:rPr>
              <a:t>seňora</a:t>
            </a:r>
            <a:r>
              <a:rPr lang="es-ES" sz="1400" dirty="0" smtClean="0">
                <a:latin typeface="Comic Sans MS" pitchFamily="66" charset="0"/>
              </a:rPr>
              <a:t>. ¿Habla español?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recepcionista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: </a:t>
            </a:r>
            <a:r>
              <a:rPr lang="es-ES" sz="1400" dirty="0" smtClean="0">
                <a:latin typeface="Comic Sans MS" pitchFamily="66" charset="0"/>
              </a:rPr>
              <a:t>Sí, señora. ¿En qué puedo </a:t>
            </a:r>
            <a:r>
              <a:rPr lang="cs-CZ" sz="1400" dirty="0" err="1" smtClean="0">
                <a:latin typeface="Comic Sans MS" pitchFamily="66" charset="0"/>
              </a:rPr>
              <a:t>servirle</a:t>
            </a:r>
            <a:r>
              <a:rPr lang="es-ES" sz="1400" dirty="0" smtClean="0">
                <a:latin typeface="Comic Sans MS" pitchFamily="66" charset="0"/>
              </a:rPr>
              <a:t>?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cliente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: </a:t>
            </a:r>
            <a:r>
              <a:rPr lang="cs-CZ" sz="1400" dirty="0" err="1" smtClean="0">
                <a:latin typeface="Comic Sans MS" pitchFamily="66" charset="0"/>
              </a:rPr>
              <a:t>Quisiera</a:t>
            </a:r>
            <a:r>
              <a:rPr lang="es-ES" sz="1400" dirty="0" smtClean="0">
                <a:latin typeface="Comic Sans MS" pitchFamily="66" charset="0"/>
              </a:rPr>
              <a:t> reservar una habitación para el fin de</a:t>
            </a:r>
            <a:r>
              <a:rPr lang="cs-CZ" sz="1400" dirty="0" smtClean="0">
                <a:latin typeface="Comic Sans MS" pitchFamily="66" charset="0"/>
              </a:rPr>
              <a:t> </a:t>
            </a:r>
            <a:r>
              <a:rPr lang="es-ES" sz="1400" dirty="0" smtClean="0">
                <a:latin typeface="Comic Sans MS" pitchFamily="66" charset="0"/>
              </a:rPr>
              <a:t>semana, del </a:t>
            </a:r>
            <a:r>
              <a:rPr lang="cs-CZ" sz="1400" dirty="0" smtClean="0">
                <a:latin typeface="Comic Sans MS" pitchFamily="66" charset="0"/>
              </a:rPr>
              <a:t>15</a:t>
            </a:r>
            <a:r>
              <a:rPr lang="es-ES" sz="1400" dirty="0" smtClean="0">
                <a:latin typeface="Comic Sans MS" pitchFamily="66" charset="0"/>
              </a:rPr>
              <a:t> al </a:t>
            </a:r>
            <a:r>
              <a:rPr lang="cs-CZ" sz="1400" dirty="0" smtClean="0">
                <a:latin typeface="Comic Sans MS" pitchFamily="66" charset="0"/>
              </a:rPr>
              <a:t>17</a:t>
            </a:r>
            <a:r>
              <a:rPr lang="es-ES" sz="1400" dirty="0" smtClean="0">
                <a:latin typeface="Comic Sans MS" pitchFamily="66" charset="0"/>
              </a:rPr>
              <a:t> de </a:t>
            </a:r>
            <a:r>
              <a:rPr lang="cs-CZ" sz="1400" dirty="0" err="1" smtClean="0">
                <a:latin typeface="Comic Sans MS" pitchFamily="66" charset="0"/>
              </a:rPr>
              <a:t>julio</a:t>
            </a:r>
            <a:r>
              <a:rPr lang="cs-CZ" sz="1400" dirty="0" smtClean="0">
                <a:latin typeface="Comic Sans MS" pitchFamily="66" charset="0"/>
              </a:rPr>
              <a:t>.</a:t>
            </a:r>
            <a:endParaRPr lang="es-ES" sz="1400" dirty="0" smtClean="0">
              <a:latin typeface="Comic Sans MS" pitchFamily="66" charset="0"/>
            </a:endParaRPr>
          </a:p>
          <a:p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recepcionista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: </a:t>
            </a:r>
            <a:r>
              <a:rPr lang="es-ES" sz="1400" dirty="0" smtClean="0">
                <a:latin typeface="Comic Sans MS" pitchFamily="66" charset="0"/>
              </a:rPr>
              <a:t>¿</a:t>
            </a:r>
            <a:r>
              <a:rPr lang="cs-CZ" sz="1400" dirty="0" smtClean="0">
                <a:latin typeface="Comic Sans MS" pitchFamily="66" charset="0"/>
              </a:rPr>
              <a:t>Para </a:t>
            </a:r>
            <a:r>
              <a:rPr lang="cs-CZ" sz="1400" dirty="0" err="1" smtClean="0">
                <a:latin typeface="Comic Sans MS" pitchFamily="66" charset="0"/>
              </a:rPr>
              <a:t>cuántas</a:t>
            </a:r>
            <a:r>
              <a:rPr lang="cs-CZ" sz="1400" dirty="0" smtClean="0">
                <a:latin typeface="Comic Sans MS" pitchFamily="66" charset="0"/>
              </a:rPr>
              <a:t> </a:t>
            </a:r>
            <a:r>
              <a:rPr lang="cs-CZ" sz="1400" dirty="0" err="1" smtClean="0">
                <a:latin typeface="Comic Sans MS" pitchFamily="66" charset="0"/>
              </a:rPr>
              <a:t>personas</a:t>
            </a:r>
            <a:r>
              <a:rPr lang="es-ES" sz="1400" dirty="0" smtClean="0">
                <a:latin typeface="Comic Sans MS" pitchFamily="66" charset="0"/>
              </a:rPr>
              <a:t>?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cliente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: </a:t>
            </a:r>
            <a:r>
              <a:rPr lang="cs-CZ" sz="1400" dirty="0" err="1" smtClean="0">
                <a:solidFill>
                  <a:schemeClr val="tx1"/>
                </a:solidFill>
                <a:latin typeface="Comic Sans MS" pitchFamily="66" charset="0"/>
              </a:rPr>
              <a:t>Dos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, </a:t>
            </a:r>
            <a:r>
              <a:rPr lang="cs-CZ" sz="1400" dirty="0" smtClean="0">
                <a:latin typeface="Comic Sans MS" pitchFamily="66" charset="0"/>
              </a:rPr>
              <a:t>s</a:t>
            </a:r>
            <a:r>
              <a:rPr lang="es-ES" sz="1400" dirty="0" smtClean="0">
                <a:latin typeface="Comic Sans MS" pitchFamily="66" charset="0"/>
              </a:rPr>
              <a:t>omos </a:t>
            </a:r>
            <a:r>
              <a:rPr lang="cs-CZ" sz="1400" dirty="0" err="1" smtClean="0">
                <a:latin typeface="Comic Sans MS" pitchFamily="66" charset="0"/>
              </a:rPr>
              <a:t>novios</a:t>
            </a:r>
            <a:r>
              <a:rPr lang="es-ES" sz="1400" dirty="0" smtClean="0">
                <a:latin typeface="Comic Sans MS" pitchFamily="66" charset="0"/>
              </a:rPr>
              <a:t>. Con cama </a:t>
            </a:r>
            <a:r>
              <a:rPr lang="cs-CZ" sz="1400" dirty="0" err="1" smtClean="0">
                <a:latin typeface="Comic Sans MS" pitchFamily="66" charset="0"/>
              </a:rPr>
              <a:t>matrimonial</a:t>
            </a:r>
            <a:r>
              <a:rPr lang="es-ES" sz="1400" dirty="0" smtClean="0">
                <a:latin typeface="Comic Sans MS" pitchFamily="66" charset="0"/>
              </a:rPr>
              <a:t>, si</a:t>
            </a:r>
            <a:r>
              <a:rPr lang="cs-CZ" sz="1400" dirty="0" smtClean="0">
                <a:latin typeface="Comic Sans MS" pitchFamily="66" charset="0"/>
              </a:rPr>
              <a:t> </a:t>
            </a:r>
            <a:r>
              <a:rPr lang="es-ES" sz="1400" dirty="0" smtClean="0">
                <a:latin typeface="Comic Sans MS" pitchFamily="66" charset="0"/>
              </a:rPr>
              <a:t>puede ser.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recepcionista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: </a:t>
            </a:r>
            <a:r>
              <a:rPr lang="es-ES" sz="1400" dirty="0" smtClean="0">
                <a:latin typeface="Comic Sans MS" pitchFamily="66" charset="0"/>
              </a:rPr>
              <a:t>Un momento, por favor</a:t>
            </a:r>
            <a:r>
              <a:rPr lang="cs-CZ" sz="1400" dirty="0" smtClean="0">
                <a:latin typeface="Comic Sans MS" pitchFamily="66" charset="0"/>
              </a:rPr>
              <a:t>.</a:t>
            </a:r>
            <a:r>
              <a:rPr lang="es-ES" sz="1400" dirty="0" smtClean="0">
                <a:latin typeface="Comic Sans MS" pitchFamily="66" charset="0"/>
              </a:rPr>
              <a:t> Sí, señor, tenemos una</a:t>
            </a:r>
            <a:r>
              <a:rPr lang="cs-CZ" sz="1400" dirty="0" smtClean="0">
                <a:latin typeface="Comic Sans MS" pitchFamily="66" charset="0"/>
              </a:rPr>
              <a:t> </a:t>
            </a:r>
            <a:r>
              <a:rPr lang="es-ES" sz="1400" dirty="0" smtClean="0">
                <a:latin typeface="Comic Sans MS" pitchFamily="66" charset="0"/>
              </a:rPr>
              <a:t>habitación disponible</a:t>
            </a:r>
            <a:r>
              <a:rPr lang="cs-CZ" sz="1400" dirty="0" smtClean="0">
                <a:latin typeface="Comic Sans MS" pitchFamily="66" charset="0"/>
              </a:rPr>
              <a:t>.</a:t>
            </a:r>
            <a:r>
              <a:rPr lang="es-ES" sz="1400" dirty="0" smtClean="0">
                <a:latin typeface="Comic Sans MS" pitchFamily="66" charset="0"/>
              </a:rPr>
              <a:t> para esas fechas.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cliente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: </a:t>
            </a:r>
            <a:r>
              <a:rPr lang="es-ES" sz="1400" dirty="0" smtClean="0">
                <a:latin typeface="Comic Sans MS" pitchFamily="66" charset="0"/>
              </a:rPr>
              <a:t>¡Estupendo! Llegaremos el viernes entre las </a:t>
            </a:r>
            <a:r>
              <a:rPr lang="cs-CZ" sz="1400" dirty="0" smtClean="0">
                <a:latin typeface="Comic Sans MS" pitchFamily="66" charset="0"/>
              </a:rPr>
              <a:t>14</a:t>
            </a:r>
            <a:r>
              <a:rPr lang="es-ES" sz="1400" dirty="0" smtClean="0">
                <a:latin typeface="Comic Sans MS" pitchFamily="66" charset="0"/>
              </a:rPr>
              <a:t>.00 y</a:t>
            </a:r>
            <a:r>
              <a:rPr lang="cs-CZ" sz="1400" dirty="0" smtClean="0">
                <a:latin typeface="Comic Sans MS" pitchFamily="66" charset="0"/>
              </a:rPr>
              <a:t> </a:t>
            </a:r>
            <a:r>
              <a:rPr lang="es-ES" sz="1400" dirty="0" smtClean="0">
                <a:latin typeface="Comic Sans MS" pitchFamily="66" charset="0"/>
              </a:rPr>
              <a:t>las 1</a:t>
            </a:r>
            <a:r>
              <a:rPr lang="cs-CZ" sz="1400" dirty="0" smtClean="0">
                <a:latin typeface="Comic Sans MS" pitchFamily="66" charset="0"/>
              </a:rPr>
              <a:t>8</a:t>
            </a:r>
            <a:r>
              <a:rPr lang="es-ES" sz="1400" dirty="0" smtClean="0">
                <a:latin typeface="Comic Sans MS" pitchFamily="66" charset="0"/>
              </a:rPr>
              <a:t>.00.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recepcionista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: </a:t>
            </a:r>
            <a:r>
              <a:rPr lang="es-ES" sz="1400" dirty="0" smtClean="0">
                <a:latin typeface="Comic Sans MS" pitchFamily="66" charset="0"/>
              </a:rPr>
              <a:t>¿Tres noches, entonces? ¿Con </a:t>
            </a:r>
            <a:r>
              <a:rPr lang="cs-CZ" sz="1400" dirty="0" err="1" smtClean="0">
                <a:latin typeface="Comic Sans MS" pitchFamily="66" charset="0"/>
              </a:rPr>
              <a:t>pensión</a:t>
            </a:r>
            <a:r>
              <a:rPr lang="cs-CZ" sz="1400" dirty="0" smtClean="0">
                <a:latin typeface="Comic Sans MS" pitchFamily="66" charset="0"/>
              </a:rPr>
              <a:t> </a:t>
            </a:r>
            <a:r>
              <a:rPr lang="cs-CZ" sz="1400" dirty="0" err="1" smtClean="0">
                <a:latin typeface="Comic Sans MS" pitchFamily="66" charset="0"/>
              </a:rPr>
              <a:t>completa</a:t>
            </a:r>
            <a:r>
              <a:rPr lang="es-ES" sz="1400" dirty="0" smtClean="0">
                <a:latin typeface="Comic Sans MS" pitchFamily="66" charset="0"/>
              </a:rPr>
              <a:t>?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cliente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  <a:r>
              <a:rPr lang="es-ES" sz="1400" dirty="0" smtClean="0">
                <a:latin typeface="Comic Sans MS" pitchFamily="66" charset="0"/>
              </a:rPr>
              <a:t> </a:t>
            </a:r>
            <a:r>
              <a:rPr lang="cs-CZ" sz="1400" dirty="0" smtClean="0">
                <a:latin typeface="Comic Sans MS" pitchFamily="66" charset="0"/>
              </a:rPr>
              <a:t>No</a:t>
            </a:r>
            <a:r>
              <a:rPr lang="es-ES" sz="1400" dirty="0" smtClean="0">
                <a:latin typeface="Comic Sans MS" pitchFamily="66" charset="0"/>
              </a:rPr>
              <a:t>, </a:t>
            </a:r>
            <a:r>
              <a:rPr lang="cs-CZ" sz="1400" dirty="0" smtClean="0">
                <a:latin typeface="Comic Sans MS" pitchFamily="66" charset="0"/>
              </a:rPr>
              <a:t>sólo </a:t>
            </a:r>
            <a:r>
              <a:rPr lang="cs-CZ" sz="1400" dirty="0" err="1" smtClean="0">
                <a:latin typeface="Comic Sans MS" pitchFamily="66" charset="0"/>
              </a:rPr>
              <a:t>con</a:t>
            </a:r>
            <a:r>
              <a:rPr lang="cs-CZ" sz="1400" dirty="0" smtClean="0">
                <a:latin typeface="Comic Sans MS" pitchFamily="66" charset="0"/>
              </a:rPr>
              <a:t> </a:t>
            </a:r>
            <a:r>
              <a:rPr lang="es-ES" sz="1400" dirty="0" smtClean="0">
                <a:latin typeface="Comic Sans MS" pitchFamily="66" charset="0"/>
              </a:rPr>
              <a:t>desayuno. </a:t>
            </a:r>
            <a:endParaRPr lang="cs-CZ" sz="1400" dirty="0" smtClean="0">
              <a:latin typeface="Comic Sans MS" pitchFamily="66" charset="0"/>
            </a:endParaRP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recepcionista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: </a:t>
            </a:r>
            <a:r>
              <a:rPr lang="es-ES" sz="1400" dirty="0" smtClean="0">
                <a:latin typeface="Comic Sans MS" pitchFamily="66" charset="0"/>
              </a:rPr>
              <a:t>Perfecto, señor. Una doble entonces: entrada el</a:t>
            </a:r>
            <a:r>
              <a:rPr lang="cs-CZ" sz="1400" dirty="0" smtClean="0">
                <a:latin typeface="Comic Sans MS" pitchFamily="66" charset="0"/>
              </a:rPr>
              <a:t> </a:t>
            </a:r>
            <a:r>
              <a:rPr lang="es-ES" sz="1400" dirty="0" smtClean="0">
                <a:latin typeface="Comic Sans MS" pitchFamily="66" charset="0"/>
              </a:rPr>
              <a:t>viernes </a:t>
            </a:r>
            <a:r>
              <a:rPr lang="cs-CZ" sz="1400" dirty="0" smtClean="0">
                <a:latin typeface="Comic Sans MS" pitchFamily="66" charset="0"/>
              </a:rPr>
              <a:t>15</a:t>
            </a:r>
            <a:r>
              <a:rPr lang="es-ES" sz="1400" dirty="0" smtClean="0">
                <a:latin typeface="Comic Sans MS" pitchFamily="66" charset="0"/>
              </a:rPr>
              <a:t> y salida el </a:t>
            </a:r>
            <a:r>
              <a:rPr lang="cs-CZ" sz="1400" dirty="0" err="1" smtClean="0">
                <a:latin typeface="Comic Sans MS" pitchFamily="66" charset="0"/>
              </a:rPr>
              <a:t>domingo</a:t>
            </a:r>
            <a:r>
              <a:rPr lang="es-ES" sz="1400" dirty="0" smtClean="0">
                <a:latin typeface="Comic Sans MS" pitchFamily="66" charset="0"/>
              </a:rPr>
              <a:t> </a:t>
            </a:r>
            <a:r>
              <a:rPr lang="cs-CZ" sz="1400" dirty="0" smtClean="0">
                <a:latin typeface="Comic Sans MS" pitchFamily="66" charset="0"/>
              </a:rPr>
              <a:t>17</a:t>
            </a:r>
            <a:r>
              <a:rPr lang="es-ES" sz="1400" dirty="0" smtClean="0">
                <a:latin typeface="Comic Sans MS" pitchFamily="66" charset="0"/>
              </a:rPr>
              <a:t>, dos personas</a:t>
            </a:r>
            <a:r>
              <a:rPr lang="cs-CZ" sz="1400" dirty="0" smtClean="0">
                <a:latin typeface="Comic Sans MS" pitchFamily="66" charset="0"/>
              </a:rPr>
              <a:t>,</a:t>
            </a:r>
            <a:r>
              <a:rPr lang="es-ES" sz="1400" dirty="0" smtClean="0">
                <a:latin typeface="Comic Sans MS" pitchFamily="66" charset="0"/>
              </a:rPr>
              <a:t> con desayuno.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cliente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: </a:t>
            </a:r>
            <a:r>
              <a:rPr lang="es-ES" sz="1400" dirty="0" smtClean="0">
                <a:latin typeface="Comic Sans MS" pitchFamily="66" charset="0"/>
              </a:rPr>
              <a:t>¿Puede confirmarme la reserva por e-mail, por favor?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recepcionista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: </a:t>
            </a:r>
            <a:r>
              <a:rPr lang="es-ES" sz="1400" dirty="0" smtClean="0">
                <a:latin typeface="Comic Sans MS" pitchFamily="66" charset="0"/>
              </a:rPr>
              <a:t>Por supuesto, señor. ¿Me da su dirección?</a:t>
            </a: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cliente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  <a:r>
              <a:rPr lang="es-ES" sz="1400" dirty="0" smtClean="0">
                <a:latin typeface="Comic Sans MS" pitchFamily="66" charset="0"/>
              </a:rPr>
              <a:t> Es: </a:t>
            </a:r>
            <a:r>
              <a:rPr lang="cs-CZ" sz="1400" dirty="0" err="1" smtClean="0">
                <a:solidFill>
                  <a:schemeClr val="tx1"/>
                </a:solidFill>
                <a:latin typeface="Comic Sans MS" pitchFamily="66" charset="0"/>
                <a:hlinkClick r:id="rId2"/>
              </a:rPr>
              <a:t>Gonzales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  <a:hlinkClick r:id="rId2"/>
              </a:rPr>
              <a:t>@g</a:t>
            </a:r>
            <a:r>
              <a:rPr lang="es-ES" sz="1400" dirty="0" smtClean="0">
                <a:solidFill>
                  <a:schemeClr val="tx1"/>
                </a:solidFill>
                <a:latin typeface="Comic Sans MS" pitchFamily="66" charset="0"/>
                <a:hlinkClick r:id="rId2"/>
              </a:rPr>
              <a:t>mail.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  <a:hlinkClick r:id="rId2"/>
              </a:rPr>
              <a:t>es</a:t>
            </a:r>
            <a:endParaRPr lang="es-ES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cs-CZ" sz="1400" dirty="0" err="1" smtClean="0">
                <a:solidFill>
                  <a:srgbClr val="FF0000"/>
                </a:solidFill>
                <a:latin typeface="Comic Sans MS" pitchFamily="66" charset="0"/>
              </a:rPr>
              <a:t>recepcionista</a:t>
            </a:r>
            <a:r>
              <a:rPr lang="cs-CZ" sz="1400" dirty="0" smtClean="0">
                <a:solidFill>
                  <a:srgbClr val="FF0000"/>
                </a:solidFill>
                <a:latin typeface="Comic Sans MS" pitchFamily="66" charset="0"/>
              </a:rPr>
              <a:t> : </a:t>
            </a:r>
            <a:r>
              <a:rPr lang="es-ES" sz="1400" dirty="0" smtClean="0">
                <a:latin typeface="Comic Sans MS" pitchFamily="66" charset="0"/>
              </a:rPr>
              <a:t>Ahora mismo se lo confirmamos. Gracias, señor</a:t>
            </a:r>
            <a:r>
              <a:rPr lang="cs-CZ" sz="1400" dirty="0" smtClean="0">
                <a:latin typeface="Comic Sans MS" pitchFamily="66" charset="0"/>
              </a:rPr>
              <a:t>.</a:t>
            </a:r>
          </a:p>
          <a:p>
            <a:r>
              <a:rPr lang="cs-CZ" sz="1500" dirty="0" err="1" smtClean="0">
                <a:solidFill>
                  <a:srgbClr val="FF0000"/>
                </a:solidFill>
                <a:latin typeface="Comic Sans MS" pitchFamily="66" charset="0"/>
              </a:rPr>
              <a:t>cliente</a:t>
            </a:r>
            <a:r>
              <a:rPr lang="cs-CZ" sz="1500" dirty="0" smtClean="0">
                <a:solidFill>
                  <a:srgbClr val="FF0000"/>
                </a:solidFill>
                <a:latin typeface="Comic Sans MS" pitchFamily="66" charset="0"/>
              </a:rPr>
              <a:t>: </a:t>
            </a:r>
            <a:r>
              <a:rPr lang="cs-CZ" sz="1500" dirty="0" err="1" smtClean="0">
                <a:solidFill>
                  <a:schemeClr val="tx1"/>
                </a:solidFill>
                <a:latin typeface="Comic Sans MS" pitchFamily="66" charset="0"/>
              </a:rPr>
              <a:t>Hasta</a:t>
            </a:r>
            <a:r>
              <a:rPr lang="cs-CZ" sz="15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1500" dirty="0" err="1" smtClean="0">
                <a:solidFill>
                  <a:schemeClr val="tx1"/>
                </a:solidFill>
                <a:latin typeface="Comic Sans MS" pitchFamily="66" charset="0"/>
              </a:rPr>
              <a:t>pronto</a:t>
            </a:r>
            <a:r>
              <a:rPr lang="cs-CZ" sz="15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s-ES" sz="15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fscomps.fotosearch.com/bigcomps/CSP/CSP993/k153531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620688"/>
            <a:ext cx="7200800" cy="5616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b="1" dirty="0" smtClean="0">
                <a:latin typeface="Comic Sans MS" pitchFamily="66" charset="0"/>
              </a:rPr>
              <a:t>  </a:t>
            </a:r>
            <a:r>
              <a:rPr lang="cs-CZ" sz="4400" b="1" dirty="0" err="1" smtClean="0">
                <a:solidFill>
                  <a:srgbClr val="C00000"/>
                </a:solidFill>
                <a:latin typeface="Comic Sans MS" pitchFamily="66" charset="0"/>
              </a:rPr>
              <a:t>Tarjeta</a:t>
            </a:r>
            <a:r>
              <a:rPr lang="cs-CZ" sz="4400" b="1" dirty="0" smtClean="0">
                <a:solidFill>
                  <a:srgbClr val="C00000"/>
                </a:solidFill>
                <a:latin typeface="Comic Sans MS" pitchFamily="66" charset="0"/>
              </a:rPr>
              <a:t> de </a:t>
            </a:r>
            <a:r>
              <a:rPr lang="cs-CZ" sz="4400" b="1" dirty="0" err="1" smtClean="0">
                <a:solidFill>
                  <a:srgbClr val="C00000"/>
                </a:solidFill>
                <a:latin typeface="Comic Sans MS" pitchFamily="66" charset="0"/>
              </a:rPr>
              <a:t>registro</a:t>
            </a:r>
            <a:r>
              <a:rPr lang="es-ES" sz="4400" b="1" dirty="0" smtClean="0">
                <a:latin typeface="Comic Sans MS" pitchFamily="66" charset="0"/>
              </a:rPr>
              <a:t/>
            </a:r>
            <a:br>
              <a:rPr lang="es-ES" sz="4400" b="1" dirty="0" smtClean="0">
                <a:latin typeface="Comic Sans MS" pitchFamily="66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340768"/>
            <a:ext cx="7406640" cy="5184576"/>
          </a:xfrm>
        </p:spPr>
        <p:txBody>
          <a:bodyPr>
            <a:normAutofit fontScale="25000" lnSpcReduction="20000"/>
          </a:bodyPr>
          <a:lstStyle/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Nombre y Apellidos: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Juana </a:t>
            </a:r>
            <a:r>
              <a:rPr lang="cs-CZ" sz="8000" dirty="0" err="1" smtClean="0">
                <a:solidFill>
                  <a:schemeClr val="tx1"/>
                </a:solidFill>
                <a:latin typeface="Comic Sans MS" pitchFamily="66" charset="0"/>
              </a:rPr>
              <a:t>Gonzáles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  <a:latin typeface="Comic Sans MS" pitchFamily="66" charset="0"/>
              </a:rPr>
              <a:t>Ramirez</a:t>
            </a:r>
            <a:endParaRPr lang="cs-CZ" sz="80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Dirección: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Madrid, plaza </a:t>
            </a:r>
            <a:r>
              <a:rPr lang="cs-CZ" sz="8000" dirty="0" err="1" smtClean="0">
                <a:solidFill>
                  <a:schemeClr val="tx1"/>
                </a:solidFill>
                <a:latin typeface="Comic Sans MS" pitchFamily="66" charset="0"/>
              </a:rPr>
              <a:t>Mayor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 3,56254</a:t>
            </a:r>
            <a:endParaRPr lang="es-ES" sz="80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País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: </a:t>
            </a:r>
            <a:r>
              <a:rPr lang="cs-CZ" sz="8000" dirty="0" err="1" smtClean="0">
                <a:solidFill>
                  <a:schemeClr val="tx1"/>
                </a:solidFill>
                <a:latin typeface="Comic Sans MS" pitchFamily="66" charset="0"/>
              </a:rPr>
              <a:t>Espaňa</a:t>
            </a:r>
            <a:endParaRPr lang="cs-CZ" sz="80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Ciudad: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Madrid</a:t>
            </a: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Nº de Pasaporte / DNI: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585686212</a:t>
            </a:r>
            <a:endParaRPr lang="es-ES" sz="80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Nacionalidad: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err="1" smtClean="0">
                <a:solidFill>
                  <a:schemeClr val="tx1"/>
                </a:solidFill>
                <a:latin typeface="Comic Sans MS" pitchFamily="66" charset="0"/>
              </a:rPr>
              <a:t>espaňola</a:t>
            </a:r>
            <a:endParaRPr lang="es-ES" sz="80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Fecha de Nacimiento: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15.6. 1987</a:t>
            </a: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Teléfono: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785566665</a:t>
            </a: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Correo 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GonzalesRamire@gmail.es</a:t>
            </a:r>
            <a:endParaRPr lang="es-ES" sz="80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Motivo de Viaje: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s-ES" sz="8000" b="1" dirty="0" smtClean="0">
                <a:solidFill>
                  <a:schemeClr val="tx1"/>
                </a:solidFill>
                <a:latin typeface="Comic Sans MS" pitchFamily="66" charset="0"/>
              </a:rPr>
              <a:t>Turismo</a:t>
            </a:r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   Negocio   Otros </a:t>
            </a:r>
            <a:endParaRPr lang="cs-CZ" sz="8000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Mi </a:t>
            </a:r>
            <a:r>
              <a:rPr lang="cs-CZ" sz="8000" dirty="0" err="1" smtClean="0">
                <a:solidFill>
                  <a:srgbClr val="C00000"/>
                </a:solidFill>
                <a:latin typeface="Comic Sans MS" pitchFamily="66" charset="0"/>
              </a:rPr>
              <a:t>llegada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err="1" smtClean="0">
                <a:solidFill>
                  <a:srgbClr val="C00000"/>
                </a:solidFill>
                <a:latin typeface="Comic Sans MS" pitchFamily="66" charset="0"/>
              </a:rPr>
              <a:t>será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: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10.5. 2013</a:t>
            </a:r>
            <a:endParaRPr lang="es-ES" sz="80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Mi 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s</a:t>
            </a:r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alida será: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8000" dirty="0" smtClean="0">
                <a:solidFill>
                  <a:schemeClr val="tx1"/>
                </a:solidFill>
                <a:latin typeface="Comic Sans MS" pitchFamily="66" charset="0"/>
              </a:rPr>
              <a:t>12.5. 2013</a:t>
            </a:r>
            <a:endParaRPr lang="es-ES" sz="80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Forma de Pago:</a:t>
            </a:r>
            <a:r>
              <a:rPr lang="cs-CZ" sz="80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Efectivo   Mastercard    DinersClub   American Express     </a:t>
            </a:r>
            <a:r>
              <a:rPr lang="es-ES" sz="8000" b="1" dirty="0" smtClean="0">
                <a:solidFill>
                  <a:schemeClr val="tx1"/>
                </a:solidFill>
                <a:latin typeface="Comic Sans MS" pitchFamily="66" charset="0"/>
              </a:rPr>
              <a:t>Visa </a:t>
            </a:r>
            <a:r>
              <a:rPr lang="es-ES" sz="8000" b="1" dirty="0" smtClean="0">
                <a:solidFill>
                  <a:srgbClr val="C00000"/>
                </a:solidFill>
                <a:latin typeface="Comic Sans MS" pitchFamily="66" charset="0"/>
              </a:rPr>
              <a:t> </a:t>
            </a:r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   Otros  </a:t>
            </a:r>
          </a:p>
          <a:p>
            <a:r>
              <a:rPr lang="es-ES" sz="8000" dirty="0" smtClean="0">
                <a:solidFill>
                  <a:srgbClr val="C00000"/>
                </a:solidFill>
                <a:latin typeface="Comic Sans MS" pitchFamily="66" charset="0"/>
              </a:rPr>
              <a:t>Comentarios</a:t>
            </a:r>
            <a:r>
              <a:rPr lang="es-ES" sz="7200" dirty="0" smtClean="0">
                <a:solidFill>
                  <a:srgbClr val="C00000"/>
                </a:solidFill>
                <a:latin typeface="Comic Sans MS" pitchFamily="66" charset="0"/>
              </a:rPr>
              <a:t>:</a:t>
            </a:r>
            <a:r>
              <a:rPr lang="cs-CZ" sz="72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7200" dirty="0" smtClean="0">
                <a:solidFill>
                  <a:schemeClr val="tx1"/>
                </a:solidFill>
                <a:latin typeface="Comic Sans MS" pitchFamily="66" charset="0"/>
              </a:rPr>
              <a:t>sólo </a:t>
            </a:r>
            <a:r>
              <a:rPr lang="cs-CZ" sz="7200" dirty="0" err="1" smtClean="0">
                <a:solidFill>
                  <a:schemeClr val="tx1"/>
                </a:solidFill>
                <a:latin typeface="Comic Sans MS" pitchFamily="66" charset="0"/>
              </a:rPr>
              <a:t>con</a:t>
            </a:r>
            <a:r>
              <a:rPr lang="cs-CZ" sz="7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7200" dirty="0" err="1" smtClean="0">
                <a:solidFill>
                  <a:schemeClr val="tx1"/>
                </a:solidFill>
                <a:latin typeface="Comic Sans MS" pitchFamily="66" charset="0"/>
              </a:rPr>
              <a:t>desayuno</a:t>
            </a:r>
            <a:endParaRPr lang="es-ES" sz="7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r>
              <a:rPr lang="es-ES" dirty="0" smtClean="0">
                <a:solidFill>
                  <a:srgbClr val="C00000"/>
                </a:solidFill>
              </a:rPr>
              <a:t> </a:t>
            </a:r>
            <a:br>
              <a:rPr lang="es-ES" dirty="0" smtClean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                VÍDEO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?v=LlONa7jW_</a:t>
            </a:r>
            <a:r>
              <a:rPr lang="cs-CZ" dirty="0" err="1" smtClean="0">
                <a:hlinkClick r:id="rId2"/>
              </a:rPr>
              <a:t>Ew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180</TotalTime>
  <Words>757</Words>
  <Application>Microsoft Office PowerPoint</Application>
  <PresentationFormat>Předvádění na obrazovce (4:3)</PresentationFormat>
  <Paragraphs>121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Snímek 2</vt:lpstr>
      <vt:lpstr>En el hotel, registro</vt:lpstr>
      <vt:lpstr>LÉXICO – SLOVNÍ ZÁSOBA</vt:lpstr>
      <vt:lpstr>LÉXICO – SLOVNÍ ZÁSOBA</vt:lpstr>
      <vt:lpstr>LÉXICO – SLOVNÍ ZÁSOBA</vt:lpstr>
      <vt:lpstr>En la recepción</vt:lpstr>
      <vt:lpstr>En la recepción  la conversación telefónica</vt:lpstr>
      <vt:lpstr>Snímek 9</vt:lpstr>
      <vt:lpstr>  Tarjeta de registro </vt:lpstr>
      <vt:lpstr>                VÍDEO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Daniel Zatočil</dc:creator>
  <cp:lastModifiedBy>Daniel Zatočil</cp:lastModifiedBy>
  <cp:revision>30</cp:revision>
  <dcterms:created xsi:type="dcterms:W3CDTF">2013-08-29T14:53:44Z</dcterms:created>
  <dcterms:modified xsi:type="dcterms:W3CDTF">2013-12-15T12:29:10Z</dcterms:modified>
</cp:coreProperties>
</file>