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81" r:id="rId2"/>
    <p:sldId id="282" r:id="rId3"/>
    <p:sldId id="258" r:id="rId4"/>
    <p:sldId id="277" r:id="rId5"/>
    <p:sldId id="260" r:id="rId6"/>
    <p:sldId id="261" r:id="rId7"/>
    <p:sldId id="276" r:id="rId8"/>
    <p:sldId id="279" r:id="rId9"/>
    <p:sldId id="263" r:id="rId10"/>
    <p:sldId id="264" r:id="rId11"/>
    <p:sldId id="265" r:id="rId12"/>
    <p:sldId id="28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85091"/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A3C8B7-538C-476F-819B-70FF783C16FE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9BDFEB-A9D2-4B2D-82D3-619020E03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BE73C08-D8F6-4452-9F77-B1C386F9AAC7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9BDFEB-A9D2-4B2D-82D3-619020E030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EFC9D-D5FF-4D6A-8FC3-7651A3142AFC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89099-7C0D-4954-BE03-33CA5B5D2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EFC9D-D5FF-4D6A-8FC3-7651A3142AFC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89099-7C0D-4954-BE03-33CA5B5D2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EFC9D-D5FF-4D6A-8FC3-7651A3142AFC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89099-7C0D-4954-BE03-33CA5B5D2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EFC9D-D5FF-4D6A-8FC3-7651A3142AFC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89099-7C0D-4954-BE03-33CA5B5D2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EFC9D-D5FF-4D6A-8FC3-7651A3142AFC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89099-7C0D-4954-BE03-33CA5B5D2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EFC9D-D5FF-4D6A-8FC3-7651A3142AFC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89099-7C0D-4954-BE03-33CA5B5D2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EFC9D-D5FF-4D6A-8FC3-7651A3142AFC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89099-7C0D-4954-BE03-33CA5B5D2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EFC9D-D5FF-4D6A-8FC3-7651A3142AFC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89099-7C0D-4954-BE03-33CA5B5D2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EFC9D-D5FF-4D6A-8FC3-7651A3142AFC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0B89099-7C0D-4954-BE03-33CA5B5D2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EFC9D-D5FF-4D6A-8FC3-7651A3142AFC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89099-7C0D-4954-BE03-33CA5B5D2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EFC9D-D5FF-4D6A-8FC3-7651A3142AFC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89099-7C0D-4954-BE03-33CA5B5D2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61EFC9D-D5FF-4D6A-8FC3-7651A3142AFC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0B89099-7C0D-4954-BE03-33CA5B5D228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Obdélník 2"/>
          <p:cNvSpPr>
            <a:spLocks noChangeArrowheads="1"/>
          </p:cNvSpPr>
          <p:nvPr/>
        </p:nvSpPr>
        <p:spPr bwMode="auto">
          <a:xfrm>
            <a:off x="395289" y="3357562"/>
            <a:ext cx="7561088" cy="23314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400" dirty="0">
                <a:latin typeface="Comic Sans MS" pitchFamily="66" charset="0"/>
              </a:rPr>
              <a:t>Obchodní akademie a Jazyková škola</a:t>
            </a:r>
            <a:br>
              <a:rPr lang="cs-CZ" sz="2400" dirty="0">
                <a:latin typeface="Comic Sans MS" pitchFamily="66" charset="0"/>
              </a:rPr>
            </a:br>
            <a:r>
              <a:rPr lang="cs-CZ" sz="2400" dirty="0">
                <a:latin typeface="Comic Sans MS" pitchFamily="66" charset="0"/>
              </a:rPr>
              <a:t>s právem státní jazykové zkoušky Jihlava</a:t>
            </a:r>
          </a:p>
          <a:p>
            <a:pPr algn="ctr"/>
            <a:endParaRPr lang="cs-CZ" dirty="0">
              <a:latin typeface="Comic Sans MS" pitchFamily="66" charset="0"/>
            </a:endParaRPr>
          </a:p>
          <a:p>
            <a:pPr algn="ctr">
              <a:spcBef>
                <a:spcPts val="300"/>
              </a:spcBef>
            </a:pPr>
            <a:r>
              <a:rPr lang="cs-CZ" dirty="0">
                <a:latin typeface="Comic Sans MS" pitchFamily="66" charset="0"/>
              </a:rPr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>
                <a:latin typeface="Comic Sans MS" pitchFamily="66" charset="0"/>
              </a:rPr>
              <a:t>VY_32_INOVACE_351.ŠPJ.34 </a:t>
            </a:r>
          </a:p>
          <a:p>
            <a:pPr algn="ctr">
              <a:spcBef>
                <a:spcPts val="300"/>
              </a:spcBef>
            </a:pPr>
            <a:r>
              <a:rPr lang="cs-CZ" dirty="0" smtClean="0">
                <a:latin typeface="Comic Sans MS" pitchFamily="66" charset="0"/>
              </a:rPr>
              <a:t>¿</a:t>
            </a:r>
            <a:r>
              <a:rPr lang="cs-CZ" dirty="0" err="1" smtClean="0">
                <a:latin typeface="Comic Sans MS" pitchFamily="66" charset="0"/>
              </a:rPr>
              <a:t>Qué</a:t>
            </a:r>
            <a:r>
              <a:rPr lang="cs-CZ" dirty="0" smtClean="0">
                <a:latin typeface="Comic Sans MS" pitchFamily="66" charset="0"/>
              </a:rPr>
              <a:t> hora es ?- prezentace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4463" y="2420938"/>
            <a:ext cx="10191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Obrázek 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9139" y="542925"/>
            <a:ext cx="7165230" cy="163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644525"/>
            <a:ext cx="8175625" cy="5808663"/>
          </a:xfrm>
        </p:spPr>
        <p:txBody>
          <a:bodyPr>
            <a:normAutofit fontScale="92500" lnSpcReduction="20000"/>
          </a:bodyPr>
          <a:lstStyle/>
          <a:p>
            <a:pPr algn="just">
              <a:defRPr/>
            </a:pPr>
            <a:r>
              <a:rPr lang="cs-CZ" sz="2800" b="1" u="sng" dirty="0" smtClean="0"/>
              <a:t>Číslo projektu: </a:t>
            </a:r>
            <a:r>
              <a:rPr lang="cs-CZ" sz="2800" dirty="0" smtClean="0">
                <a:latin typeface="+mj-lt"/>
              </a:rPr>
              <a:t>CZ.1.07/1.5.00/34.0744</a:t>
            </a:r>
          </a:p>
          <a:p>
            <a:pPr algn="just">
              <a:defRPr/>
            </a:pPr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>
                <a:latin typeface="+mj-lt"/>
              </a:rPr>
              <a:t>VY_32_INOVACE</a:t>
            </a:r>
          </a:p>
          <a:p>
            <a:pPr algn="just">
              <a:defRPr/>
            </a:pPr>
            <a:r>
              <a:rPr lang="cs-CZ" sz="2800" b="1" u="sng" dirty="0" smtClean="0">
                <a:latin typeface="+mj-lt"/>
              </a:rPr>
              <a:t>Číslo </a:t>
            </a:r>
            <a:r>
              <a:rPr lang="cs-CZ" sz="2800" b="1" u="sng" dirty="0">
                <a:latin typeface="+mj-lt"/>
              </a:rPr>
              <a:t>DUMU</a:t>
            </a:r>
            <a:r>
              <a:rPr lang="cs-CZ" sz="2800" dirty="0">
                <a:latin typeface="+mj-lt"/>
              </a:rPr>
              <a:t>: </a:t>
            </a:r>
            <a:r>
              <a:rPr lang="cs-CZ" sz="2800" dirty="0" smtClean="0">
                <a:latin typeface="+mj-lt"/>
              </a:rPr>
              <a:t>351.ŠPJ.34</a:t>
            </a:r>
            <a:endParaRPr lang="cs-CZ" sz="2800" dirty="0">
              <a:latin typeface="+mj-lt"/>
            </a:endParaRPr>
          </a:p>
          <a:p>
            <a:pPr algn="just" eaLnBrk="1" hangingPunct="1">
              <a:defRPr/>
            </a:pPr>
            <a:r>
              <a:rPr lang="cs-CZ" sz="2800" b="1" u="sng" dirty="0">
                <a:latin typeface="+mj-lt"/>
              </a:rPr>
              <a:t>Předmět</a:t>
            </a:r>
            <a:r>
              <a:rPr lang="cs-CZ" sz="2800" dirty="0">
                <a:latin typeface="+mj-lt"/>
              </a:rPr>
              <a:t>: </a:t>
            </a:r>
            <a:r>
              <a:rPr lang="cs-CZ" sz="2800" dirty="0" smtClean="0">
                <a:latin typeface="+mj-lt"/>
              </a:rPr>
              <a:t>španělský jazyk</a:t>
            </a:r>
            <a:endParaRPr lang="cs-CZ" sz="2800" dirty="0">
              <a:latin typeface="+mj-lt"/>
            </a:endParaRPr>
          </a:p>
          <a:p>
            <a:pPr algn="just">
              <a:defRPr/>
            </a:pPr>
            <a:r>
              <a:rPr lang="cs-CZ" sz="2800" b="1" u="sng" dirty="0" smtClean="0">
                <a:latin typeface="+mj-lt"/>
              </a:rPr>
              <a:t>Název materiálu</a:t>
            </a:r>
            <a:r>
              <a:rPr lang="cs-CZ" sz="2800" dirty="0" smtClean="0">
                <a:latin typeface="+mj-lt"/>
              </a:rPr>
              <a:t>: </a:t>
            </a:r>
            <a:r>
              <a:rPr lang="cs-CZ" sz="2800" dirty="0">
                <a:latin typeface="+mj-lt"/>
              </a:rPr>
              <a:t>¿</a:t>
            </a:r>
            <a:r>
              <a:rPr lang="cs-CZ" sz="2800" dirty="0" err="1">
                <a:latin typeface="+mj-lt"/>
              </a:rPr>
              <a:t>Qué</a:t>
            </a:r>
            <a:r>
              <a:rPr lang="cs-CZ" sz="2800" dirty="0">
                <a:latin typeface="+mj-lt"/>
              </a:rPr>
              <a:t> hora es ?- </a:t>
            </a:r>
            <a:r>
              <a:rPr lang="cs-CZ" sz="2800" dirty="0" smtClean="0">
                <a:latin typeface="+mj-lt"/>
              </a:rPr>
              <a:t>prezentace</a:t>
            </a: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Autor</a:t>
            </a:r>
            <a:r>
              <a:rPr lang="cs-CZ" sz="2800" dirty="0" smtClean="0">
                <a:latin typeface="+mj-lt"/>
              </a:rPr>
              <a:t>: Simona </a:t>
            </a:r>
            <a:r>
              <a:rPr lang="cs-CZ" sz="2800" dirty="0" err="1" smtClean="0">
                <a:latin typeface="+mj-lt"/>
              </a:rPr>
              <a:t>Zatočilová</a:t>
            </a:r>
            <a:endParaRPr lang="cs-CZ" sz="2800" dirty="0" smtClean="0">
              <a:latin typeface="+mj-lt"/>
            </a:endParaRP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Formát</a:t>
            </a:r>
            <a:r>
              <a:rPr lang="cs-CZ" sz="2800" dirty="0" smtClean="0">
                <a:latin typeface="+mj-lt"/>
              </a:rPr>
              <a:t>: Prezentace Microsoft </a:t>
            </a:r>
            <a:r>
              <a:rPr lang="cs-CZ" sz="2800" dirty="0" err="1" smtClean="0">
                <a:latin typeface="+mj-lt"/>
              </a:rPr>
              <a:t>Powerpoint</a:t>
            </a:r>
            <a:r>
              <a:rPr lang="cs-CZ" sz="2800" dirty="0" smtClean="0">
                <a:latin typeface="+mj-lt"/>
              </a:rPr>
              <a:t> </a:t>
            </a: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Velikost</a:t>
            </a:r>
            <a:r>
              <a:rPr lang="cs-CZ" sz="2800" dirty="0" smtClean="0">
                <a:latin typeface="+mj-lt"/>
              </a:rPr>
              <a:t>: 304 kB</a:t>
            </a:r>
            <a:endParaRPr lang="cs-CZ" sz="2800" dirty="0" smtClean="0">
              <a:latin typeface="+mj-lt"/>
            </a:endParaRP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Stupeň a typ vzdělávání</a:t>
            </a:r>
            <a:r>
              <a:rPr lang="cs-CZ" sz="2800" dirty="0" smtClean="0">
                <a:latin typeface="+mj-lt"/>
              </a:rPr>
              <a:t>: SŠ – </a:t>
            </a:r>
            <a:r>
              <a:rPr lang="cs-CZ" dirty="0" smtClean="0">
                <a:latin typeface="+mj-lt"/>
              </a:rPr>
              <a:t>odborné vzdělávání</a:t>
            </a: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Licence k obrazovému materiálu</a:t>
            </a:r>
            <a:r>
              <a:rPr lang="cs-CZ" sz="2800" dirty="0" smtClean="0">
                <a:latin typeface="+mj-lt"/>
              </a:rPr>
              <a:t>: </a:t>
            </a:r>
            <a:r>
              <a:rPr lang="cs-CZ" sz="2200" dirty="0">
                <a:latin typeface="+mj-lt"/>
              </a:rPr>
              <a:t>CC BY, CC BY-SA </a:t>
            </a:r>
            <a:endParaRPr lang="cs-CZ" sz="2200" dirty="0" smtClean="0">
              <a:latin typeface="+mj-lt"/>
            </a:endParaRP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Datum vytvoření</a:t>
            </a:r>
            <a:r>
              <a:rPr lang="cs-CZ" sz="2800" smtClean="0">
                <a:latin typeface="+mj-lt"/>
              </a:rPr>
              <a:t>: 1.12.2013</a:t>
            </a:r>
            <a:endParaRPr lang="cs-CZ" sz="2800" dirty="0" smtClean="0">
              <a:latin typeface="+mj-lt"/>
            </a:endParaRP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Klíčová slova</a:t>
            </a:r>
            <a:r>
              <a:rPr lang="cs-CZ" sz="2800" dirty="0" smtClean="0">
                <a:latin typeface="+mj-lt"/>
              </a:rPr>
              <a:t>: hora </a:t>
            </a:r>
            <a:endParaRPr lang="cs-CZ" dirty="0" smtClean="0">
              <a:latin typeface="+mj-lt"/>
            </a:endParaRP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Anotace</a:t>
            </a:r>
            <a:r>
              <a:rPr lang="cs-CZ" sz="2800" dirty="0" smtClean="0">
                <a:latin typeface="+mj-lt"/>
              </a:rPr>
              <a:t>: prezentace slouží jako pomůcka při výuce tématu : určování času</a:t>
            </a:r>
            <a:endParaRPr lang="cs-CZ" sz="2800" dirty="0">
              <a:latin typeface="+mj-lt"/>
            </a:endParaRPr>
          </a:p>
          <a:p>
            <a:pPr algn="just"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977280"/>
          </a:xfrm>
        </p:spPr>
        <p:txBody>
          <a:bodyPr>
            <a:normAutofit fontScale="90000"/>
          </a:bodyPr>
          <a:lstStyle/>
          <a:p>
            <a:r>
              <a:rPr lang="cs-CZ" sz="7200" dirty="0" smtClean="0">
                <a:latin typeface="Comic Sans MS" pitchFamily="66" charset="0"/>
              </a:rPr>
              <a:t/>
            </a:r>
            <a:br>
              <a:rPr lang="cs-CZ" sz="7200" dirty="0" smtClean="0">
                <a:latin typeface="Comic Sans MS" pitchFamily="66" charset="0"/>
              </a:rPr>
            </a:br>
            <a:r>
              <a:rPr lang="cs-CZ" sz="7200" dirty="0" smtClean="0">
                <a:latin typeface="Comic Sans MS" pitchFamily="66" charset="0"/>
              </a:rPr>
              <a:t/>
            </a:r>
            <a:br>
              <a:rPr lang="cs-CZ" sz="7200" dirty="0" smtClean="0">
                <a:latin typeface="Comic Sans MS" pitchFamily="66" charset="0"/>
              </a:rPr>
            </a:br>
            <a:endParaRPr lang="cs-CZ" sz="7200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980728"/>
            <a:ext cx="7854696" cy="1296144"/>
          </a:xfrm>
        </p:spPr>
        <p:txBody>
          <a:bodyPr>
            <a:normAutofit/>
          </a:bodyPr>
          <a:lstStyle/>
          <a:p>
            <a:pPr algn="just"/>
            <a:r>
              <a:rPr lang="cs-CZ" sz="72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omic Sans MS" pitchFamily="66" charset="0"/>
              </a:rPr>
              <a:t>¿</a:t>
            </a:r>
            <a:r>
              <a:rPr lang="cs-CZ" sz="7200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omic Sans MS" pitchFamily="66" charset="0"/>
              </a:rPr>
              <a:t>Qué</a:t>
            </a:r>
            <a:r>
              <a:rPr lang="cs-CZ" sz="72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omic Sans MS" pitchFamily="66" charset="0"/>
              </a:rPr>
              <a:t> hora es ?</a:t>
            </a:r>
            <a:endParaRPr lang="cs-CZ" sz="72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38914" name="Picture 2" descr="http://fscomps.fotosearch.com/bigcomps/CSP/CSP991/k1229014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708920"/>
            <a:ext cx="4762500" cy="33623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1152127"/>
          </a:xfrm>
        </p:spPr>
        <p:txBody>
          <a:bodyPr>
            <a:normAutofit/>
          </a:bodyPr>
          <a:lstStyle/>
          <a:p>
            <a:r>
              <a:rPr lang="cs-CZ" sz="7200" dirty="0">
                <a:latin typeface="Comic Sans MS" pitchFamily="66" charset="0"/>
              </a:rPr>
              <a:t>¿</a:t>
            </a:r>
            <a:r>
              <a:rPr lang="cs-CZ" sz="7200" dirty="0" err="1" smtClean="0">
                <a:latin typeface="Comic Sans MS" pitchFamily="66" charset="0"/>
              </a:rPr>
              <a:t>Qué</a:t>
            </a:r>
            <a:r>
              <a:rPr lang="cs-CZ" sz="7200" dirty="0" smtClean="0">
                <a:latin typeface="Comic Sans MS" pitchFamily="66" charset="0"/>
              </a:rPr>
              <a:t> hora es ?</a:t>
            </a:r>
            <a:endParaRPr lang="cs-CZ" sz="7200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060848"/>
            <a:ext cx="7016824" cy="403244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Se </a:t>
            </a:r>
            <a:r>
              <a:rPr lang="cs-CZ" sz="2400" dirty="0" err="1" smtClean="0">
                <a:solidFill>
                  <a:schemeClr val="tx1"/>
                </a:solidFill>
                <a:latin typeface="Comic Sans MS" pitchFamily="66" charset="0"/>
              </a:rPr>
              <a:t>utiliza</a:t>
            </a:r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Comic Sans MS" pitchFamily="66" charset="0"/>
              </a:rPr>
              <a:t>el</a:t>
            </a:r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Comic Sans MS" pitchFamily="66" charset="0"/>
              </a:rPr>
              <a:t>verbo</a:t>
            </a:r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 ser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dirty="0" smtClean="0">
                <a:solidFill>
                  <a:srgbClr val="FFFF00"/>
                </a:solidFill>
                <a:latin typeface="Comic Sans MS" pitchFamily="66" charset="0"/>
              </a:rPr>
              <a:t>ES LA UNA Y VEINTE.</a:t>
            </a:r>
          </a:p>
          <a:p>
            <a:pPr algn="l"/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sz="2400" dirty="0" smtClean="0">
                <a:solidFill>
                  <a:srgbClr val="FFFF00"/>
                </a:solidFill>
                <a:latin typeface="Comic Sans MS" pitchFamily="66" charset="0"/>
              </a:rPr>
              <a:t>SON LAS DOS.</a:t>
            </a:r>
          </a:p>
          <a:p>
            <a:pPr algn="l"/>
            <a:r>
              <a:rPr lang="cs-CZ" sz="2400" dirty="0" err="1" smtClean="0">
                <a:solidFill>
                  <a:schemeClr val="tx1"/>
                </a:solidFill>
                <a:latin typeface="Comic Sans MS" pitchFamily="66" charset="0"/>
              </a:rPr>
              <a:t>Verbo</a:t>
            </a:r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 ser + </a:t>
            </a:r>
            <a:r>
              <a:rPr lang="cs-CZ" sz="2400" dirty="0" err="1" smtClean="0">
                <a:solidFill>
                  <a:schemeClr val="tx1"/>
                </a:solidFill>
                <a:latin typeface="Comic Sans MS" pitchFamily="66" charset="0"/>
              </a:rPr>
              <a:t>artículo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determinado</a:t>
            </a:r>
            <a:r>
              <a:rPr lang="cs-CZ" sz="2400" dirty="0" smtClean="0">
                <a:latin typeface="Comic Sans MS" pitchFamily="66" charset="0"/>
              </a:rPr>
              <a:t>+hora+</a:t>
            </a:r>
            <a:r>
              <a:rPr lang="cs-CZ" sz="2400" dirty="0" err="1" smtClean="0">
                <a:latin typeface="Comic Sans MS" pitchFamily="66" charset="0"/>
              </a:rPr>
              <a:t>minutos</a:t>
            </a:r>
            <a:endParaRPr lang="cs-CZ" sz="2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l"/>
            <a:r>
              <a:rPr lang="cs-CZ" sz="2400" dirty="0" smtClean="0">
                <a:solidFill>
                  <a:srgbClr val="FFFF00"/>
                </a:solidFill>
                <a:latin typeface="Comic Sans MS" pitchFamily="66" charset="0"/>
              </a:rPr>
              <a:t>ES LA UNA Y CINCO.</a:t>
            </a:r>
          </a:p>
          <a:p>
            <a:pPr algn="l"/>
            <a:r>
              <a:rPr lang="cs-CZ" sz="2400" dirty="0" smtClean="0">
                <a:solidFill>
                  <a:srgbClr val="FFFF00"/>
                </a:solidFill>
                <a:latin typeface="Comic Sans MS" pitchFamily="66" charset="0"/>
              </a:rPr>
              <a:t>SON  LAS NUEVE  Y CINCO</a:t>
            </a:r>
            <a:r>
              <a:rPr lang="cs-CZ" sz="1600" dirty="0" smtClean="0">
                <a:solidFill>
                  <a:srgbClr val="FFFF00"/>
                </a:solidFill>
                <a:latin typeface="Comic Sans MS" pitchFamily="66" charset="0"/>
              </a:rPr>
              <a:t>.</a:t>
            </a:r>
            <a:endParaRPr lang="cs-CZ" sz="16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pic>
        <p:nvPicPr>
          <p:cNvPr id="5" name="Obrázek 4" descr="unayveinte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988840"/>
            <a:ext cx="2160240" cy="1440160"/>
          </a:xfrm>
          <a:prstGeom prst="rect">
            <a:avLst/>
          </a:prstGeom>
          <a:noFill/>
        </p:spPr>
      </p:pic>
      <p:cxnSp>
        <p:nvCxnSpPr>
          <p:cNvPr id="7" name="Přímá spojovací šipka 6"/>
          <p:cNvCxnSpPr/>
          <p:nvPr/>
        </p:nvCxnSpPr>
        <p:spPr>
          <a:xfrm>
            <a:off x="4788024" y="2780928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 descr="nueveycinco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4005065"/>
            <a:ext cx="203319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0" name="Přímá spojovací šipka 9"/>
          <p:cNvCxnSpPr/>
          <p:nvPr/>
        </p:nvCxnSpPr>
        <p:spPr>
          <a:xfrm>
            <a:off x="5724128" y="4581128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aat1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1268760"/>
            <a:ext cx="4752528" cy="460851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3779912" y="0"/>
            <a:ext cx="1224136" cy="5486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en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punto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5" name="Přímá spojovací šipka 24"/>
          <p:cNvCxnSpPr/>
          <p:nvPr/>
        </p:nvCxnSpPr>
        <p:spPr>
          <a:xfrm flipV="1">
            <a:off x="5652120" y="1052736"/>
            <a:ext cx="43204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6444208" y="1916832"/>
            <a:ext cx="50405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stCxn id="19458" idx="3"/>
          </p:cNvCxnSpPr>
          <p:nvPr/>
        </p:nvCxnSpPr>
        <p:spPr>
          <a:xfrm>
            <a:off x="6804248" y="3573016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5580112" y="620688"/>
            <a:ext cx="108012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y </a:t>
            </a:r>
            <a:r>
              <a:rPr lang="cs-CZ" dirty="0" err="1" smtClean="0">
                <a:solidFill>
                  <a:schemeClr val="tx1"/>
                </a:solidFill>
              </a:rPr>
              <a:t>cinco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876256" y="1556792"/>
            <a:ext cx="122413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y  </a:t>
            </a:r>
            <a:r>
              <a:rPr lang="cs-CZ" dirty="0" err="1" smtClean="0">
                <a:solidFill>
                  <a:schemeClr val="tx1"/>
                </a:solidFill>
              </a:rPr>
              <a:t>diez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5" name="Přímá spojovací šipka 34"/>
          <p:cNvCxnSpPr>
            <a:stCxn id="19458" idx="0"/>
            <a:endCxn id="11" idx="2"/>
          </p:cNvCxnSpPr>
          <p:nvPr/>
        </p:nvCxnSpPr>
        <p:spPr>
          <a:xfrm flipH="1" flipV="1">
            <a:off x="4391980" y="548680"/>
            <a:ext cx="36004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>
            <a:off x="6516216" y="4725144"/>
            <a:ext cx="64807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>
            <a:off x="5580112" y="5517232"/>
            <a:ext cx="72008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>
            <a:stCxn id="19458" idx="2"/>
          </p:cNvCxnSpPr>
          <p:nvPr/>
        </p:nvCxnSpPr>
        <p:spPr>
          <a:xfrm>
            <a:off x="4427984" y="5877272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 flipH="1">
            <a:off x="2555776" y="5517232"/>
            <a:ext cx="72008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flipH="1">
            <a:off x="1547664" y="4653136"/>
            <a:ext cx="93610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>
            <a:stCxn id="19458" idx="1"/>
          </p:cNvCxnSpPr>
          <p:nvPr/>
        </p:nvCxnSpPr>
        <p:spPr>
          <a:xfrm flipH="1">
            <a:off x="1259632" y="357301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/>
          <p:nvPr/>
        </p:nvCxnSpPr>
        <p:spPr>
          <a:xfrm flipH="1" flipV="1">
            <a:off x="1619672" y="1916832"/>
            <a:ext cx="79208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šipka 54"/>
          <p:cNvCxnSpPr/>
          <p:nvPr/>
        </p:nvCxnSpPr>
        <p:spPr>
          <a:xfrm flipH="1" flipV="1">
            <a:off x="2627784" y="980728"/>
            <a:ext cx="57606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Obdélník 55"/>
          <p:cNvSpPr/>
          <p:nvPr/>
        </p:nvSpPr>
        <p:spPr>
          <a:xfrm>
            <a:off x="7596336" y="3284984"/>
            <a:ext cx="1296144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y </a:t>
            </a:r>
            <a:r>
              <a:rPr lang="cs-CZ" dirty="0" err="1" smtClean="0">
                <a:solidFill>
                  <a:schemeClr val="tx1"/>
                </a:solidFill>
              </a:rPr>
              <a:t>cuatro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7236296" y="5085184"/>
            <a:ext cx="1368152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y  </a:t>
            </a:r>
            <a:r>
              <a:rPr lang="cs-CZ" dirty="0" err="1" smtClean="0">
                <a:solidFill>
                  <a:schemeClr val="tx1"/>
                </a:solidFill>
              </a:rPr>
              <a:t>veinte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5940152" y="6309320"/>
            <a:ext cx="1584176" cy="5486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y  </a:t>
            </a:r>
            <a:r>
              <a:rPr lang="cs-CZ" dirty="0" err="1" smtClean="0">
                <a:solidFill>
                  <a:schemeClr val="tx1"/>
                </a:solidFill>
              </a:rPr>
              <a:t>veinticinco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3779912" y="6353944"/>
            <a:ext cx="158417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y  media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1187624" y="6309320"/>
            <a:ext cx="1872208" cy="5486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menos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veinticinco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1763688" y="476672"/>
            <a:ext cx="158417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menos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cinco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467544" y="1556792"/>
            <a:ext cx="158417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menos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dirty="0" err="1" smtClean="0">
                <a:solidFill>
                  <a:schemeClr val="tx1"/>
                </a:solidFill>
              </a:rPr>
              <a:t>diez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0" y="3212976"/>
            <a:ext cx="1619672" cy="7920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menos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dirty="0" err="1" smtClean="0">
                <a:solidFill>
                  <a:schemeClr val="tx1"/>
                </a:solidFill>
              </a:rPr>
              <a:t>cuarto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179512" y="4797152"/>
            <a:ext cx="1619672" cy="7920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menos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dirty="0" err="1" smtClean="0">
                <a:solidFill>
                  <a:schemeClr val="tx1"/>
                </a:solidFill>
              </a:rPr>
              <a:t>veinte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aat1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96752"/>
            <a:ext cx="1584176" cy="1584176"/>
          </a:xfrm>
          <a:prstGeom prst="rect">
            <a:avLst/>
          </a:prstGeom>
          <a:noFill/>
        </p:spPr>
      </p:pic>
      <p:pic>
        <p:nvPicPr>
          <p:cNvPr id="18436" name="Picture 4" descr="Saat1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340768"/>
            <a:ext cx="1368152" cy="1528564"/>
          </a:xfrm>
          <a:prstGeom prst="rect">
            <a:avLst/>
          </a:prstGeom>
          <a:noFill/>
        </p:spPr>
      </p:pic>
      <p:pic>
        <p:nvPicPr>
          <p:cNvPr id="18438" name="Picture 6" descr="Saat1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573016"/>
            <a:ext cx="1656184" cy="1456556"/>
          </a:xfrm>
          <a:prstGeom prst="rect">
            <a:avLst/>
          </a:prstGeom>
          <a:noFill/>
        </p:spPr>
      </p:pic>
      <p:pic>
        <p:nvPicPr>
          <p:cNvPr id="18440" name="Picture 8" descr="Saat1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573016"/>
            <a:ext cx="1440160" cy="1528564"/>
          </a:xfrm>
          <a:prstGeom prst="rect">
            <a:avLst/>
          </a:prstGeom>
          <a:noFill/>
        </p:spPr>
      </p:pic>
      <p:cxnSp>
        <p:nvCxnSpPr>
          <p:cNvPr id="13" name="Přímá spojovací šipka 12"/>
          <p:cNvCxnSpPr/>
          <p:nvPr/>
        </p:nvCxnSpPr>
        <p:spPr>
          <a:xfrm>
            <a:off x="1259632" y="2060848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18436" idx="0"/>
            <a:endCxn id="18436" idx="2"/>
          </p:cNvCxnSpPr>
          <p:nvPr/>
        </p:nvCxnSpPr>
        <p:spPr>
          <a:xfrm>
            <a:off x="7128284" y="1340768"/>
            <a:ext cx="0" cy="15285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Výseč 21"/>
          <p:cNvSpPr/>
          <p:nvPr/>
        </p:nvSpPr>
        <p:spPr>
          <a:xfrm>
            <a:off x="6516216" y="1412776"/>
            <a:ext cx="1224136" cy="1368152"/>
          </a:xfrm>
          <a:prstGeom prst="pie">
            <a:avLst>
              <a:gd name="adj1" fmla="val 16200498"/>
              <a:gd name="adj2" fmla="val 521809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Výseč 28"/>
          <p:cNvSpPr/>
          <p:nvPr/>
        </p:nvSpPr>
        <p:spPr>
          <a:xfrm flipH="1">
            <a:off x="539552" y="3645024"/>
            <a:ext cx="1584176" cy="1296144"/>
          </a:xfrm>
          <a:prstGeom prst="pie">
            <a:avLst>
              <a:gd name="adj1" fmla="val 21443577"/>
              <a:gd name="adj2" fmla="val 16497491"/>
            </a:avLst>
          </a:prstGeom>
          <a:ln>
            <a:solidFill>
              <a:srgbClr val="085091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0" name="Přímá spojovací šipka 29"/>
          <p:cNvCxnSpPr/>
          <p:nvPr/>
        </p:nvCxnSpPr>
        <p:spPr>
          <a:xfrm>
            <a:off x="1259632" y="1196752"/>
            <a:ext cx="72008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Výseč 31"/>
          <p:cNvSpPr/>
          <p:nvPr/>
        </p:nvSpPr>
        <p:spPr>
          <a:xfrm>
            <a:off x="6660232" y="3645024"/>
            <a:ext cx="1296144" cy="1368152"/>
          </a:xfrm>
          <a:prstGeom prst="pie">
            <a:avLst>
              <a:gd name="adj1" fmla="val 16314735"/>
              <a:gd name="adj2" fmla="val 1622006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Výseč 27"/>
          <p:cNvSpPr/>
          <p:nvPr/>
        </p:nvSpPr>
        <p:spPr>
          <a:xfrm>
            <a:off x="683568" y="1268760"/>
            <a:ext cx="1296144" cy="1440160"/>
          </a:xfrm>
          <a:prstGeom prst="pie">
            <a:avLst>
              <a:gd name="adj1" fmla="val 15951533"/>
              <a:gd name="adj2" fmla="val 206019"/>
            </a:avLst>
          </a:prstGeom>
          <a:solidFill>
            <a:srgbClr val="000000">
              <a:alpha val="2117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635896" y="2348880"/>
            <a:ext cx="1584176" cy="3337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MEDIA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3707904" y="3933056"/>
            <a:ext cx="16561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CUARTO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131840" y="1340768"/>
            <a:ext cx="16561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CUARTO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987824" y="4797152"/>
            <a:ext cx="172819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UNA HORA</a:t>
            </a:r>
            <a:endParaRPr lang="cs-CZ" dirty="0"/>
          </a:p>
        </p:txBody>
      </p:sp>
      <p:sp>
        <p:nvSpPr>
          <p:cNvPr id="25" name="Šipka doprava 24"/>
          <p:cNvSpPr/>
          <p:nvPr/>
        </p:nvSpPr>
        <p:spPr>
          <a:xfrm>
            <a:off x="5292080" y="2348880"/>
            <a:ext cx="1512168" cy="2160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30"/>
          <p:cNvSpPr/>
          <p:nvPr/>
        </p:nvSpPr>
        <p:spPr>
          <a:xfrm>
            <a:off x="4860032" y="4725144"/>
            <a:ext cx="1800200" cy="2160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leva 32"/>
          <p:cNvSpPr/>
          <p:nvPr/>
        </p:nvSpPr>
        <p:spPr>
          <a:xfrm>
            <a:off x="1619672" y="1412776"/>
            <a:ext cx="1368152" cy="360040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4" name="Šipka doleva 33"/>
          <p:cNvSpPr/>
          <p:nvPr/>
        </p:nvSpPr>
        <p:spPr>
          <a:xfrm>
            <a:off x="2267744" y="3933056"/>
            <a:ext cx="1368152" cy="216024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10:15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052736"/>
            <a:ext cx="1800200" cy="1728192"/>
          </a:xfrm>
          <a:prstGeom prst="rect">
            <a:avLst/>
          </a:prstGeom>
          <a:noFill/>
        </p:spPr>
      </p:pic>
      <p:pic>
        <p:nvPicPr>
          <p:cNvPr id="35844" name="Picture 4" descr="10:30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980728"/>
            <a:ext cx="1872208" cy="1728192"/>
          </a:xfrm>
          <a:prstGeom prst="rect">
            <a:avLst/>
          </a:prstGeom>
          <a:noFill/>
        </p:spPr>
      </p:pic>
      <p:pic>
        <p:nvPicPr>
          <p:cNvPr id="35846" name="Picture 6" descr="10:45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005064"/>
            <a:ext cx="1584176" cy="1872208"/>
          </a:xfrm>
          <a:prstGeom prst="rect">
            <a:avLst/>
          </a:prstGeom>
          <a:noFill/>
        </p:spPr>
      </p:pic>
      <p:pic>
        <p:nvPicPr>
          <p:cNvPr id="35848" name="Picture 8" descr="9:00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4077072"/>
            <a:ext cx="1656184" cy="1728192"/>
          </a:xfrm>
          <a:prstGeom prst="rect">
            <a:avLst/>
          </a:prstGeom>
          <a:noFill/>
        </p:spPr>
      </p:pic>
      <p:pic>
        <p:nvPicPr>
          <p:cNvPr id="35852" name="Picture 12" descr="9:05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1124744"/>
            <a:ext cx="1512168" cy="1656184"/>
          </a:xfrm>
          <a:prstGeom prst="rect">
            <a:avLst/>
          </a:prstGeom>
          <a:noFill/>
        </p:spPr>
      </p:pic>
      <p:pic>
        <p:nvPicPr>
          <p:cNvPr id="35854" name="Picture 14" descr="9:35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4005064"/>
            <a:ext cx="1584176" cy="1872208"/>
          </a:xfrm>
          <a:prstGeom prst="rect">
            <a:avLst/>
          </a:prstGeom>
          <a:noFill/>
        </p:spPr>
      </p:pic>
      <p:sp>
        <p:nvSpPr>
          <p:cNvPr id="18" name="Zaoblený obdélníkový popisek 17"/>
          <p:cNvSpPr/>
          <p:nvPr/>
        </p:nvSpPr>
        <p:spPr>
          <a:xfrm>
            <a:off x="1115616" y="260648"/>
            <a:ext cx="1296144" cy="64807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Son las </a:t>
            </a:r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diez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 y </a:t>
            </a:r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cuarto</a:t>
            </a:r>
            <a:r>
              <a:rPr lang="cs-CZ" sz="1400" dirty="0" smtClean="0">
                <a:latin typeface="Comic Sans MS" pitchFamily="66" charset="0"/>
              </a:rPr>
              <a:t>. 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21" name="Zaoblený obdélníkový popisek 20"/>
          <p:cNvSpPr/>
          <p:nvPr/>
        </p:nvSpPr>
        <p:spPr>
          <a:xfrm>
            <a:off x="3851920" y="332656"/>
            <a:ext cx="1296144" cy="64807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Son las </a:t>
            </a:r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nueve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  y </a:t>
            </a:r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cinco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.</a:t>
            </a:r>
            <a:endParaRPr lang="cs-CZ" sz="14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2" name="Zaoblený obdélníkový popisek 21"/>
          <p:cNvSpPr/>
          <p:nvPr/>
        </p:nvSpPr>
        <p:spPr>
          <a:xfrm>
            <a:off x="6588224" y="188640"/>
            <a:ext cx="1296144" cy="64807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Son las  </a:t>
            </a:r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nueve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 y media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Zaoblený obdélníkový popisek 22"/>
          <p:cNvSpPr/>
          <p:nvPr/>
        </p:nvSpPr>
        <p:spPr>
          <a:xfrm>
            <a:off x="6732240" y="3284984"/>
            <a:ext cx="1296144" cy="64807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Son las </a:t>
            </a:r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nueve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en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punto</a:t>
            </a:r>
            <a:r>
              <a:rPr lang="cs-CZ" sz="1200" dirty="0" smtClean="0">
                <a:solidFill>
                  <a:srgbClr val="FF0000"/>
                </a:solidFill>
                <a:latin typeface="Comic Sans MS" pitchFamily="66" charset="0"/>
              </a:rPr>
              <a:t>.</a:t>
            </a:r>
            <a:endParaRPr lang="cs-CZ" sz="1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4" name="Zaoblený obdélníkový popisek 23"/>
          <p:cNvSpPr/>
          <p:nvPr/>
        </p:nvSpPr>
        <p:spPr>
          <a:xfrm>
            <a:off x="3851920" y="3212976"/>
            <a:ext cx="1296144" cy="64807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Son las </a:t>
            </a:r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nueve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menos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veinticinco</a:t>
            </a:r>
            <a:endParaRPr lang="cs-CZ" sz="14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5" name="Zaoblený obdélníkový popisek 24"/>
          <p:cNvSpPr/>
          <p:nvPr/>
        </p:nvSpPr>
        <p:spPr>
          <a:xfrm>
            <a:off x="899592" y="3212976"/>
            <a:ext cx="1296144" cy="64807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Son las </a:t>
            </a:r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diez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menos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cuarto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50304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pm</a:t>
            </a:r>
            <a:r>
              <a:rPr lang="cs-CZ" dirty="0" smtClean="0">
                <a:solidFill>
                  <a:srgbClr val="FF0000"/>
                </a:solidFill>
              </a:rPr>
              <a:t>  x 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sz="3100" b="1" dirty="0" err="1" smtClean="0">
                <a:solidFill>
                  <a:srgbClr val="FF0000"/>
                </a:solidFill>
                <a:latin typeface="Comic Sans MS" pitchFamily="66" charset="0"/>
              </a:rPr>
              <a:t>pm</a:t>
            </a:r>
            <a:r>
              <a:rPr lang="cs-CZ" sz="3100" b="1" dirty="0" smtClean="0">
                <a:solidFill>
                  <a:srgbClr val="FF0000"/>
                </a:solidFill>
                <a:latin typeface="Comic Sans MS" pitchFamily="66" charset="0"/>
              </a:rPr>
              <a:t> – de la </a:t>
            </a:r>
            <a:r>
              <a:rPr lang="cs-CZ" sz="3100" b="1" dirty="0" err="1" smtClean="0">
                <a:solidFill>
                  <a:srgbClr val="FF0000"/>
                </a:solidFill>
                <a:latin typeface="Comic Sans MS" pitchFamily="66" charset="0"/>
              </a:rPr>
              <a:t>tarde</a:t>
            </a:r>
            <a:r>
              <a:rPr lang="cs-CZ" sz="3100" b="1" dirty="0" smtClean="0">
                <a:solidFill>
                  <a:srgbClr val="FF0000"/>
                </a:solidFill>
                <a:latin typeface="Comic Sans MS" pitchFamily="66" charset="0"/>
              </a:rPr>
              <a:t>, </a:t>
            </a:r>
            <a:r>
              <a:rPr lang="cs-CZ" sz="3100" b="1" dirty="0" err="1" smtClean="0">
                <a:solidFill>
                  <a:srgbClr val="FF0000"/>
                </a:solidFill>
                <a:latin typeface="Comic Sans MS" pitchFamily="66" charset="0"/>
              </a:rPr>
              <a:t>noche</a:t>
            </a:r>
            <a:r>
              <a:rPr lang="cs-CZ" sz="3100" b="1" dirty="0" smtClean="0">
                <a:solidFill>
                  <a:srgbClr val="FF0000"/>
                </a:solidFill>
                <a:latin typeface="Comic Sans MS" pitchFamily="66" charset="0"/>
              </a:rPr>
              <a:t>   </a:t>
            </a:r>
            <a:r>
              <a:rPr lang="cs-CZ" sz="3100" b="1" dirty="0" err="1" smtClean="0">
                <a:solidFill>
                  <a:srgbClr val="FF0000"/>
                </a:solidFill>
                <a:latin typeface="Comic Sans MS" pitchFamily="66" charset="0"/>
              </a:rPr>
              <a:t>am</a:t>
            </a:r>
            <a:r>
              <a:rPr lang="cs-CZ" sz="3100" b="1" dirty="0" smtClean="0">
                <a:solidFill>
                  <a:srgbClr val="FF0000"/>
                </a:solidFill>
                <a:latin typeface="Comic Sans MS" pitchFamily="66" charset="0"/>
              </a:rPr>
              <a:t> – de la </a:t>
            </a:r>
            <a:r>
              <a:rPr lang="cs-CZ" sz="3100" b="1" dirty="0" err="1" smtClean="0">
                <a:solidFill>
                  <a:srgbClr val="FF0000"/>
                </a:solidFill>
                <a:latin typeface="Comic Sans MS" pitchFamily="66" charset="0"/>
              </a:rPr>
              <a:t>maňana</a:t>
            </a:r>
            <a:endParaRPr lang="cs-CZ" sz="31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0" hangingPunct="0"/>
            <a:r>
              <a:rPr lang="en-US" sz="2400" b="1" dirty="0" smtClean="0">
                <a:latin typeface="Comic Sans MS" pitchFamily="66" charset="0"/>
              </a:rPr>
              <a:t>Son </a:t>
            </a:r>
            <a:r>
              <a:rPr lang="en-US" sz="2400" b="1" dirty="0" err="1" smtClean="0">
                <a:latin typeface="Comic Sans MS" pitchFamily="66" charset="0"/>
              </a:rPr>
              <a:t>las</a:t>
            </a:r>
            <a:r>
              <a:rPr lang="en-US" sz="2400" b="1" dirty="0" smtClean="0">
                <a:latin typeface="Comic Sans MS" pitchFamily="66" charset="0"/>
              </a:rPr>
              <a:t> </a:t>
            </a:r>
            <a:r>
              <a:rPr lang="en-US" sz="2400" b="1" dirty="0" err="1" smtClean="0">
                <a:latin typeface="Comic Sans MS" pitchFamily="66" charset="0"/>
              </a:rPr>
              <a:t>cinco</a:t>
            </a:r>
            <a:r>
              <a:rPr lang="en-US" sz="2400" b="1" dirty="0" smtClean="0">
                <a:latin typeface="Comic Sans MS" pitchFamily="66" charset="0"/>
              </a:rPr>
              <a:t> y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en-US" sz="2400" b="1" dirty="0" smtClean="0">
                <a:latin typeface="Comic Sans MS" pitchFamily="66" charset="0"/>
              </a:rPr>
              <a:t>media de la </a:t>
            </a:r>
            <a:r>
              <a:rPr lang="en-US" sz="2400" b="1" dirty="0" err="1" smtClean="0">
                <a:latin typeface="Comic Sans MS" pitchFamily="66" charset="0"/>
              </a:rPr>
              <a:t>tarde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en-US" sz="2400" b="1" dirty="0" smtClean="0">
                <a:latin typeface="Comic Sans MS" pitchFamily="66" charset="0"/>
              </a:rPr>
              <a:t>-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en-US" altLang="en-US" sz="2400" b="1" dirty="0" smtClean="0">
                <a:solidFill>
                  <a:srgbClr val="FF0000"/>
                </a:solidFill>
                <a:latin typeface="Comic Sans MS" pitchFamily="66" charset="0"/>
              </a:rPr>
              <a:t>5:30 pm</a:t>
            </a:r>
            <a:endParaRPr lang="cs-CZ" altLang="en-US" sz="2400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eaLnBrk="0" hangingPunct="0"/>
            <a:endParaRPr lang="cs-CZ" altLang="en-US" sz="24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r>
              <a:rPr lang="en-US" sz="2400" b="1" dirty="0" smtClean="0">
                <a:latin typeface="Comic Sans MS" pitchFamily="66" charset="0"/>
              </a:rPr>
              <a:t>Son </a:t>
            </a:r>
            <a:r>
              <a:rPr lang="en-US" sz="2400" b="1" dirty="0" err="1" smtClean="0">
                <a:latin typeface="Comic Sans MS" pitchFamily="66" charset="0"/>
              </a:rPr>
              <a:t>las</a:t>
            </a:r>
            <a:r>
              <a:rPr lang="en-US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ocho</a:t>
            </a:r>
            <a:r>
              <a:rPr lang="en-US" sz="2400" b="1" dirty="0" smtClean="0">
                <a:latin typeface="Comic Sans MS" pitchFamily="66" charset="0"/>
              </a:rPr>
              <a:t> y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en-US" sz="2400" b="1" dirty="0" err="1" smtClean="0">
                <a:latin typeface="Comic Sans MS" pitchFamily="66" charset="0"/>
              </a:rPr>
              <a:t>cuarto</a:t>
            </a:r>
            <a:r>
              <a:rPr lang="en-US" sz="2400" b="1" dirty="0" smtClean="0">
                <a:latin typeface="Comic Sans MS" pitchFamily="66" charset="0"/>
              </a:rPr>
              <a:t> de la </a:t>
            </a:r>
            <a:r>
              <a:rPr lang="en-US" sz="2400" b="1" dirty="0" err="1" smtClean="0">
                <a:latin typeface="Comic Sans MS" pitchFamily="66" charset="0"/>
              </a:rPr>
              <a:t>mañana</a:t>
            </a:r>
            <a:r>
              <a:rPr lang="cs-CZ" sz="2400" b="1" dirty="0" smtClean="0">
                <a:latin typeface="Comic Sans MS" pitchFamily="66" charset="0"/>
              </a:rPr>
              <a:t> -</a:t>
            </a:r>
            <a:r>
              <a:rPr lang="cs-CZ" altLang="en-US" sz="2400" b="1" dirty="0" smtClean="0">
                <a:solidFill>
                  <a:srgbClr val="FF0000"/>
                </a:solidFill>
                <a:latin typeface="Comic Sans MS" pitchFamily="66" charset="0"/>
              </a:rPr>
              <a:t>8</a:t>
            </a:r>
            <a:r>
              <a:rPr lang="en-US" altLang="en-US" sz="2400" b="1" dirty="0" smtClean="0">
                <a:solidFill>
                  <a:srgbClr val="FF0000"/>
                </a:solidFill>
                <a:latin typeface="Comic Sans MS" pitchFamily="66" charset="0"/>
              </a:rPr>
              <a:t>:</a:t>
            </a:r>
            <a:r>
              <a:rPr lang="cs-CZ" altLang="en-US" sz="2400" b="1" dirty="0" smtClean="0">
                <a:solidFill>
                  <a:srgbClr val="FF0000"/>
                </a:solidFill>
                <a:latin typeface="Comic Sans MS" pitchFamily="66" charset="0"/>
              </a:rPr>
              <a:t>15 a</a:t>
            </a:r>
            <a:r>
              <a:rPr lang="en-US" altLang="en-US" sz="2400" b="1" dirty="0" smtClean="0">
                <a:solidFill>
                  <a:srgbClr val="FF0000"/>
                </a:solidFill>
                <a:latin typeface="Comic Sans MS" pitchFamily="66" charset="0"/>
              </a:rPr>
              <a:t>m</a:t>
            </a:r>
            <a:endParaRPr lang="cs-CZ" altLang="en-US" sz="2400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endParaRPr lang="cs-CZ" altLang="en-US" sz="24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r>
              <a:rPr lang="en-US" sz="2400" b="1" dirty="0" smtClean="0">
                <a:latin typeface="Comic Sans MS" pitchFamily="66" charset="0"/>
              </a:rPr>
              <a:t>Son </a:t>
            </a:r>
            <a:r>
              <a:rPr lang="en-US" sz="2400" b="1" dirty="0" err="1" smtClean="0">
                <a:latin typeface="Comic Sans MS" pitchFamily="66" charset="0"/>
              </a:rPr>
              <a:t>las</a:t>
            </a:r>
            <a:r>
              <a:rPr lang="en-US" sz="2400" b="1" dirty="0" smtClean="0">
                <a:latin typeface="Comic Sans MS" pitchFamily="66" charset="0"/>
              </a:rPr>
              <a:t> </a:t>
            </a:r>
            <a:r>
              <a:rPr lang="en-US" sz="2400" b="1" dirty="0" err="1" smtClean="0">
                <a:latin typeface="Comic Sans MS" pitchFamily="66" charset="0"/>
              </a:rPr>
              <a:t>doce</a:t>
            </a:r>
            <a:r>
              <a:rPr lang="en-US" sz="2400" b="1" dirty="0" smtClean="0">
                <a:latin typeface="Comic Sans MS" pitchFamily="66" charset="0"/>
              </a:rPr>
              <a:t> de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en-US" sz="2400" b="1" dirty="0" smtClean="0">
                <a:latin typeface="Comic Sans MS" pitchFamily="66" charset="0"/>
              </a:rPr>
              <a:t>la </a:t>
            </a:r>
            <a:r>
              <a:rPr lang="en-US" sz="2400" b="1" dirty="0" err="1" smtClean="0">
                <a:latin typeface="Comic Sans MS" pitchFamily="66" charset="0"/>
              </a:rPr>
              <a:t>mañana</a:t>
            </a:r>
            <a:r>
              <a:rPr lang="cs-CZ" sz="2400" b="1" dirty="0" smtClean="0">
                <a:latin typeface="Comic Sans MS" pitchFamily="66" charset="0"/>
              </a:rPr>
              <a:t>. –</a:t>
            </a:r>
            <a:r>
              <a:rPr lang="cs-CZ" altLang="en-US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altLang="en-US" sz="2400" b="1" dirty="0" smtClean="0">
                <a:solidFill>
                  <a:srgbClr val="FF0000"/>
                </a:solidFill>
                <a:latin typeface="Comic Sans MS" pitchFamily="66" charset="0"/>
              </a:rPr>
              <a:t>12:00 a</a:t>
            </a:r>
            <a:r>
              <a:rPr lang="en-US" altLang="en-US" sz="2400" b="1" dirty="0" smtClean="0">
                <a:solidFill>
                  <a:srgbClr val="FF0000"/>
                </a:solidFill>
                <a:latin typeface="Comic Sans MS" pitchFamily="66" charset="0"/>
              </a:rPr>
              <a:t>m</a:t>
            </a:r>
            <a:endParaRPr lang="cs-CZ" altLang="en-US" sz="2400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endParaRPr lang="cs-CZ" altLang="en-US" sz="24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r>
              <a:rPr lang="en-US" sz="2400" b="1" dirty="0" smtClean="0">
                <a:latin typeface="Comic Sans MS" pitchFamily="66" charset="0"/>
              </a:rPr>
              <a:t>Son </a:t>
            </a:r>
            <a:r>
              <a:rPr lang="en-US" sz="2400" b="1" dirty="0" err="1" smtClean="0">
                <a:latin typeface="Comic Sans MS" pitchFamily="66" charset="0"/>
              </a:rPr>
              <a:t>las</a:t>
            </a:r>
            <a:r>
              <a:rPr lang="en-US" sz="2400" b="1" dirty="0" smtClean="0">
                <a:latin typeface="Comic Sans MS" pitchFamily="66" charset="0"/>
              </a:rPr>
              <a:t> </a:t>
            </a:r>
            <a:r>
              <a:rPr lang="en-US" sz="2400" b="1" dirty="0" err="1" smtClean="0">
                <a:latin typeface="Comic Sans MS" pitchFamily="66" charset="0"/>
              </a:rPr>
              <a:t>nueve</a:t>
            </a:r>
            <a:r>
              <a:rPr lang="en-US" sz="2400" b="1" dirty="0" smtClean="0">
                <a:latin typeface="Comic Sans MS" pitchFamily="66" charset="0"/>
              </a:rPr>
              <a:t> </a:t>
            </a:r>
            <a:r>
              <a:rPr lang="en-US" sz="2400" b="1" dirty="0" err="1" smtClean="0">
                <a:latin typeface="Comic Sans MS" pitchFamily="66" charset="0"/>
              </a:rPr>
              <a:t>menos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diez</a:t>
            </a:r>
            <a:r>
              <a:rPr lang="en-US" sz="2400" b="1" dirty="0" smtClean="0">
                <a:latin typeface="Comic Sans MS" pitchFamily="66" charset="0"/>
              </a:rPr>
              <a:t> de la </a:t>
            </a:r>
            <a:r>
              <a:rPr lang="en-US" sz="2400" b="1" dirty="0" err="1" smtClean="0">
                <a:latin typeface="Comic Sans MS" pitchFamily="66" charset="0"/>
              </a:rPr>
              <a:t>noche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– </a:t>
            </a:r>
            <a:r>
              <a:rPr lang="cs-CZ" altLang="en-US" sz="2400" b="1" dirty="0" smtClean="0">
                <a:solidFill>
                  <a:srgbClr val="FF0000"/>
                </a:solidFill>
                <a:latin typeface="Comic Sans MS" pitchFamily="66" charset="0"/>
              </a:rPr>
              <a:t>8:50 p</a:t>
            </a:r>
            <a:r>
              <a:rPr lang="en-US" altLang="en-US" sz="2400" b="1" dirty="0" smtClean="0">
                <a:solidFill>
                  <a:srgbClr val="FF0000"/>
                </a:solidFill>
                <a:latin typeface="Comic Sans MS" pitchFamily="66" charset="0"/>
              </a:rPr>
              <a:t>m</a:t>
            </a:r>
            <a:endParaRPr lang="cs-CZ" altLang="en-US" sz="2400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endParaRPr lang="cs-CZ" sz="2400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en-US" sz="2400" b="1" dirty="0" smtClean="0">
                <a:latin typeface="Comic Sans MS" pitchFamily="66" charset="0"/>
              </a:rPr>
              <a:t>Es la </a:t>
            </a:r>
            <a:r>
              <a:rPr lang="en-US" sz="2400" b="1" dirty="0" err="1" smtClean="0">
                <a:latin typeface="Comic Sans MS" pitchFamily="66" charset="0"/>
              </a:rPr>
              <a:t>una</a:t>
            </a:r>
            <a:r>
              <a:rPr lang="en-US" sz="2400" b="1" dirty="0" smtClean="0">
                <a:latin typeface="Comic Sans MS" pitchFamily="66" charset="0"/>
              </a:rPr>
              <a:t> y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en-US" sz="2400" b="1" dirty="0" err="1" smtClean="0">
                <a:latin typeface="Comic Sans MS" pitchFamily="66" charset="0"/>
              </a:rPr>
              <a:t>veinticinco</a:t>
            </a:r>
            <a:r>
              <a:rPr lang="en-US" sz="2400" b="1" dirty="0" smtClean="0">
                <a:latin typeface="Comic Sans MS" pitchFamily="66" charset="0"/>
              </a:rPr>
              <a:t> de la </a:t>
            </a:r>
            <a:r>
              <a:rPr lang="en-US" sz="2400" b="1" dirty="0" err="1" smtClean="0">
                <a:latin typeface="Comic Sans MS" pitchFamily="66" charset="0"/>
              </a:rPr>
              <a:t>tarde</a:t>
            </a:r>
            <a:r>
              <a:rPr lang="en-US" sz="2400" b="1" dirty="0" smtClean="0">
                <a:latin typeface="Comic Sans MS" pitchFamily="66" charset="0"/>
              </a:rPr>
              <a:t>.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 – </a:t>
            </a:r>
            <a:r>
              <a:rPr lang="en-US" altLang="en-US" sz="2400" b="1" dirty="0" smtClean="0">
                <a:solidFill>
                  <a:srgbClr val="FF0000"/>
                </a:solidFill>
                <a:latin typeface="Comic Sans MS" pitchFamily="66" charset="0"/>
              </a:rPr>
              <a:t>1:25 pm</a:t>
            </a:r>
            <a:endParaRPr lang="en-US" altLang="en-US" sz="2400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>
              <a:buNone/>
            </a:pPr>
            <a:endParaRPr lang="en-US" sz="2400" b="1" dirty="0" smtClean="0">
              <a:latin typeface="Comic Sans MS" pitchFamily="66" charset="0"/>
            </a:endParaRPr>
          </a:p>
          <a:p>
            <a:endParaRPr lang="en-US" altLang="en-US" sz="24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0729"/>
            <a:ext cx="7772400" cy="1728191"/>
          </a:xfrm>
        </p:spPr>
        <p:txBody>
          <a:bodyPr/>
          <a:lstStyle/>
          <a:p>
            <a:pPr algn="ctr"/>
            <a:r>
              <a:rPr lang="cs-CZ" dirty="0" smtClean="0"/>
              <a:t>Partes </a:t>
            </a:r>
            <a:r>
              <a:rPr lang="cs-CZ" dirty="0" err="1" smtClean="0"/>
              <a:t>del</a:t>
            </a:r>
            <a:r>
              <a:rPr lang="cs-CZ" dirty="0" smtClean="0"/>
              <a:t> </a:t>
            </a:r>
            <a:r>
              <a:rPr lang="cs-CZ" dirty="0" err="1" smtClean="0"/>
              <a:t>día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564904"/>
            <a:ext cx="6400800" cy="307389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De la </a:t>
            </a:r>
            <a:r>
              <a:rPr lang="cs-CZ" sz="2400" dirty="0" err="1" smtClean="0"/>
              <a:t>maňana</a:t>
            </a:r>
            <a:r>
              <a:rPr lang="cs-CZ" sz="2400" dirty="0" smtClean="0"/>
              <a:t> – </a:t>
            </a:r>
            <a:r>
              <a:rPr lang="cs-CZ" sz="2400" dirty="0" smtClean="0">
                <a:solidFill>
                  <a:srgbClr val="FFFF00"/>
                </a:solidFill>
              </a:rPr>
              <a:t>Son las </a:t>
            </a:r>
            <a:r>
              <a:rPr lang="cs-CZ" sz="2400" dirty="0" err="1" smtClean="0">
                <a:solidFill>
                  <a:srgbClr val="FFFF00"/>
                </a:solidFill>
              </a:rPr>
              <a:t>cuatro</a:t>
            </a:r>
            <a:r>
              <a:rPr lang="cs-CZ" sz="2400" dirty="0" smtClean="0">
                <a:solidFill>
                  <a:srgbClr val="FFFF00"/>
                </a:solidFill>
              </a:rPr>
              <a:t> de la </a:t>
            </a:r>
            <a:r>
              <a:rPr lang="cs-CZ" sz="2400" dirty="0" err="1" smtClean="0">
                <a:solidFill>
                  <a:srgbClr val="FFFF00"/>
                </a:solidFill>
              </a:rPr>
              <a:t>maňana</a:t>
            </a:r>
            <a:r>
              <a:rPr lang="cs-CZ" sz="2400" dirty="0" smtClean="0">
                <a:solidFill>
                  <a:srgbClr val="FFFF00"/>
                </a:solidFill>
              </a:rPr>
              <a:t>.</a:t>
            </a:r>
          </a:p>
          <a:p>
            <a:pPr algn="l"/>
            <a:r>
              <a:rPr lang="cs-CZ" sz="2400" dirty="0" smtClean="0"/>
              <a:t>De la </a:t>
            </a:r>
            <a:r>
              <a:rPr lang="cs-CZ" sz="2400" dirty="0" err="1" smtClean="0"/>
              <a:t>tarde</a:t>
            </a:r>
            <a:r>
              <a:rPr lang="cs-CZ" sz="2400" dirty="0" smtClean="0"/>
              <a:t>  - </a:t>
            </a:r>
            <a:r>
              <a:rPr lang="cs-CZ" sz="2400" dirty="0" smtClean="0">
                <a:solidFill>
                  <a:srgbClr val="FFFF00"/>
                </a:solidFill>
              </a:rPr>
              <a:t>Son las </a:t>
            </a:r>
            <a:r>
              <a:rPr lang="cs-CZ" sz="2400" dirty="0" err="1" smtClean="0">
                <a:solidFill>
                  <a:srgbClr val="FFFF00"/>
                </a:solidFill>
              </a:rPr>
              <a:t>seis</a:t>
            </a:r>
            <a:r>
              <a:rPr lang="cs-CZ" sz="2400" dirty="0" smtClean="0">
                <a:solidFill>
                  <a:srgbClr val="FFFF00"/>
                </a:solidFill>
              </a:rPr>
              <a:t> de la </a:t>
            </a:r>
            <a:r>
              <a:rPr lang="cs-CZ" sz="2400" dirty="0" err="1" smtClean="0">
                <a:solidFill>
                  <a:srgbClr val="FFFF00"/>
                </a:solidFill>
              </a:rPr>
              <a:t>tarde</a:t>
            </a:r>
            <a:r>
              <a:rPr lang="cs-CZ" sz="2400" dirty="0" smtClean="0">
                <a:solidFill>
                  <a:srgbClr val="FFFF00"/>
                </a:solidFill>
              </a:rPr>
              <a:t>.</a:t>
            </a:r>
          </a:p>
          <a:p>
            <a:pPr algn="l"/>
            <a:r>
              <a:rPr lang="cs-CZ" sz="2400" dirty="0" smtClean="0"/>
              <a:t>De la </a:t>
            </a:r>
            <a:r>
              <a:rPr lang="cs-CZ" sz="2400" dirty="0" err="1" smtClean="0"/>
              <a:t>noche</a:t>
            </a:r>
            <a:r>
              <a:rPr lang="cs-CZ" sz="2400" dirty="0" smtClean="0"/>
              <a:t> – </a:t>
            </a:r>
            <a:r>
              <a:rPr lang="cs-CZ" sz="2400" dirty="0" smtClean="0">
                <a:solidFill>
                  <a:srgbClr val="FFFF00"/>
                </a:solidFill>
              </a:rPr>
              <a:t>Son las </a:t>
            </a:r>
            <a:r>
              <a:rPr lang="cs-CZ" sz="2400" dirty="0" err="1" smtClean="0">
                <a:solidFill>
                  <a:srgbClr val="FFFF00"/>
                </a:solidFill>
              </a:rPr>
              <a:t>once</a:t>
            </a:r>
            <a:r>
              <a:rPr lang="cs-CZ" sz="2400" dirty="0" smtClean="0">
                <a:solidFill>
                  <a:srgbClr val="FFFF00"/>
                </a:solidFill>
              </a:rPr>
              <a:t> de la </a:t>
            </a:r>
            <a:r>
              <a:rPr lang="cs-CZ" sz="2400" dirty="0" err="1" smtClean="0">
                <a:solidFill>
                  <a:srgbClr val="FFFF00"/>
                </a:solidFill>
              </a:rPr>
              <a:t>noche</a:t>
            </a:r>
            <a:r>
              <a:rPr lang="cs-CZ" sz="2400" dirty="0" smtClean="0">
                <a:solidFill>
                  <a:srgbClr val="FFFF00"/>
                </a:solidFill>
              </a:rPr>
              <a:t>.</a:t>
            </a:r>
          </a:p>
          <a:p>
            <a:pPr algn="l"/>
            <a:endParaRPr lang="cs-CZ" sz="2400" dirty="0"/>
          </a:p>
          <a:p>
            <a:pPr algn="l"/>
            <a:r>
              <a:rPr lang="cs-CZ" sz="2400" dirty="0" smtClean="0">
                <a:solidFill>
                  <a:srgbClr val="FF0000"/>
                </a:solidFill>
              </a:rPr>
              <a:t>No se </a:t>
            </a:r>
            <a:r>
              <a:rPr lang="cs-CZ" sz="2400" dirty="0" err="1" smtClean="0">
                <a:solidFill>
                  <a:srgbClr val="FF0000"/>
                </a:solidFill>
              </a:rPr>
              <a:t>utiliza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por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– </a:t>
            </a:r>
            <a:r>
              <a:rPr lang="cs-CZ" sz="2400" dirty="0" err="1" smtClean="0">
                <a:solidFill>
                  <a:srgbClr val="FFFF00"/>
                </a:solidFill>
              </a:rPr>
              <a:t>Por</a:t>
            </a:r>
            <a:r>
              <a:rPr lang="cs-CZ" sz="2400" dirty="0" smtClean="0">
                <a:solidFill>
                  <a:srgbClr val="FFFF00"/>
                </a:solidFill>
              </a:rPr>
              <a:t> la </a:t>
            </a:r>
            <a:r>
              <a:rPr lang="cs-CZ" sz="2400" dirty="0" err="1" smtClean="0">
                <a:solidFill>
                  <a:srgbClr val="FFFF00"/>
                </a:solidFill>
              </a:rPr>
              <a:t>tarde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</a:rPr>
              <a:t>estudio</a:t>
            </a:r>
            <a:r>
              <a:rPr lang="cs-CZ" sz="2400" dirty="0" smtClean="0">
                <a:solidFill>
                  <a:srgbClr val="FFFF00"/>
                </a:solidFill>
              </a:rPr>
              <a:t>.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2736303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Comic Sans MS" pitchFamily="66" charset="0"/>
              </a:rPr>
              <a:t>¿ </a:t>
            </a:r>
            <a:r>
              <a:rPr lang="cs-CZ" dirty="0" smtClean="0"/>
              <a:t>A </a:t>
            </a:r>
            <a:r>
              <a:rPr lang="cs-CZ" dirty="0" err="1" smtClean="0"/>
              <a:t>qué</a:t>
            </a:r>
            <a:r>
              <a:rPr lang="cs-CZ" dirty="0" smtClean="0"/>
              <a:t> hora?</a:t>
            </a:r>
            <a:br>
              <a:rPr lang="cs-CZ" dirty="0" smtClean="0"/>
            </a:br>
            <a:r>
              <a:rPr lang="cs-CZ" dirty="0" smtClean="0"/>
              <a:t>V kolik hodin?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232848" cy="24951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A + </a:t>
            </a:r>
            <a:r>
              <a:rPr lang="cs-CZ" sz="2800" dirty="0" err="1" smtClean="0">
                <a:solidFill>
                  <a:schemeClr val="tx1"/>
                </a:solidFill>
              </a:rPr>
              <a:t>artículo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determinado</a:t>
            </a:r>
            <a:r>
              <a:rPr lang="cs-CZ" sz="2800" dirty="0" smtClean="0">
                <a:solidFill>
                  <a:schemeClr val="tx1"/>
                </a:solidFill>
              </a:rPr>
              <a:t> + hora + </a:t>
            </a:r>
            <a:r>
              <a:rPr lang="cs-CZ" sz="2800" dirty="0" err="1" smtClean="0">
                <a:solidFill>
                  <a:schemeClr val="tx1"/>
                </a:solidFill>
              </a:rPr>
              <a:t>minutos</a:t>
            </a:r>
            <a:endParaRPr lang="cs-CZ" sz="2800" dirty="0" smtClean="0"/>
          </a:p>
          <a:p>
            <a:pPr algn="l"/>
            <a:r>
              <a:rPr lang="cs-CZ" sz="2400" dirty="0" smtClean="0">
                <a:solidFill>
                  <a:srgbClr val="FFFF00"/>
                </a:solidFill>
                <a:latin typeface="Comic Sans MS" pitchFamily="66" charset="0"/>
              </a:rPr>
              <a:t>¿ A QUÉ HORA ES EL EXÁMEN?</a:t>
            </a:r>
          </a:p>
          <a:p>
            <a:pPr algn="l"/>
            <a:r>
              <a:rPr lang="cs-CZ" sz="2400" dirty="0" smtClean="0">
                <a:solidFill>
                  <a:srgbClr val="FFFF00"/>
                </a:solidFill>
                <a:latin typeface="Comic Sans MS" pitchFamily="66" charset="0"/>
              </a:rPr>
              <a:t>A LA UNA Y CUARTO.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4" name="Obrázek 3" descr="unaycuarto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797152"/>
            <a:ext cx="1752600" cy="1739900"/>
          </a:xfrm>
          <a:prstGeom prst="rect">
            <a:avLst/>
          </a:prstGeom>
          <a:noFill/>
        </p:spPr>
      </p:pic>
      <p:sp>
        <p:nvSpPr>
          <p:cNvPr id="6" name="Šipka doprava 5"/>
          <p:cNvSpPr/>
          <p:nvPr/>
        </p:nvSpPr>
        <p:spPr>
          <a:xfrm>
            <a:off x="3779912" y="4941168"/>
            <a:ext cx="1728192" cy="2617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3568" y="548680"/>
            <a:ext cx="7772400" cy="1512168"/>
          </a:xfrm>
        </p:spPr>
        <p:txBody>
          <a:bodyPr>
            <a:normAutofit/>
          </a:bodyPr>
          <a:lstStyle/>
          <a:p>
            <a:r>
              <a:rPr lang="es-ES_tradnl" dirty="0" smtClean="0">
                <a:solidFill>
                  <a:srgbClr val="FF0000"/>
                </a:solidFill>
                <a:latin typeface="Comic Sans MS" pitchFamily="66" charset="0"/>
              </a:rPr>
              <a:t>… </a:t>
            </a:r>
            <a:r>
              <a:rPr lang="es-ES_tradnl" dirty="0">
                <a:solidFill>
                  <a:srgbClr val="FF0000"/>
                </a:solidFill>
                <a:latin typeface="Comic Sans MS" pitchFamily="66" charset="0"/>
              </a:rPr>
              <a:t>van a dar.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2576728"/>
          </a:xfrm>
        </p:spPr>
        <p:txBody>
          <a:bodyPr>
            <a:normAutofit/>
          </a:bodyPr>
          <a:lstStyle/>
          <a:p>
            <a:endParaRPr lang="cs-CZ" dirty="0" smtClean="0">
              <a:latin typeface="Comic Sans MS" pitchFamily="66" charset="0"/>
            </a:endParaRPr>
          </a:p>
          <a:p>
            <a:pPr algn="l"/>
            <a:endParaRPr lang="cs-CZ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l"/>
            <a:r>
              <a:rPr lang="es-ES_tradnl" dirty="0" smtClean="0">
                <a:solidFill>
                  <a:srgbClr val="FFFF00"/>
                </a:solidFill>
                <a:latin typeface="Comic Sans MS" pitchFamily="66" charset="0"/>
              </a:rPr>
              <a:t>Son las tres y cuatro minutos</a:t>
            </a:r>
            <a:r>
              <a:rPr lang="es-ES_tradnl" dirty="0" smtClean="0">
                <a:latin typeface="Comic Sans MS" pitchFamily="66" charset="0"/>
              </a:rPr>
              <a:t>.</a:t>
            </a:r>
          </a:p>
          <a:p>
            <a:pPr algn="l"/>
            <a:r>
              <a:rPr lang="es-ES_tradnl" dirty="0" smtClean="0">
                <a:solidFill>
                  <a:srgbClr val="FFFF00"/>
                </a:solidFill>
                <a:latin typeface="Comic Sans MS" pitchFamily="66" charset="0"/>
              </a:rPr>
              <a:t>Las tres y cinco </a:t>
            </a:r>
            <a:r>
              <a:rPr lang="es-ES_tradnl" dirty="0" smtClean="0">
                <a:solidFill>
                  <a:srgbClr val="FF0000"/>
                </a:solidFill>
                <a:latin typeface="Comic Sans MS" pitchFamily="66" charset="0"/>
              </a:rPr>
              <a:t>van a dar</a:t>
            </a:r>
            <a:r>
              <a:rPr lang="es-ES_tradnl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 algn="l"/>
            <a:r>
              <a:rPr lang="es-ES_tradnl" dirty="0" smtClean="0">
                <a:solidFill>
                  <a:srgbClr val="FFFF00"/>
                </a:solidFill>
                <a:latin typeface="Comic Sans MS" pitchFamily="66" charset="0"/>
              </a:rPr>
              <a:t>Falta un minuto para las tres y cinco.</a:t>
            </a:r>
          </a:p>
          <a:p>
            <a:endParaRPr lang="cs-CZ" dirty="0"/>
          </a:p>
        </p:txBody>
      </p:sp>
      <p:pic>
        <p:nvPicPr>
          <p:cNvPr id="5" name="Picture 7" descr="tresycuatr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827584" y="1700808"/>
            <a:ext cx="2514600" cy="2016224"/>
          </a:xfrm>
          <a:prstGeom prst="rect">
            <a:avLst/>
          </a:prstGeo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50304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err="1" smtClean="0">
                <a:solidFill>
                  <a:srgbClr val="FF0000"/>
                </a:solidFill>
                <a:latin typeface="Comic Sans MS" pitchFamily="66" charset="0"/>
              </a:rPr>
              <a:t>Léxico</a:t>
            </a:r>
            <a:endParaRPr lang="cs-CZ" sz="4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sz="2400" b="1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400" b="1" dirty="0" err="1" smtClean="0">
                <a:latin typeface="Comic Sans MS" pitchFamily="66" charset="0"/>
              </a:rPr>
              <a:t>Desde</a:t>
            </a:r>
            <a:r>
              <a:rPr lang="cs-CZ" sz="2400" b="1" dirty="0" smtClean="0">
                <a:latin typeface="Comic Sans MS" pitchFamily="66" charset="0"/>
              </a:rPr>
              <a:t> las </a:t>
            </a:r>
            <a:r>
              <a:rPr lang="cs-CZ" sz="2400" b="1" dirty="0" err="1" smtClean="0">
                <a:latin typeface="Comic Sans MS" pitchFamily="66" charset="0"/>
              </a:rPr>
              <a:t>ocho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hasta</a:t>
            </a:r>
            <a:r>
              <a:rPr lang="cs-CZ" sz="2400" b="1" dirty="0" smtClean="0">
                <a:latin typeface="Comic Sans MS" pitchFamily="66" charset="0"/>
              </a:rPr>
              <a:t> las </a:t>
            </a:r>
            <a:r>
              <a:rPr lang="cs-CZ" sz="2400" b="1" dirty="0" err="1" smtClean="0">
                <a:latin typeface="Comic Sans MS" pitchFamily="66" charset="0"/>
              </a:rPr>
              <a:t>nueve</a:t>
            </a:r>
            <a:r>
              <a:rPr lang="cs-CZ" sz="2400" b="1" dirty="0" smtClean="0">
                <a:latin typeface="Comic Sans MS" pitchFamily="66" charset="0"/>
              </a:rPr>
              <a:t> – od 8 do 9</a:t>
            </a:r>
          </a:p>
          <a:p>
            <a:pPr>
              <a:buNone/>
            </a:pPr>
            <a:r>
              <a:rPr lang="cs-CZ" sz="2400" b="1" dirty="0" smtClean="0">
                <a:latin typeface="Comic Sans MS" pitchFamily="66" charset="0"/>
              </a:rPr>
              <a:t>De </a:t>
            </a:r>
            <a:r>
              <a:rPr lang="cs-CZ" sz="2400" b="1" dirty="0" err="1" smtClean="0">
                <a:latin typeface="Comic Sans MS" pitchFamily="66" charset="0"/>
              </a:rPr>
              <a:t>ocho</a:t>
            </a:r>
            <a:r>
              <a:rPr lang="cs-CZ" sz="2400" b="1" dirty="0" smtClean="0">
                <a:latin typeface="Comic Sans MS" pitchFamily="66" charset="0"/>
              </a:rPr>
              <a:t> a </a:t>
            </a:r>
            <a:r>
              <a:rPr lang="cs-CZ" sz="2400" b="1" dirty="0" err="1" smtClean="0">
                <a:latin typeface="Comic Sans MS" pitchFamily="66" charset="0"/>
              </a:rPr>
              <a:t>nueve</a:t>
            </a:r>
            <a:r>
              <a:rPr lang="cs-CZ" sz="2400" b="1" dirty="0" smtClean="0">
                <a:latin typeface="Comic Sans MS" pitchFamily="66" charset="0"/>
              </a:rPr>
              <a:t> – od 8 do 9</a:t>
            </a:r>
          </a:p>
          <a:p>
            <a:pPr>
              <a:buNone/>
            </a:pPr>
            <a:r>
              <a:rPr lang="cs-CZ" sz="2400" b="1" dirty="0" smtClean="0">
                <a:latin typeface="Comic Sans MS" pitchFamily="66" charset="0"/>
              </a:rPr>
              <a:t>Son las </a:t>
            </a:r>
            <a:r>
              <a:rPr lang="cs-CZ" sz="2400" b="1" dirty="0" err="1" smtClean="0">
                <a:latin typeface="Comic Sans MS" pitchFamily="66" charset="0"/>
              </a:rPr>
              <a:t>tres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en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punto</a:t>
            </a:r>
            <a:r>
              <a:rPr lang="cs-CZ" sz="2400" b="1" dirty="0" smtClean="0">
                <a:latin typeface="Comic Sans MS" pitchFamily="66" charset="0"/>
              </a:rPr>
              <a:t>. Jsou tři přesně.</a:t>
            </a:r>
          </a:p>
          <a:p>
            <a:pPr>
              <a:buNone/>
            </a:pPr>
            <a:r>
              <a:rPr lang="cs-CZ" sz="2400" b="1" dirty="0" smtClean="0">
                <a:latin typeface="Comic Sans MS" pitchFamily="66" charset="0"/>
              </a:rPr>
              <a:t>Es </a:t>
            </a:r>
            <a:r>
              <a:rPr lang="cs-CZ" sz="2400" b="1" dirty="0" err="1" smtClean="0">
                <a:latin typeface="Comic Sans MS" pitchFamily="66" charset="0"/>
              </a:rPr>
              <a:t>mediodía</a:t>
            </a:r>
            <a:r>
              <a:rPr lang="cs-CZ" sz="2400" b="1" dirty="0" smtClean="0">
                <a:latin typeface="Comic Sans MS" pitchFamily="66" charset="0"/>
              </a:rPr>
              <a:t>.  - Je poledne. </a:t>
            </a:r>
            <a:r>
              <a:rPr lang="cs-CZ" sz="2400" b="1" dirty="0" err="1" smtClean="0">
                <a:latin typeface="Comic Sans MS" pitchFamily="66" charset="0"/>
              </a:rPr>
              <a:t>Al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mediodía</a:t>
            </a:r>
            <a:r>
              <a:rPr lang="cs-CZ" sz="2400" b="1" dirty="0" smtClean="0">
                <a:latin typeface="Comic Sans MS" pitchFamily="66" charset="0"/>
              </a:rPr>
              <a:t> – v poledne.</a:t>
            </a:r>
          </a:p>
          <a:p>
            <a:pPr>
              <a:buNone/>
            </a:pPr>
            <a:r>
              <a:rPr lang="cs-CZ" sz="2400" b="1" dirty="0" smtClean="0">
                <a:latin typeface="Comic Sans MS" pitchFamily="66" charset="0"/>
              </a:rPr>
              <a:t>Es </a:t>
            </a:r>
            <a:r>
              <a:rPr lang="cs-CZ" sz="2400" b="1" dirty="0" err="1" smtClean="0">
                <a:latin typeface="Comic Sans MS" pitchFamily="66" charset="0"/>
              </a:rPr>
              <a:t>medianoche</a:t>
            </a:r>
            <a:r>
              <a:rPr lang="cs-CZ" sz="2400" b="1" dirty="0" smtClean="0">
                <a:latin typeface="Comic Sans MS" pitchFamily="66" charset="0"/>
              </a:rPr>
              <a:t>. – Je půlnoc. A </a:t>
            </a:r>
            <a:r>
              <a:rPr lang="cs-CZ" sz="2400" b="1" dirty="0" err="1" smtClean="0">
                <a:latin typeface="Comic Sans MS" pitchFamily="66" charset="0"/>
              </a:rPr>
              <a:t>medianoche</a:t>
            </a:r>
            <a:r>
              <a:rPr lang="cs-CZ" sz="2400" b="1" dirty="0" smtClean="0">
                <a:latin typeface="Comic Sans MS" pitchFamily="66" charset="0"/>
              </a:rPr>
              <a:t> – o půlnoci.</a:t>
            </a: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¿ </a:t>
            </a:r>
            <a:r>
              <a:rPr lang="cs-CZ" sz="2400" b="1" dirty="0" err="1" smtClean="0">
                <a:latin typeface="Comic Sans MS" pitchFamily="66" charset="0"/>
              </a:rPr>
              <a:t>Tiene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usted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reloj</a:t>
            </a:r>
            <a:r>
              <a:rPr lang="cs-CZ" sz="2400" b="1" dirty="0" smtClean="0">
                <a:latin typeface="Comic Sans MS" pitchFamily="66" charset="0"/>
              </a:rPr>
              <a:t>? – Máte hodinky, víte kolik je hodin?</a:t>
            </a:r>
          </a:p>
          <a:p>
            <a:pPr>
              <a:buNone/>
            </a:pPr>
            <a:r>
              <a:rPr lang="cs-CZ" sz="2400" b="1" dirty="0" smtClean="0">
                <a:latin typeface="Comic Sans MS" pitchFamily="66" charset="0"/>
              </a:rPr>
              <a:t>La hora de </a:t>
            </a:r>
            <a:r>
              <a:rPr lang="cs-CZ" sz="2400" b="1" dirty="0" err="1" smtClean="0">
                <a:latin typeface="Comic Sans MS" pitchFamily="66" charset="0"/>
              </a:rPr>
              <a:t>comer</a:t>
            </a:r>
            <a:r>
              <a:rPr lang="cs-CZ" sz="2400" b="1" dirty="0" smtClean="0">
                <a:latin typeface="Comic Sans MS" pitchFamily="66" charset="0"/>
              </a:rPr>
              <a:t> – čas na jídlo</a:t>
            </a:r>
          </a:p>
          <a:p>
            <a:pPr>
              <a:buNone/>
            </a:pPr>
            <a:r>
              <a:rPr lang="cs-CZ" sz="2400" b="1" dirty="0" err="1" smtClean="0">
                <a:latin typeface="Comic Sans MS" pitchFamily="66" charset="0"/>
              </a:rPr>
              <a:t>Antes</a:t>
            </a:r>
            <a:r>
              <a:rPr lang="cs-CZ" sz="2400" b="1" dirty="0" smtClean="0">
                <a:latin typeface="Comic Sans MS" pitchFamily="66" charset="0"/>
              </a:rPr>
              <a:t> de la </a:t>
            </a:r>
            <a:r>
              <a:rPr lang="cs-CZ" sz="2400" b="1" dirty="0" err="1" smtClean="0">
                <a:latin typeface="Comic Sans MS" pitchFamily="66" charset="0"/>
              </a:rPr>
              <a:t>una</a:t>
            </a:r>
            <a:r>
              <a:rPr lang="cs-CZ" sz="2400" b="1" dirty="0" smtClean="0">
                <a:latin typeface="Comic Sans MS" pitchFamily="66" charset="0"/>
              </a:rPr>
              <a:t> – před jednou</a:t>
            </a:r>
          </a:p>
          <a:p>
            <a:pPr>
              <a:buNone/>
            </a:pPr>
            <a:r>
              <a:rPr lang="cs-CZ" sz="2400" b="1" dirty="0" err="1" smtClean="0">
                <a:latin typeface="Comic Sans MS" pitchFamily="66" charset="0"/>
              </a:rPr>
              <a:t>Después</a:t>
            </a:r>
            <a:r>
              <a:rPr lang="cs-CZ" sz="2400" b="1" dirty="0" smtClean="0">
                <a:latin typeface="Comic Sans MS" pitchFamily="66" charset="0"/>
              </a:rPr>
              <a:t> de la </a:t>
            </a:r>
            <a:r>
              <a:rPr lang="cs-CZ" sz="2400" b="1" dirty="0" err="1" smtClean="0">
                <a:latin typeface="Comic Sans MS" pitchFamily="66" charset="0"/>
              </a:rPr>
              <a:t>una</a:t>
            </a:r>
            <a:r>
              <a:rPr lang="cs-CZ" sz="2400" b="1" dirty="0" smtClean="0">
                <a:latin typeface="Comic Sans MS" pitchFamily="66" charset="0"/>
              </a:rPr>
              <a:t> – po jedné</a:t>
            </a:r>
          </a:p>
          <a:p>
            <a:pPr>
              <a:buNone/>
            </a:pPr>
            <a:r>
              <a:rPr lang="cs-CZ" sz="2400" b="1" dirty="0" smtClean="0">
                <a:latin typeface="Comic Sans MS" pitchFamily="66" charset="0"/>
              </a:rPr>
              <a:t>A eso </a:t>
            </a:r>
            <a:r>
              <a:rPr lang="cs-CZ" sz="2400" b="1" dirty="0" err="1" smtClean="0">
                <a:latin typeface="Comic Sans MS" pitchFamily="66" charset="0"/>
              </a:rPr>
              <a:t>da</a:t>
            </a:r>
            <a:r>
              <a:rPr lang="cs-CZ" sz="2400" b="1" dirty="0" smtClean="0">
                <a:latin typeface="Comic Sans MS" pitchFamily="66" charset="0"/>
              </a:rPr>
              <a:t> la </a:t>
            </a:r>
            <a:r>
              <a:rPr lang="cs-CZ" sz="2400" b="1" dirty="0" err="1" smtClean="0">
                <a:latin typeface="Comic Sans MS" pitchFamily="66" charset="0"/>
              </a:rPr>
              <a:t>una</a:t>
            </a:r>
            <a:r>
              <a:rPr lang="cs-CZ" sz="2400" b="1" dirty="0" smtClean="0">
                <a:latin typeface="Comic Sans MS" pitchFamily="66" charset="0"/>
              </a:rPr>
              <a:t> – kolem jedné</a:t>
            </a:r>
          </a:p>
          <a:p>
            <a:pPr>
              <a:buNone/>
            </a:pPr>
            <a:r>
              <a:rPr lang="cs-CZ" sz="2400" b="1" dirty="0" err="1" smtClean="0">
                <a:latin typeface="Comic Sans MS" pitchFamily="66" charset="0"/>
              </a:rPr>
              <a:t>Horario</a:t>
            </a:r>
            <a:r>
              <a:rPr lang="cs-CZ" sz="2400" b="1" dirty="0" smtClean="0">
                <a:latin typeface="Comic Sans MS" pitchFamily="66" charset="0"/>
              </a:rPr>
              <a:t> – pracovní doba, rozvrh, jízdní řád</a:t>
            </a:r>
          </a:p>
          <a:p>
            <a:pPr>
              <a:buNone/>
            </a:pPr>
            <a:r>
              <a:rPr lang="cs-CZ" sz="2400" b="1" dirty="0" err="1" smtClean="0">
                <a:latin typeface="Comic Sans MS" pitchFamily="66" charset="0"/>
              </a:rPr>
              <a:t>Una</a:t>
            </a:r>
            <a:r>
              <a:rPr lang="cs-CZ" sz="2400" b="1" dirty="0" smtClean="0">
                <a:latin typeface="Comic Sans MS" pitchFamily="66" charset="0"/>
              </a:rPr>
              <a:t> pausa de </a:t>
            </a:r>
            <a:r>
              <a:rPr lang="cs-CZ" sz="2400" b="1" dirty="0" err="1" smtClean="0">
                <a:latin typeface="Comic Sans MS" pitchFamily="66" charset="0"/>
              </a:rPr>
              <a:t>diez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minutos</a:t>
            </a:r>
            <a:r>
              <a:rPr lang="cs-CZ" sz="2400" b="1" dirty="0" smtClean="0">
                <a:latin typeface="Comic Sans MS" pitchFamily="66" charset="0"/>
              </a:rPr>
              <a:t> – desetiminutová přestávka</a:t>
            </a: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¿ </a:t>
            </a:r>
            <a:r>
              <a:rPr lang="cs-CZ" sz="2400" b="1" dirty="0" err="1" smtClean="0">
                <a:latin typeface="Comic Sans MS" pitchFamily="66" charset="0"/>
              </a:rPr>
              <a:t>Desde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qué</a:t>
            </a:r>
            <a:r>
              <a:rPr lang="cs-CZ" sz="2400" b="1" dirty="0" smtClean="0">
                <a:latin typeface="Comic Sans MS" pitchFamily="66" charset="0"/>
              </a:rPr>
              <a:t> hora? – Od kolika?</a:t>
            </a: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¿  </a:t>
            </a:r>
            <a:r>
              <a:rPr lang="cs-CZ" sz="2400" b="1" dirty="0" err="1" smtClean="0">
                <a:latin typeface="Comic Sans MS" pitchFamily="66" charset="0"/>
              </a:rPr>
              <a:t>Hasta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qué</a:t>
            </a:r>
            <a:r>
              <a:rPr lang="cs-CZ" sz="2400" b="1" dirty="0" smtClean="0">
                <a:latin typeface="Comic Sans MS" pitchFamily="66" charset="0"/>
              </a:rPr>
              <a:t> ? – Do kolika?</a:t>
            </a:r>
            <a:endParaRPr lang="en-US" altLang="en-US" sz="24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452</TotalTime>
  <Words>452</Words>
  <Application>Microsoft Office PowerPoint</Application>
  <PresentationFormat>Předvádění na obrazovce (4:3)</PresentationFormat>
  <Paragraphs>94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Snímek 1</vt:lpstr>
      <vt:lpstr>Snímek 2</vt:lpstr>
      <vt:lpstr>  </vt:lpstr>
      <vt:lpstr>¿Qué hora es ?</vt:lpstr>
      <vt:lpstr>Snímek 5</vt:lpstr>
      <vt:lpstr>Snímek 6</vt:lpstr>
      <vt:lpstr>Snímek 7</vt:lpstr>
      <vt:lpstr>pm  x  am    pm – de la tarde, noche   am – de la maňana</vt:lpstr>
      <vt:lpstr>Partes del día </vt:lpstr>
      <vt:lpstr>¿ A qué hora? V kolik hodin?</vt:lpstr>
      <vt:lpstr>… van a dar.</vt:lpstr>
      <vt:lpstr>Léxico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Daniel Zatočil</dc:creator>
  <cp:lastModifiedBy>Daniel Zatočil</cp:lastModifiedBy>
  <cp:revision>35</cp:revision>
  <dcterms:created xsi:type="dcterms:W3CDTF">2013-08-25T08:54:35Z</dcterms:created>
  <dcterms:modified xsi:type="dcterms:W3CDTF">2014-06-18T15:09:15Z</dcterms:modified>
</cp:coreProperties>
</file>