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8" r:id="rId4"/>
    <p:sldId id="259" r:id="rId5"/>
    <p:sldId id="261" r:id="rId6"/>
    <p:sldId id="266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4545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E28B8-F458-4FA4-8CF3-4DF30BB99016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DD4DB-3FFE-4091-9779-6240AE7966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24950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E28B8-F458-4FA4-8CF3-4DF30BB99016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DD4DB-3FFE-4091-9779-6240AE7966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500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E28B8-F458-4FA4-8CF3-4DF30BB99016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DD4DB-3FFE-4091-9779-6240AE7966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531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E28B8-F458-4FA4-8CF3-4DF30BB99016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DD4DB-3FFE-4091-9779-6240AE7966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5221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E28B8-F458-4FA4-8CF3-4DF30BB99016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DD4DB-3FFE-4091-9779-6240AE7966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2517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E28B8-F458-4FA4-8CF3-4DF30BB99016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DD4DB-3FFE-4091-9779-6240AE7966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96745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E28B8-F458-4FA4-8CF3-4DF30BB99016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DD4DB-3FFE-4091-9779-6240AE7966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089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E28B8-F458-4FA4-8CF3-4DF30BB99016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DD4DB-3FFE-4091-9779-6240AE7966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08803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E28B8-F458-4FA4-8CF3-4DF30BB99016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DD4DB-3FFE-4091-9779-6240AE7966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825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E28B8-F458-4FA4-8CF3-4DF30BB99016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DD4DB-3FFE-4091-9779-6240AE7966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2725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E28B8-F458-4FA4-8CF3-4DF30BB99016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DD4DB-3FFE-4091-9779-6240AE7966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9844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6E28B8-F458-4FA4-8CF3-4DF30BB99016}" type="datetimeFigureOut">
              <a:rPr lang="cs-CZ" smtClean="0"/>
              <a:pPr/>
              <a:t>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5DD4DB-3FFE-4091-9779-6240AE7966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554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8.jpeg"/><Relationship Id="rId9" Type="http://schemas.openxmlformats.org/officeDocument/2006/relationships/image" Target="../media/image1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microsoft.com/office/2007/relationships/media" Target="../media/media2.wav"/><Relationship Id="rId7" Type="http://schemas.openxmlformats.org/officeDocument/2006/relationships/image" Target="../media/image15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4.png"/><Relationship Id="rId5" Type="http://schemas.openxmlformats.org/officeDocument/2006/relationships/slideLayout" Target="../slideLayouts/slideLayout6.xml"/><Relationship Id="rId4" Type="http://schemas.openxmlformats.org/officeDocument/2006/relationships/audio" Target="../media/media2.wav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microsoft.com/office/2007/relationships/media" Target="../media/media2.wav"/><Relationship Id="rId7" Type="http://schemas.openxmlformats.org/officeDocument/2006/relationships/image" Target="../media/image17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4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.wav"/><Relationship Id="rId9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image" Target="../media/image22.wmf"/><Relationship Id="rId7" Type="http://schemas.openxmlformats.org/officeDocument/2006/relationships/image" Target="../media/image26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wmf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247634"/>
            <a:ext cx="7772400" cy="275196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DOPRAVA</a:t>
            </a:r>
            <a:r>
              <a:rPr lang="cs-CZ" sz="66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/>
            </a:r>
            <a:br>
              <a:rPr lang="cs-CZ" sz="66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</a:b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type="subTitle" idx="1"/>
          </p:nvPr>
        </p:nvSpPr>
        <p:spPr>
          <a:xfrm>
            <a:off x="611560" y="3861048"/>
            <a:ext cx="7848872" cy="1752600"/>
          </a:xfrm>
        </p:spPr>
        <p:txBody>
          <a:bodyPr>
            <a:normAutofit/>
          </a:bodyPr>
          <a:lstStyle/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>
              <a:latin typeface="Arial" pitchFamily="34" charset="0"/>
              <a:cs typeface="Arial" pitchFamily="34" charset="0"/>
            </a:endParaRP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solidFill>
                  <a:srgbClr val="545454"/>
                </a:solidFill>
                <a:latin typeface="Arial" pitchFamily="34" charset="0"/>
                <a:cs typeface="Arial" pitchFamily="34" charset="0"/>
              </a:rPr>
              <a:t>Střední škola, Základní škola a Mateřská škola, Karviná, příspěvková organizace</a:t>
            </a:r>
            <a:br>
              <a:rPr lang="cs-CZ" sz="1600" dirty="0" smtClean="0">
                <a:solidFill>
                  <a:srgbClr val="545454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545454"/>
                </a:solidFill>
                <a:latin typeface="Arial" pitchFamily="34" charset="0"/>
                <a:cs typeface="Arial" pitchFamily="34" charset="0"/>
              </a:rPr>
              <a:t>DUM/ </a:t>
            </a:r>
            <a:r>
              <a:rPr lang="cs-CZ" sz="1600" dirty="0" err="1" smtClean="0">
                <a:solidFill>
                  <a:srgbClr val="545454"/>
                </a:solidFill>
                <a:latin typeface="Arial" pitchFamily="34" charset="0"/>
                <a:cs typeface="Arial" pitchFamily="34" charset="0"/>
              </a:rPr>
              <a:t>Vydmuchov</a:t>
            </a:r>
            <a:r>
              <a:rPr lang="cs-CZ" sz="1600" dirty="0" smtClean="0">
                <a:solidFill>
                  <a:srgbClr val="545454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1600" dirty="0" err="1" smtClean="0">
                <a:solidFill>
                  <a:srgbClr val="545454"/>
                </a:solidFill>
                <a:latin typeface="Arial" pitchFamily="34" charset="0"/>
                <a:cs typeface="Arial" pitchFamily="34" charset="0"/>
              </a:rPr>
              <a:t>Owczarzová</a:t>
            </a:r>
            <a:r>
              <a:rPr lang="cs-CZ" sz="1600" dirty="0" smtClean="0">
                <a:solidFill>
                  <a:srgbClr val="545454"/>
                </a:solidFill>
                <a:latin typeface="Arial" pitchFamily="34" charset="0"/>
                <a:cs typeface="Arial" pitchFamily="34" charset="0"/>
              </a:rPr>
              <a:t>/ Člověk a příroda/ 013</a:t>
            </a:r>
            <a:br>
              <a:rPr lang="cs-CZ" sz="1600" dirty="0" smtClean="0">
                <a:solidFill>
                  <a:srgbClr val="545454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545454"/>
                </a:solidFill>
                <a:latin typeface="Arial" pitchFamily="34" charset="0"/>
                <a:cs typeface="Arial" pitchFamily="34" charset="0"/>
              </a:rPr>
              <a:t>Autor: Mgr. Alena </a:t>
            </a:r>
            <a:r>
              <a:rPr lang="cs-CZ" sz="1600" dirty="0" err="1" smtClean="0">
                <a:solidFill>
                  <a:srgbClr val="545454"/>
                </a:solidFill>
                <a:latin typeface="Arial" pitchFamily="34" charset="0"/>
                <a:cs typeface="Arial" pitchFamily="34" charset="0"/>
              </a:rPr>
              <a:t>Owczarzová</a:t>
            </a:r>
            <a:endParaRPr lang="cs-CZ" sz="1600" dirty="0">
              <a:solidFill>
                <a:srgbClr val="545454"/>
              </a:solidFill>
            </a:endParaRPr>
          </a:p>
        </p:txBody>
      </p:sp>
      <p:pic>
        <p:nvPicPr>
          <p:cNvPr id="1029" name="Picture 5" descr="C:\Users\Owczarzová\AppData\Local\Microsoft\Windows\Temporary Internet Files\Content.IE5\67P62JW8\MC9000567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0800" y="2522829"/>
            <a:ext cx="1822399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7854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Druhy dopravy podle typu dopravní cesty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70C0"/>
                </a:solidFill>
              </a:rPr>
              <a:t>Silniční dopravní prostředky</a:t>
            </a:r>
          </a:p>
          <a:p>
            <a:pPr marL="0" indent="0">
              <a:buNone/>
            </a:pPr>
            <a:r>
              <a:rPr lang="cs-CZ" sz="2400" dirty="0" smtClean="0"/>
              <a:t>    - Automobil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- Motocykl</a:t>
            </a:r>
          </a:p>
          <a:p>
            <a:pPr marL="0" indent="0">
              <a:buNone/>
            </a:pPr>
            <a:r>
              <a:rPr lang="cs-CZ" sz="2400" dirty="0" smtClean="0"/>
              <a:t>    - Autobus</a:t>
            </a:r>
          </a:p>
          <a:p>
            <a:pPr marL="0" indent="0">
              <a:buNone/>
            </a:pPr>
            <a:r>
              <a:rPr lang="cs-CZ" sz="2400" dirty="0" smtClean="0"/>
              <a:t>    - Trolejbus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- Jízdní kolo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solidFill>
                  <a:srgbClr val="0070C0"/>
                </a:solidFill>
              </a:rPr>
              <a:t>Kolejové</a:t>
            </a:r>
          </a:p>
          <a:p>
            <a:pPr marL="0" indent="0">
              <a:buNone/>
            </a:pPr>
            <a:r>
              <a:rPr lang="cs-CZ" sz="2400" dirty="0"/>
              <a:t>    - </a:t>
            </a:r>
            <a:r>
              <a:rPr lang="cs-CZ" sz="2400" dirty="0" smtClean="0"/>
              <a:t>Vlak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    - Tramvaj</a:t>
            </a:r>
          </a:p>
          <a:p>
            <a:pPr marL="0" indent="0">
              <a:buNone/>
            </a:pPr>
            <a:r>
              <a:rPr lang="cs-CZ" sz="2400" dirty="0"/>
              <a:t>    - Metro</a:t>
            </a:r>
          </a:p>
          <a:p>
            <a:pPr marL="0" indent="0">
              <a:buNone/>
            </a:pPr>
            <a:endParaRPr lang="cs-CZ" sz="2400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0070C0"/>
                </a:solidFill>
              </a:rPr>
              <a:t>Letecká </a:t>
            </a:r>
            <a:r>
              <a:rPr lang="cs-CZ" sz="2400" dirty="0">
                <a:solidFill>
                  <a:srgbClr val="0070C0"/>
                </a:solidFill>
              </a:rPr>
              <a:t>doprava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solidFill>
                  <a:srgbClr val="0070C0"/>
                </a:solidFill>
              </a:rPr>
              <a:t>Vodní doprava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035" name="Picture 11" descr="C:\Users\Owczarzová\AppData\Local\Microsoft\Windows\Temporary Internet Files\Content.IE5\67P62JW8\MP9001822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429000"/>
            <a:ext cx="1648138" cy="2609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Owczarzová\AppData\Local\Microsoft\Windows\Temporary Internet Files\Content.IE5\HR3FQM74\MP9001794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3224" y="2733973"/>
            <a:ext cx="2116832" cy="1390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Owczarzová\AppData\Local\Microsoft\Windows\Temporary Internet Files\Content.IE5\604JOFCX\MP90040101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348637"/>
            <a:ext cx="2127043" cy="1701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6" name="Picture 32" descr="C:\Users\Owczarzová\AppData\Local\Microsoft\Windows\Temporary Internet Files\Content.IE5\67P62JW8\MP90038607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876949"/>
            <a:ext cx="1543743" cy="2161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1410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2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2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75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250"/>
                            </p:stCondLst>
                            <p:childTnLst>
                              <p:par>
                                <p:cTn id="4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500"/>
                            </p:stCondLst>
                            <p:childTnLst>
                              <p:par>
                                <p:cTn id="5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750"/>
                            </p:stCondLst>
                            <p:childTnLst>
                              <p:par>
                                <p:cTn id="5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25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8000"/>
                            </p:stCondLst>
                            <p:childTnLst>
                              <p:par>
                                <p:cTn id="6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250"/>
                                        <p:tgtEl>
                                          <p:spTgt spid="1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9250"/>
                            </p:stCondLst>
                            <p:childTnLst>
                              <p:par>
                                <p:cTn id="6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250"/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500"/>
                            </p:stCondLst>
                            <p:childTnLst>
                              <p:par>
                                <p:cTn id="6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25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Pojmenuj dopravní prostředky</a:t>
            </a:r>
            <a:endParaRPr lang="cs-CZ" dirty="0"/>
          </a:p>
        </p:txBody>
      </p:sp>
      <p:pic>
        <p:nvPicPr>
          <p:cNvPr id="2050" name="Picture 2" descr="C:\Users\Owczarzová\AppData\Local\Microsoft\Windows\Temporary Internet Files\Content.IE5\HR3FQM74\MC90022266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841" y="1500630"/>
            <a:ext cx="1602943" cy="940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wczarzová\AppData\Local\Microsoft\Windows\Temporary Internet Files\Content.IE5\XCONZW47\MC9002291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3470" y="1484784"/>
            <a:ext cx="1825142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Owczarzová\AppData\Local\Microsoft\Windows\Temporary Internet Files\Content.IE5\67P62JW8\MP9004021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7809" y="4172510"/>
            <a:ext cx="216024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Owczarzová\AppData\Local\Microsoft\Windows\Temporary Internet Files\Content.IE5\XCONZW47\MP9002275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5468" y="1497817"/>
            <a:ext cx="2205647" cy="160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Owczarzová\AppData\Local\Microsoft\Windows\Temporary Internet Files\Content.IE5\67P62JW8\MC900441707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586440"/>
            <a:ext cx="2231334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Owczarzová\AppData\Local\Microsoft\Windows\Temporary Internet Files\Content.IE5\604JOFCX\MC9000566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222040"/>
            <a:ext cx="1596542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Owczarzová\AppData\Local\Microsoft\Windows\Temporary Internet Files\Content.IE5\HR3FQM74\MC900440390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5468" y="2809367"/>
            <a:ext cx="2235696" cy="2235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Owczarzová\AppData\Local\Microsoft\Windows\Temporary Internet Files\Content.IE5\XCONZW47\MC90031189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0292" y="4779126"/>
            <a:ext cx="1815998" cy="1270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838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25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25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25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25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25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25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25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5488582" y="3340224"/>
            <a:ext cx="609600" cy="609600"/>
          </a:xfrm>
          <a:prstGeom prst="rect">
            <a:avLst/>
          </a:prstGeom>
        </p:spPr>
      </p:pic>
      <p:pic>
        <p:nvPicPr>
          <p:cNvPr id="14" name="MS900097502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2493043" y="3645024"/>
            <a:ext cx="609600" cy="609600"/>
          </a:xfrm>
          <a:prstGeom prst="rect">
            <a:avLst/>
          </a:prstGeo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Semafor pro chodce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4294967295"/>
          </p:nvPr>
        </p:nvSpPr>
        <p:spPr>
          <a:xfrm>
            <a:off x="0" y="1557338"/>
            <a:ext cx="6659563" cy="63976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          Označ semafor, kdy chodec musí stát: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3078" name="Picture 6" descr="C:\Users\Owczarzová\AppData\Local\Microsoft\Windows\Temporary Internet Files\Content.IE5\67P62JW8\MC900413168[1].wmf"/>
          <p:cNvPicPr>
            <a:picLocks noGrp="1" noChangeAspect="1" noChangeArrowheads="1"/>
          </p:cNvPicPr>
          <p:nvPr>
            <p:ph idx="4294967295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44836" y="2528292"/>
            <a:ext cx="1287463" cy="262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Owczarzová\AppData\Local\Microsoft\Windows\Temporary Internet Files\Content.IE5\XCONZW47\MC9004131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525510"/>
            <a:ext cx="1290637" cy="262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3737935"/>
      </p:ext>
    </p:extLst>
  </p:cSld>
  <p:clrMapOvr>
    <a:masterClrMapping/>
  </p:clrMapOvr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 vol="80000">
                <p:cTn id="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seq concurrent="1" nextAc="seek">
              <p:cTn id="4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" fill="hold">
                      <p:stCondLst>
                        <p:cond delay="0"/>
                      </p:stCondLst>
                      <p:childTnLst>
                        <p:par>
                          <p:cTn id="6" fill="hold">
                            <p:stCondLst>
                              <p:cond delay="0"/>
                            </p:stCondLst>
                            <p:childTnLst>
                              <p:par>
                                <p:cTn id="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" dur="997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4359565" y="4041109"/>
            <a:ext cx="609600" cy="609600"/>
          </a:xfrm>
          <a:prstGeom prst="rect">
            <a:avLst/>
          </a:prstGeom>
        </p:spPr>
      </p:pic>
      <p:pic>
        <p:nvPicPr>
          <p:cNvPr id="17" name="MS900097502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6797281" y="3585865"/>
            <a:ext cx="609600" cy="609600"/>
          </a:xfrm>
          <a:prstGeom prst="rect">
            <a:avLst/>
          </a:prstGeom>
        </p:spPr>
      </p:pic>
      <p:pic>
        <p:nvPicPr>
          <p:cNvPr id="16" name="MS900097502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2075657" y="3675447"/>
            <a:ext cx="609600" cy="609600"/>
          </a:xfrm>
          <a:prstGeom prst="rect">
            <a:avLst/>
          </a:prstGeom>
        </p:spPr>
      </p:pic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4498106" y="3758789"/>
            <a:ext cx="609600" cy="609600"/>
          </a:xfrm>
          <a:prstGeom prst="rect">
            <a:avLst/>
          </a:prstGeom>
        </p:spPr>
      </p:pic>
      <p:pic>
        <p:nvPicPr>
          <p:cNvPr id="14" name="MS900097502[2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1994023" y="3904874"/>
            <a:ext cx="609600" cy="609600"/>
          </a:xfrm>
          <a:prstGeom prst="rect">
            <a:avLst/>
          </a:prstGeom>
        </p:spPr>
      </p:pic>
      <p:pic>
        <p:nvPicPr>
          <p:cNvPr id="1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4479635" y="5445224"/>
            <a:ext cx="609600" cy="609600"/>
          </a:xfrm>
          <a:prstGeom prst="rect">
            <a:avLst/>
          </a:prstGeom>
        </p:spPr>
      </p:pic>
      <p:pic>
        <p:nvPicPr>
          <p:cNvPr id="13" name="MS900097502[2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2090774" y="3675447"/>
            <a:ext cx="609600" cy="609600"/>
          </a:xfrm>
          <a:prstGeom prst="rect">
            <a:avLst/>
          </a:prstGeom>
        </p:spPr>
      </p:pic>
      <p:pic>
        <p:nvPicPr>
          <p:cNvPr id="6" name="MS900097502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6829611" y="3675447"/>
            <a:ext cx="609600" cy="609600"/>
          </a:xfrm>
          <a:prstGeom prst="rect">
            <a:avLst/>
          </a:prstGeom>
        </p:spPr>
      </p:pic>
      <p:pic>
        <p:nvPicPr>
          <p:cNvPr id="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4572000" y="3666854"/>
            <a:ext cx="609600" cy="609600"/>
          </a:xfrm>
          <a:prstGeom prst="rect">
            <a:avLst/>
          </a:prstGeom>
        </p:spPr>
      </p:pic>
      <p:pic>
        <p:nvPicPr>
          <p:cNvPr id="7" name="MS900097502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1994539" y="3971654"/>
            <a:ext cx="609600" cy="6096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Semafor pro řidiče</a:t>
            </a:r>
            <a:b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Označ semafor, kdy se řidič musí připravit na jízdu: 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479635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124" name="Picture 4" descr="C:\Users\Owczarzová\AppData\Local\Microsoft\Windows\Temporary Internet Files\Content.IE5\604JOFCX\MC90034685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8139" y="2812907"/>
            <a:ext cx="1872170" cy="3241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Owczarzová\AppData\Local\Microsoft\Windows\Temporary Internet Files\Content.IE5\HR3FQM74\MC90034685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9136" y="2834178"/>
            <a:ext cx="1882959" cy="3220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38" b="32749"/>
          <a:stretch/>
        </p:blipFill>
        <p:spPr bwMode="auto">
          <a:xfrm>
            <a:off x="3594399" y="2695441"/>
            <a:ext cx="2591580" cy="3685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1314172"/>
      </p:ext>
    </p:extLst>
  </p:cSld>
  <p:clrMapOvr>
    <a:masterClrMapping/>
  </p:clrMapOvr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 vol="8000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997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4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997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5"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4744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Správné vybavení jízdního kola</a:t>
            </a:r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endParaRPr lang="cs-CZ" dirty="0"/>
          </a:p>
        </p:txBody>
      </p:sp>
      <p:pic>
        <p:nvPicPr>
          <p:cNvPr id="4" name="obrázek 1"/>
          <p:cNvPicPr>
            <a:picLocks noGrp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57200" y="1925470"/>
            <a:ext cx="4038600" cy="38754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5436096" y="1772816"/>
            <a:ext cx="3250704" cy="4353347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2000" dirty="0" smtClean="0"/>
              <a:t>dvě brzdy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matice nábojů kol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zadní červená odrazka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přední bílá odrazka</a:t>
            </a:r>
          </a:p>
          <a:p>
            <a:pPr marL="514350" indent="-514350">
              <a:buAutoNum type="arabicPeriod"/>
            </a:pPr>
            <a:r>
              <a:rPr lang="cs-CZ" sz="2000" dirty="0"/>
              <a:t>oranžové odrazky na </a:t>
            </a:r>
            <a:r>
              <a:rPr lang="cs-CZ" sz="2000" dirty="0" smtClean="0"/>
              <a:t>pedálech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oranžové odrazky na kolech</a:t>
            </a:r>
          </a:p>
          <a:p>
            <a:pPr marL="457200" indent="-457200">
              <a:buAutoNum type="arabicPeriod" startAt="7"/>
            </a:pPr>
            <a:r>
              <a:rPr lang="cs-CZ" sz="2000" dirty="0" smtClean="0"/>
              <a:t>zaslepení konců řídítek</a:t>
            </a:r>
          </a:p>
          <a:p>
            <a:pPr marL="457200" indent="-457200">
              <a:buAutoNum type="arabicPeriod" startAt="7"/>
            </a:pPr>
            <a:r>
              <a:rPr lang="cs-CZ" sz="2000" dirty="0" smtClean="0"/>
              <a:t>světlo bílé barvy</a:t>
            </a:r>
          </a:p>
          <a:p>
            <a:pPr marL="457200" indent="-457200">
              <a:buAutoNum type="arabicPeriod" startAt="7"/>
            </a:pPr>
            <a:r>
              <a:rPr lang="cs-CZ" sz="2000" dirty="0" smtClean="0"/>
              <a:t>světlo červené barvy</a:t>
            </a:r>
          </a:p>
          <a:p>
            <a:pPr marL="457200" indent="-457200">
              <a:buAutoNum type="arabicPeriod" startAt="7"/>
            </a:pPr>
            <a:endParaRPr lang="cs-CZ" sz="2000" dirty="0" smtClean="0"/>
          </a:p>
          <a:p>
            <a:pPr marL="457200" indent="-457200">
              <a:buAutoNum type="arabicPeriod" startAt="7"/>
            </a:pPr>
            <a:endParaRPr lang="cs-CZ" sz="2000" dirty="0" smtClean="0"/>
          </a:p>
          <a:p>
            <a:pPr marL="457200" indent="-457200">
              <a:buAutoNum type="arabicPeriod" startAt="7"/>
            </a:pPr>
            <a:endParaRPr lang="cs-CZ" sz="2000" dirty="0"/>
          </a:p>
          <a:p>
            <a:pPr marL="514350" indent="-514350">
              <a:buAutoNum type="arabicPeriod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52451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3944387" y="1935416"/>
            <a:ext cx="14904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Zákaz vjezdu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Znáš dopravní značky?</a:t>
            </a:r>
            <a:endParaRPr lang="cs-CZ" dirty="0"/>
          </a:p>
        </p:txBody>
      </p:sp>
      <p:pic>
        <p:nvPicPr>
          <p:cNvPr id="6148" name="Picture 4" descr="C:\Users\Owczarzová\AppData\Local\Microsoft\Windows\Temporary Internet Files\Content.IE5\67P62JW8\MC90041126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89919" y="1350450"/>
            <a:ext cx="1677418" cy="1580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853671" y="3647183"/>
            <a:ext cx="16719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Zákaz vjezdu cyklistům</a:t>
            </a:r>
            <a:endParaRPr lang="cs-CZ" dirty="0"/>
          </a:p>
        </p:txBody>
      </p:sp>
      <p:pic>
        <p:nvPicPr>
          <p:cNvPr id="6147" name="Picture 3" descr="C:\Users\Owczarzová\AppData\Local\Microsoft\Windows\Temporary Internet Files\Content.IE5\67P62JW8\MC9004112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068960"/>
            <a:ext cx="1704287" cy="160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45951" y="1658417"/>
            <a:ext cx="1552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Stůj, dej přednost v jízdě</a:t>
            </a:r>
            <a:endParaRPr lang="cs-CZ" dirty="0"/>
          </a:p>
        </p:txBody>
      </p:sp>
      <p:pic>
        <p:nvPicPr>
          <p:cNvPr id="6152" name="Picture 8" descr="C:\Users\Owczarzová\AppData\Local\Microsoft\Windows\Temporary Internet Files\Content.IE5\HR3FQM74\MC9004112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447" y="1394433"/>
            <a:ext cx="1711821" cy="162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2074" y="3743311"/>
            <a:ext cx="1328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Stezka pro cyklisty</a:t>
            </a:r>
            <a:endParaRPr lang="cs-CZ" dirty="0"/>
          </a:p>
        </p:txBody>
      </p:sp>
      <p:pic>
        <p:nvPicPr>
          <p:cNvPr id="6149" name="Picture 5" descr="C:\Users\Owczarzová\AppData\Local\Microsoft\Windows\Temporary Internet Files\Content.IE5\XCONZW47\MC9004112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657" y="3172621"/>
            <a:ext cx="1781770" cy="1677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204426" y="1196752"/>
            <a:ext cx="12158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Dej přednost v jízdě</a:t>
            </a:r>
            <a:endParaRPr lang="cs-CZ" dirty="0"/>
          </a:p>
        </p:txBody>
      </p:sp>
      <p:pic>
        <p:nvPicPr>
          <p:cNvPr id="6150" name="Picture 6" descr="C:\Users\Owczarzová\AppData\Local\Microsoft\Windows\Temporary Internet Files\Content.IE5\HR3FQM74\MC90041136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196752"/>
            <a:ext cx="1904357" cy="1520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413818" y="5487052"/>
            <a:ext cx="9601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Hlavní silnice</a:t>
            </a:r>
            <a:endParaRPr lang="cs-CZ" dirty="0"/>
          </a:p>
        </p:txBody>
      </p:sp>
      <p:pic>
        <p:nvPicPr>
          <p:cNvPr id="6153" name="Picture 9" descr="C:\Users\Owczarzová\AppData\Local\Microsoft\Windows\Temporary Internet Files\Content.IE5\XCONZW47\MC90041140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932999"/>
            <a:ext cx="2042103" cy="192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308304" y="3620128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Slepá ulice</a:t>
            </a:r>
            <a:endParaRPr lang="cs-CZ" dirty="0"/>
          </a:p>
        </p:txBody>
      </p:sp>
      <p:pic>
        <p:nvPicPr>
          <p:cNvPr id="6151" name="Picture 7" descr="C:\Users\Owczarzová\AppData\Local\Microsoft\Windows\Temporary Internet Files\Content.IE5\67P62JW8\MC90041126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5174" y="3234816"/>
            <a:ext cx="1634044" cy="1506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1158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Dopravní předpisy pro chodce</a:t>
            </a:r>
            <a:br>
              <a:rPr lang="cs-CZ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Chodci</a:t>
            </a:r>
            <a:r>
              <a:rPr lang="cs-CZ" sz="2800" dirty="0" smtClean="0"/>
              <a:t> i řidiči jsou účastníky silničního provozu, proto musí dodržovat dopravní předpisy.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Chodci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smtClean="0"/>
              <a:t>chodí na chodníku vpravo.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Silnici přechází na vyznačeném přechodu pro chodce, pokud tam není, přechází na přehledném místě nejkratším směrem a dostatečně se rozhlédnou.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Pokud musí jít po silnici, jdou po levé straně.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94546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</a:t>
            </a:r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:</a:t>
            </a:r>
            <a:b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www.office.microsoft.com</a:t>
            </a:r>
            <a:r>
              <a:rPr lang="cs-CZ" sz="2000" dirty="0" smtClean="0"/>
              <a:t> – klipart</a:t>
            </a:r>
          </a:p>
          <a:p>
            <a:r>
              <a:rPr lang="cs-CZ" sz="2000" dirty="0" smtClean="0"/>
              <a:t>http</a:t>
            </a:r>
            <a:r>
              <a:rPr lang="cs-CZ" sz="2000" dirty="0"/>
              <a:t>://www.google.cz/search?q=spr%C3%A1vn%C3%A9%20vybaven%C3%AD%20j%C3%ADzdn%C3%ADho%20kola&amp;ie=utf-8&amp;oe=utf-8&amp;aq=t&amp;rls=org.mozilla:cs:official&amp;client=firefox-a&amp;source=hp&amp;channel=np</a:t>
            </a:r>
          </a:p>
        </p:txBody>
      </p:sp>
    </p:spTree>
    <p:extLst>
      <p:ext uri="{BB962C8B-B14F-4D97-AF65-F5344CB8AC3E}">
        <p14:creationId xmlns:p14="http://schemas.microsoft.com/office/powerpoint/2010/main" val="980305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709</TotalTime>
  <Words>193</Words>
  <Application>Microsoft Office PowerPoint</Application>
  <PresentationFormat>Předvádění na obrazovce (4:3)</PresentationFormat>
  <Paragraphs>51</Paragraphs>
  <Slides>9</Slides>
  <Notes>0</Notes>
  <HiddenSlides>0</HiddenSlides>
  <MMClips>12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DOPRAVA </vt:lpstr>
      <vt:lpstr>Druhy dopravy podle typu dopravní cesty</vt:lpstr>
      <vt:lpstr>Pojmenuj dopravní prostředky</vt:lpstr>
      <vt:lpstr>Semafor pro chodce</vt:lpstr>
      <vt:lpstr> Semafor pro řidiče </vt:lpstr>
      <vt:lpstr> Správné vybavení jízdního kola </vt:lpstr>
      <vt:lpstr>Znáš dopravní značky?</vt:lpstr>
      <vt:lpstr> Dopravní předpisy pro chodce </vt:lpstr>
      <vt:lpstr> 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DOPRAVA</dc:title>
  <dc:creator>Owczarzová</dc:creator>
  <cp:lastModifiedBy>Učitel</cp:lastModifiedBy>
  <cp:revision>39</cp:revision>
  <dcterms:created xsi:type="dcterms:W3CDTF">2012-04-01T13:08:15Z</dcterms:created>
  <dcterms:modified xsi:type="dcterms:W3CDTF">2012-04-07T05:51:02Z</dcterms:modified>
</cp:coreProperties>
</file>