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108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B734F-EC7D-4652-B91E-2D93F04A8475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59619-EA7D-428E-A6F5-9B6DDF894A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B734F-EC7D-4652-B91E-2D93F04A8475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59619-EA7D-428E-A6F5-9B6DDF894A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B734F-EC7D-4652-B91E-2D93F04A8475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59619-EA7D-428E-A6F5-9B6DDF894A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B734F-EC7D-4652-B91E-2D93F04A8475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59619-EA7D-428E-A6F5-9B6DDF894A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B734F-EC7D-4652-B91E-2D93F04A8475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59619-EA7D-428E-A6F5-9B6DDF894A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B734F-EC7D-4652-B91E-2D93F04A8475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59619-EA7D-428E-A6F5-9B6DDF894A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B734F-EC7D-4652-B91E-2D93F04A8475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59619-EA7D-428E-A6F5-9B6DDF894A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B734F-EC7D-4652-B91E-2D93F04A8475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59619-EA7D-428E-A6F5-9B6DDF894A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B734F-EC7D-4652-B91E-2D93F04A8475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59619-EA7D-428E-A6F5-9B6DDF894A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B734F-EC7D-4652-B91E-2D93F04A8475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59619-EA7D-428E-A6F5-9B6DDF894A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B734F-EC7D-4652-B91E-2D93F04A8475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59619-EA7D-428E-A6F5-9B6DDF894A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CB734F-EC7D-4652-B91E-2D93F04A8475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059619-EA7D-428E-A6F5-9B6DDF894A3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projektu školy 	CZ.1.07/1.5.00/34.0963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a název šablony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klíčové aktivity 	III/2 Inovace a zkvalitnění výuky prostřednictvím ICT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materiálu</a:t>
            </a:r>
            <a:r>
              <a:rPr lang="cs-CZ" sz="1200" b="1" smtClean="0"/>
              <a:t>	VY_32_INOVACE_OdP_S1_07</a:t>
            </a:r>
            <a:endParaRPr lang="cs-CZ" sz="1200" b="1" dirty="0" smtClean="0"/>
          </a:p>
        </p:txBody>
      </p:sp>
      <p:pic>
        <p:nvPicPr>
          <p:cNvPr id="27651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27652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Popis výukového materiálu	</a:t>
            </a:r>
            <a:endParaRPr lang="cs-CZ" sz="1200" dirty="0" smtClean="0"/>
          </a:p>
          <a:p>
            <a:r>
              <a:rPr lang="cs-CZ" sz="1200" dirty="0" smtClean="0"/>
              <a:t>Název</a:t>
            </a:r>
            <a:r>
              <a:rPr lang="cs-CZ" sz="1200" dirty="0"/>
              <a:t>:			</a:t>
            </a:r>
            <a:r>
              <a:rPr lang="cs-CZ" sz="1200" dirty="0" smtClean="0"/>
              <a:t>Právní aspekty podnikání v hotelnictví a CR III.</a:t>
            </a:r>
          </a:p>
          <a:p>
            <a:r>
              <a:rPr lang="cs-CZ" sz="1200" dirty="0" smtClean="0"/>
              <a:t>Autor:			Bc. Pavel Lang</a:t>
            </a:r>
          </a:p>
          <a:p>
            <a:r>
              <a:rPr lang="cs-CZ" sz="1200" dirty="0" smtClean="0"/>
              <a:t>Datum</a:t>
            </a:r>
            <a:r>
              <a:rPr lang="cs-CZ" sz="1200" dirty="0"/>
              <a:t>:			23.12.2013 </a:t>
            </a:r>
          </a:p>
          <a:p>
            <a:r>
              <a:rPr lang="cs-CZ" sz="1200" dirty="0"/>
              <a:t>Obor:			a) 65-41-L/01   Gastronomie  (nástavbové studium)</a:t>
            </a:r>
          </a:p>
          <a:p>
            <a:r>
              <a:rPr lang="cs-CZ" sz="1200" dirty="0"/>
              <a:t>			b) 65-41-L/01   Gastronomie</a:t>
            </a:r>
          </a:p>
          <a:p>
            <a:r>
              <a:rPr lang="cs-CZ" sz="1200" dirty="0"/>
              <a:t>Ročník:			a) - 2. ročník a b) - 4. ročník </a:t>
            </a:r>
          </a:p>
          <a:p>
            <a:r>
              <a:rPr lang="cs-CZ" sz="1200" dirty="0"/>
              <a:t>Předmět:			Hotelový provoz</a:t>
            </a:r>
          </a:p>
          <a:p>
            <a:r>
              <a:rPr lang="cs-CZ" sz="1200" dirty="0"/>
              <a:t>Anotace výukového materiálu</a:t>
            </a:r>
          </a:p>
          <a:p>
            <a:endParaRPr lang="cs-CZ" sz="1200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7653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1. Materiál je určen pro výuku předmětu Hotelový provoz </a:t>
            </a:r>
            <a:r>
              <a:rPr lang="cs-CZ" sz="1200" dirty="0" smtClean="0"/>
              <a:t> a </a:t>
            </a:r>
            <a:r>
              <a:rPr lang="cs-CZ" sz="1200" smtClean="0"/>
              <a:t>Cestovní ruch a </a:t>
            </a:r>
            <a:r>
              <a:rPr lang="cs-CZ" sz="1200" dirty="0"/>
              <a:t>je v souladu s ŠVP </a:t>
            </a:r>
          </a:p>
          <a:p>
            <a:r>
              <a:rPr lang="cs-CZ" sz="1200" dirty="0"/>
              <a:t>2. Materiál je prezentován žákům prostřednictvím ICT s výkladem a doplněním při  </a:t>
            </a:r>
          </a:p>
          <a:p>
            <a:r>
              <a:rPr lang="cs-CZ" sz="1200" dirty="0"/>
              <a:t>    současném použití učebnic Moderní řízení hotelového provozu (Ing. J. Beránek a kol., </a:t>
            </a:r>
          </a:p>
          <a:p>
            <a:r>
              <a:rPr lang="cs-CZ" sz="1200" dirty="0"/>
              <a:t>    </a:t>
            </a:r>
            <a:r>
              <a:rPr lang="cs-CZ" sz="1200" dirty="0" err="1"/>
              <a:t>Magconsulting</a:t>
            </a:r>
            <a:r>
              <a:rPr lang="cs-CZ" sz="1200" dirty="0"/>
              <a:t> 2013) a Cestovní ruch pro střední školy a pro veřejnost (D. Drobná a </a:t>
            </a:r>
          </a:p>
          <a:p>
            <a:r>
              <a:rPr lang="cs-CZ" sz="1200" dirty="0"/>
              <a:t>    E. Morávková, </a:t>
            </a:r>
            <a:r>
              <a:rPr lang="cs-CZ" sz="1200" dirty="0" err="1"/>
              <a:t>nakl</a:t>
            </a:r>
            <a:r>
              <a:rPr lang="cs-CZ" sz="1200" dirty="0"/>
              <a:t>. Fortuna Praha 2004)</a:t>
            </a:r>
          </a:p>
          <a:p>
            <a:r>
              <a:rPr lang="cs-CZ" sz="1200" dirty="0"/>
              <a:t>    Součástí materiálu je krátký test s označením odpovědí. Další formou zpětné vazby je </a:t>
            </a:r>
          </a:p>
          <a:p>
            <a:r>
              <a:rPr lang="cs-CZ" sz="1200" dirty="0"/>
              <a:t>    test jako souhrn několika realizovaných materiálů.	</a:t>
            </a:r>
          </a:p>
          <a:p>
            <a:r>
              <a:rPr lang="cs-CZ" sz="1200" dirty="0"/>
              <a:t>    Pro výuku je použit - PC s </a:t>
            </a:r>
            <a:r>
              <a:rPr lang="cs-CZ" sz="1200" dirty="0" err="1"/>
              <a:t>dataprojektorem</a:t>
            </a:r>
            <a:endParaRPr lang="cs-CZ" sz="1200" dirty="0"/>
          </a:p>
          <a:p>
            <a:r>
              <a:rPr lang="cs-CZ" sz="1200" dirty="0"/>
              <a:t>	              - interaktivní tabule</a:t>
            </a:r>
          </a:p>
          <a:p>
            <a:r>
              <a:rPr lang="cs-CZ" sz="1200" dirty="0"/>
              <a:t>	              - interaktivní </a:t>
            </a:r>
            <a:r>
              <a:rPr lang="cs-CZ" sz="1200" dirty="0" err="1"/>
              <a:t>dataprojektor</a:t>
            </a:r>
            <a:endParaRPr lang="cs-CZ" sz="1200" dirty="0"/>
          </a:p>
          <a:p>
            <a:r>
              <a:rPr lang="cs-CZ" sz="1200" dirty="0"/>
              <a:t>  	              - učebnice</a:t>
            </a:r>
          </a:p>
          <a:p>
            <a:r>
              <a:rPr lang="cs-CZ" sz="1200" dirty="0"/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9431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9900"/>
                </a:solidFill>
              </a:rPr>
              <a:t>Bc. Pavel Lang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340968"/>
          </a:xfrm>
        </p:spPr>
        <p:txBody>
          <a:bodyPr/>
          <a:lstStyle/>
          <a:p>
            <a:pPr algn="ctr">
              <a:buNone/>
            </a:pPr>
            <a:r>
              <a:rPr lang="cs-CZ" sz="5400" dirty="0" smtClean="0">
                <a:solidFill>
                  <a:srgbClr val="000099"/>
                </a:solidFill>
              </a:rPr>
              <a:t>Právní aspekty podnikání v hotelnictví a CR</a:t>
            </a:r>
          </a:p>
          <a:p>
            <a:pPr algn="ctr">
              <a:buNone/>
            </a:pPr>
            <a:r>
              <a:rPr lang="cs-CZ" sz="5400" dirty="0" smtClean="0">
                <a:solidFill>
                  <a:srgbClr val="000099"/>
                </a:solidFill>
              </a:rPr>
              <a:t>III.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9900"/>
                </a:solidFill>
              </a:rPr>
              <a:t>Zdravotní pojišťovny 1/2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2023329"/>
            <a:ext cx="8064896" cy="36379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3200" dirty="0" smtClean="0">
                <a:solidFill>
                  <a:srgbClr val="009900"/>
                </a:solidFill>
              </a:rPr>
              <a:t>Zákon č. 48/1997 Sb. (o veřejném zdravotním pojištění, v plném znění)</a:t>
            </a:r>
          </a:p>
          <a:p>
            <a:pPr>
              <a:lnSpc>
                <a:spcPct val="90000"/>
              </a:lnSpc>
            </a:pPr>
            <a:r>
              <a:rPr lang="cs-CZ" sz="3200" dirty="0" smtClean="0">
                <a:solidFill>
                  <a:srgbClr val="009900"/>
                </a:solidFill>
              </a:rPr>
              <a:t>oprávnění: kontrolovat, zda zaměstnavatel do 8 dnů oznámil zahájení/ukončení zaměstnání, změnu zdrav. pojišťovny, skutečnosti rozhodné pro povinnost státu platit za zaměstnance pojistné, zaslal kopii záznamu </a:t>
            </a:r>
            <a:br>
              <a:rPr lang="cs-CZ" sz="3200" dirty="0" smtClean="0">
                <a:solidFill>
                  <a:srgbClr val="009900"/>
                </a:solidFill>
              </a:rPr>
            </a:br>
            <a:r>
              <a:rPr lang="cs-CZ" sz="3200" dirty="0" smtClean="0">
                <a:solidFill>
                  <a:srgbClr val="009900"/>
                </a:solidFill>
              </a:rPr>
              <a:t>o pracovním úrazu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9900"/>
                </a:solidFill>
              </a:rPr>
              <a:t>Zdravotní pojišťovny 2/2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9900"/>
                </a:solidFill>
              </a:rPr>
              <a:t>sankce: pro pojištěnce do výše 10 tis. Kč, pro zaměstnavatele do výše 200 tis. Kč; při opakovaném nesplnění oznamovací povinnosti až do výše dvojnásobku; přirážka do výše 5 % pojistného za všechny zaměstnance v případě opakovaných úrazů nebo nemocí z povolání ze stejných příčin v kalendářním roce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Krajská správa sociálního zabezpečení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rgbClr val="009900"/>
                </a:solidFill>
              </a:rPr>
              <a:t>Zákon č. 589/1992 Sb. (o pojistném na sociálním zabezpečení a příspěvku na státní politiku zaměstnanosti, v plném znění)</a:t>
            </a:r>
          </a:p>
          <a:p>
            <a:r>
              <a:rPr lang="cs-CZ" dirty="0" smtClean="0">
                <a:solidFill>
                  <a:srgbClr val="009900"/>
                </a:solidFill>
              </a:rPr>
              <a:t>předmět kontroly: placení pojistného organizacemi, zaměstnanci a OSVČ</a:t>
            </a:r>
          </a:p>
          <a:p>
            <a:r>
              <a:rPr lang="cs-CZ" dirty="0" smtClean="0">
                <a:solidFill>
                  <a:srgbClr val="009900"/>
                </a:solidFill>
              </a:rPr>
              <a:t>sankce: penále (0,1 % z dlužné částky za každý kalendářní den), pokuty do výše 20 tis. Kč (do výše 100 tis. Kč při opakovaném porušení stejné povinnosti)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18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Správní úřady a obce – nakládání s odpady </a:t>
            </a:r>
            <a:br>
              <a:rPr lang="cs-CZ" dirty="0" smtClean="0">
                <a:solidFill>
                  <a:srgbClr val="009900"/>
                </a:solidFill>
              </a:rPr>
            </a:br>
            <a:r>
              <a:rPr lang="cs-CZ" dirty="0" smtClean="0">
                <a:solidFill>
                  <a:srgbClr val="009900"/>
                </a:solidFill>
              </a:rPr>
              <a:t>1/2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59421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dirty="0" smtClean="0">
                <a:solidFill>
                  <a:srgbClr val="009900"/>
                </a:solidFill>
              </a:rPr>
              <a:t>Zákon č. 185/2001 Sb. (o odpadech, v </a:t>
            </a:r>
            <a:r>
              <a:rPr lang="cs-CZ" dirty="0" err="1" smtClean="0">
                <a:solidFill>
                  <a:srgbClr val="009900"/>
                </a:solidFill>
              </a:rPr>
              <a:t>pl</a:t>
            </a:r>
            <a:r>
              <a:rPr lang="cs-CZ" dirty="0" smtClean="0">
                <a:solidFill>
                  <a:srgbClr val="009900"/>
                </a:solidFill>
              </a:rPr>
              <a:t>. znění)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9900"/>
                </a:solidFill>
              </a:rPr>
              <a:t>působnost: ministerstvo zdravotnictví, m. zemědělství, inspekce, celní úřady, orgány ochrany veř. zdraví, krajské úřady, obce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9900"/>
                </a:solidFill>
              </a:rPr>
              <a:t>předmět kontroly: nakládání s nebezpečnými odpady, využití a zneškodňování odpadů, vedení evidence odpadů, atd.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Správní úřady a obce – nakládání s odpady </a:t>
            </a:r>
            <a:br>
              <a:rPr lang="cs-CZ" dirty="0" smtClean="0">
                <a:solidFill>
                  <a:srgbClr val="009900"/>
                </a:solidFill>
              </a:rPr>
            </a:br>
            <a:r>
              <a:rPr lang="cs-CZ" dirty="0" smtClean="0">
                <a:solidFill>
                  <a:srgbClr val="009900"/>
                </a:solidFill>
              </a:rPr>
              <a:t>2/2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23517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9900"/>
                </a:solidFill>
              </a:rPr>
              <a:t>sankce: pokuta do výše 300 tis. Kč (např. využití systému nakládání s odpadem bez písemné smlouvy), do výše 1 mil. Kč (např. předání odpadu osobě, která není k převzetí oprávněna), do výše 10 mil. Kč (např. zařazení nebezpečného odpadu jako odpadu ostatního)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5780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Správní úřady a orgány při</a:t>
            </a:r>
            <a:br>
              <a:rPr lang="cs-CZ" dirty="0" smtClean="0">
                <a:solidFill>
                  <a:srgbClr val="009900"/>
                </a:solidFill>
              </a:rPr>
            </a:br>
            <a:r>
              <a:rPr lang="cs-CZ" dirty="0" smtClean="0">
                <a:solidFill>
                  <a:srgbClr val="009900"/>
                </a:solidFill>
              </a:rPr>
              <a:t>výkonu státní správy v oblasti nakládání s obaly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15405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rgbClr val="009900"/>
                </a:solidFill>
              </a:rPr>
              <a:t>Zákon č. 477/2001 Sb. (o obalech, v plném znění)</a:t>
            </a:r>
          </a:p>
          <a:p>
            <a:r>
              <a:rPr lang="cs-CZ" dirty="0" smtClean="0">
                <a:solidFill>
                  <a:srgbClr val="009900"/>
                </a:solidFill>
              </a:rPr>
              <a:t>předmět kontroly: plnění povinností stanovených pro nakládání s obaly a odpady z obalů</a:t>
            </a:r>
          </a:p>
          <a:p>
            <a:r>
              <a:rPr lang="cs-CZ" dirty="0" smtClean="0">
                <a:solidFill>
                  <a:srgbClr val="009900"/>
                </a:solidFill>
              </a:rPr>
              <a:t>sankce: pokuta 500 tis. Kč např. za použití vratných obalů a nezajištění opakované použitelnosti, do 1 mil. Kč při porušení povinné evidence o obalech, do 10 mil. např. při porušení zdravotní nezávadnosti a od 10 do 50 mil. může uložit ČOI pokud společnost např. neplní povinnosti nebo rozhodnutí o autorizaci.  </a:t>
            </a:r>
            <a:endParaRPr lang="cs-CZ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9900"/>
                </a:solidFill>
              </a:rPr>
              <a:t>Ministerstvo zdravotnictví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rgbClr val="009900"/>
                </a:solidFill>
              </a:rPr>
              <a:t>Zákon č. 164/2001 Sb. (lázeňský zákon, v plném znění)</a:t>
            </a:r>
          </a:p>
          <a:p>
            <a:r>
              <a:rPr lang="cs-CZ" dirty="0" smtClean="0">
                <a:solidFill>
                  <a:srgbClr val="009900"/>
                </a:solidFill>
              </a:rPr>
              <a:t>předmět kontroly: dodržování opatření při využívání zdrojů v ochranných pásmech a na území lázeňských míst</a:t>
            </a:r>
          </a:p>
          <a:p>
            <a:r>
              <a:rPr lang="cs-CZ" dirty="0" smtClean="0">
                <a:solidFill>
                  <a:srgbClr val="009900"/>
                </a:solidFill>
              </a:rPr>
              <a:t>prokazování: pověření</a:t>
            </a:r>
          </a:p>
          <a:p>
            <a:r>
              <a:rPr lang="cs-CZ" dirty="0" smtClean="0">
                <a:solidFill>
                  <a:srgbClr val="009900"/>
                </a:solidFill>
              </a:rPr>
              <a:t>sankce: pokuta do výše 5 mil. Kč (např. využívání zdroje bez povolení ministerstva, vykonávání činnosti zakázané v lázeňském městě) </a:t>
            </a:r>
            <a:endParaRPr lang="cs-CZ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44624"/>
            <a:ext cx="4402832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Výstupy - TEST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124744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FF0000"/>
                </a:solidFill>
              </a:rPr>
              <a:t>1. Jaká oprávnění ke kontrolní činnosti mají </a:t>
            </a:r>
          </a:p>
          <a:p>
            <a:pPr marL="514350" indent="-514350"/>
            <a:r>
              <a:rPr lang="cs-CZ" sz="2800" dirty="0" smtClean="0">
                <a:solidFill>
                  <a:srgbClr val="FF0000"/>
                </a:solidFill>
              </a:rPr>
              <a:t>    zdravotní pojišťovny?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132856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2. Jakou kontrolní činnost provádí Krajská správa sociálního zabezpečení 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284984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3. Jaká kontrolní činnost je spojena s nakládáním s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odpady a kdo ji provádí?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4437112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4. Který orgán státní správy provádí kontrolu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dodržování opatření při využívání zdrojů v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ochranných pásmech a na území lázeňských míst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67744" y="6197242"/>
            <a:ext cx="4392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Děkuji za pozornost – Bc. Pavel Lang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655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Bc. Pavel Lang</vt:lpstr>
      <vt:lpstr>Zdravotní pojišťovny 1/2</vt:lpstr>
      <vt:lpstr>Zdravotní pojišťovny 2/2</vt:lpstr>
      <vt:lpstr>Krajská správa sociálního zabezpečení</vt:lpstr>
      <vt:lpstr>Správní úřady a obce – nakládání s odpady  1/2</vt:lpstr>
      <vt:lpstr>Správní úřady a obce – nakládání s odpady  2/2</vt:lpstr>
      <vt:lpstr>Správní úřady a orgány při výkonu státní správy v oblasti nakládání s obaly</vt:lpstr>
      <vt:lpstr>Ministerstvo zdravotnictví</vt:lpstr>
      <vt:lpstr>Výstupy - TEST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kantor</cp:lastModifiedBy>
  <cp:revision>5</cp:revision>
  <dcterms:created xsi:type="dcterms:W3CDTF">2014-01-03T19:49:32Z</dcterms:created>
  <dcterms:modified xsi:type="dcterms:W3CDTF">2014-06-17T06:36:18Z</dcterms:modified>
</cp:coreProperties>
</file>