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108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599E9-7768-4904-82FB-A37E3B0E463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D1-00A9-441A-8A52-152CBB161B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599E9-7768-4904-82FB-A37E3B0E463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D1-00A9-441A-8A52-152CBB161B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599E9-7768-4904-82FB-A37E3B0E463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D1-00A9-441A-8A52-152CBB161B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599E9-7768-4904-82FB-A37E3B0E463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D1-00A9-441A-8A52-152CBB161B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599E9-7768-4904-82FB-A37E3B0E463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D1-00A9-441A-8A52-152CBB161B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599E9-7768-4904-82FB-A37E3B0E463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D1-00A9-441A-8A52-152CBB161B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599E9-7768-4904-82FB-A37E3B0E463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D1-00A9-441A-8A52-152CBB161B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599E9-7768-4904-82FB-A37E3B0E463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D1-00A9-441A-8A52-152CBB161B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599E9-7768-4904-82FB-A37E3B0E463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D1-00A9-441A-8A52-152CBB161B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599E9-7768-4904-82FB-A37E3B0E463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D1-00A9-441A-8A52-152CBB161B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599E9-7768-4904-82FB-A37E3B0E463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D1-00A9-441A-8A52-152CBB161B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7599E9-7768-4904-82FB-A37E3B0E463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562D1-00A9-441A-8A52-152CBB161B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projektu školy 	CZ.1.07/1.5.00/34.0963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a název šablony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klíčové aktivity 	III/2 Inovace a zkvalitnění výuky prostřednictvím ICT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materiálu</a:t>
            </a:r>
            <a:r>
              <a:rPr lang="cs-CZ" sz="1200" b="1" smtClean="0"/>
              <a:t>	VY_32_INOVACE_OdP_S1_08</a:t>
            </a:r>
            <a:endParaRPr lang="cs-CZ" sz="1200" b="1" dirty="0" smtClean="0"/>
          </a:p>
        </p:txBody>
      </p:sp>
      <p:pic>
        <p:nvPicPr>
          <p:cNvPr id="27651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27652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Popis výukového materiálu	</a:t>
            </a:r>
            <a:endParaRPr lang="cs-CZ" sz="1200" dirty="0" smtClean="0"/>
          </a:p>
          <a:p>
            <a:r>
              <a:rPr lang="cs-CZ" sz="1200" dirty="0" smtClean="0"/>
              <a:t>Název</a:t>
            </a:r>
            <a:r>
              <a:rPr lang="cs-CZ" sz="1200" dirty="0"/>
              <a:t>:			</a:t>
            </a:r>
            <a:r>
              <a:rPr lang="cs-CZ" sz="1200" dirty="0" smtClean="0"/>
              <a:t>Právní aspekty podnikání v hotelnictví a CR IV.</a:t>
            </a:r>
          </a:p>
          <a:p>
            <a:r>
              <a:rPr lang="cs-CZ" sz="1200" dirty="0" smtClean="0"/>
              <a:t>Autor:			Bc. Pavel Lang</a:t>
            </a:r>
          </a:p>
          <a:p>
            <a:r>
              <a:rPr lang="cs-CZ" sz="1200" dirty="0" smtClean="0"/>
              <a:t>Datum</a:t>
            </a:r>
            <a:r>
              <a:rPr lang="cs-CZ" sz="1200" dirty="0"/>
              <a:t>:			23.12.2013 </a:t>
            </a:r>
          </a:p>
          <a:p>
            <a:r>
              <a:rPr lang="cs-CZ" sz="1200" dirty="0"/>
              <a:t>Obor:			a) 65-41-L/01   Gastronomie  (nástavbové studium)</a:t>
            </a:r>
          </a:p>
          <a:p>
            <a:r>
              <a:rPr lang="cs-CZ" sz="1200" dirty="0"/>
              <a:t>			b) 65-41-L/01   Gastronomie</a:t>
            </a:r>
          </a:p>
          <a:p>
            <a:r>
              <a:rPr lang="cs-CZ" sz="1200" dirty="0"/>
              <a:t>Ročník:			a) - 2. ročník a b) - 4. ročník </a:t>
            </a:r>
          </a:p>
          <a:p>
            <a:r>
              <a:rPr lang="cs-CZ" sz="1200" dirty="0"/>
              <a:t>Předmět:			Hotelový provoz</a:t>
            </a:r>
          </a:p>
          <a:p>
            <a:r>
              <a:rPr lang="cs-CZ" sz="1200" dirty="0"/>
              <a:t>Anotace výukového materiálu</a:t>
            </a:r>
          </a:p>
          <a:p>
            <a:endParaRPr lang="cs-CZ" sz="1200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7653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1. Materiál je určen pro výuku předmětu Hotelový provoz </a:t>
            </a:r>
            <a:r>
              <a:rPr lang="cs-CZ" sz="1200" dirty="0" smtClean="0"/>
              <a:t>a </a:t>
            </a:r>
            <a:r>
              <a:rPr lang="cs-CZ" sz="1200" smtClean="0"/>
              <a:t>Cestovní ruch a </a:t>
            </a:r>
            <a:r>
              <a:rPr lang="cs-CZ" sz="1200" dirty="0"/>
              <a:t>je v souladu s ŠVP </a:t>
            </a:r>
          </a:p>
          <a:p>
            <a:r>
              <a:rPr lang="cs-CZ" sz="1200" dirty="0"/>
              <a:t>2. Materiál je prezentován žákům prostřednictvím ICT s výkladem a doplněním při  </a:t>
            </a:r>
          </a:p>
          <a:p>
            <a:r>
              <a:rPr lang="cs-CZ" sz="1200" dirty="0"/>
              <a:t>    současném použití učebnic Moderní řízení hotelového provozu (Ing. J. Beránek a kol., </a:t>
            </a:r>
          </a:p>
          <a:p>
            <a:r>
              <a:rPr lang="cs-CZ" sz="1200" dirty="0"/>
              <a:t>    </a:t>
            </a:r>
            <a:r>
              <a:rPr lang="cs-CZ" sz="1200" dirty="0" err="1"/>
              <a:t>Magconsulting</a:t>
            </a:r>
            <a:r>
              <a:rPr lang="cs-CZ" sz="1200" dirty="0"/>
              <a:t> 2013) a Cestovní ruch pro střední školy a pro veřejnost (D. Drobná a </a:t>
            </a:r>
          </a:p>
          <a:p>
            <a:r>
              <a:rPr lang="cs-CZ" sz="1200" dirty="0"/>
              <a:t>    E. Morávková, </a:t>
            </a:r>
            <a:r>
              <a:rPr lang="cs-CZ" sz="1200" dirty="0" err="1"/>
              <a:t>nakl</a:t>
            </a:r>
            <a:r>
              <a:rPr lang="cs-CZ" sz="1200" dirty="0"/>
              <a:t>. Fortuna Praha 2004)</a:t>
            </a:r>
          </a:p>
          <a:p>
            <a:r>
              <a:rPr lang="cs-CZ" sz="1200" dirty="0"/>
              <a:t>    Součástí materiálu je krátký test s označením odpovědí. Další formou zpětné vazby je </a:t>
            </a:r>
          </a:p>
          <a:p>
            <a:r>
              <a:rPr lang="cs-CZ" sz="1200" dirty="0"/>
              <a:t>    test jako souhrn několika realizovaných materiálů.	</a:t>
            </a:r>
          </a:p>
          <a:p>
            <a:r>
              <a:rPr lang="cs-CZ" sz="1200" dirty="0"/>
              <a:t>    Pro výuku je použit - PC s </a:t>
            </a:r>
            <a:r>
              <a:rPr lang="cs-CZ" sz="1200" dirty="0" err="1"/>
              <a:t>dataprojektorem</a:t>
            </a:r>
            <a:endParaRPr lang="cs-CZ" sz="1200" dirty="0"/>
          </a:p>
          <a:p>
            <a:r>
              <a:rPr lang="cs-CZ" sz="1200" dirty="0"/>
              <a:t>	              - interaktivní tabule</a:t>
            </a:r>
          </a:p>
          <a:p>
            <a:r>
              <a:rPr lang="cs-CZ" sz="1200" dirty="0"/>
              <a:t>	              - interaktivní </a:t>
            </a:r>
            <a:r>
              <a:rPr lang="cs-CZ" sz="1200" dirty="0" err="1"/>
              <a:t>dataprojektor</a:t>
            </a:r>
            <a:endParaRPr lang="cs-CZ" sz="1200" dirty="0"/>
          </a:p>
          <a:p>
            <a:r>
              <a:rPr lang="cs-CZ" sz="1200" dirty="0"/>
              <a:t>  	              - učebnice</a:t>
            </a:r>
          </a:p>
          <a:p>
            <a:r>
              <a:rPr lang="cs-CZ" sz="1200" dirty="0"/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9431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9900"/>
                </a:solidFill>
              </a:rPr>
              <a:t>Bc. Pavel Lang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340968"/>
          </a:xfrm>
        </p:spPr>
        <p:txBody>
          <a:bodyPr/>
          <a:lstStyle/>
          <a:p>
            <a:pPr algn="ctr">
              <a:buNone/>
            </a:pPr>
            <a:r>
              <a:rPr lang="cs-CZ" sz="5400" dirty="0" smtClean="0">
                <a:solidFill>
                  <a:srgbClr val="000099"/>
                </a:solidFill>
              </a:rPr>
              <a:t>Právní aspekty podnikání v hotelnictví a CR</a:t>
            </a:r>
          </a:p>
          <a:p>
            <a:pPr algn="ctr">
              <a:buNone/>
            </a:pPr>
            <a:r>
              <a:rPr lang="cs-CZ" sz="5400" dirty="0" smtClean="0">
                <a:solidFill>
                  <a:srgbClr val="000099"/>
                </a:solidFill>
              </a:rPr>
              <a:t>IIII.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8775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Zákon o ochraně spotřebitele (1)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844824"/>
            <a:ext cx="770485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Zákon 634/1992 Sb. (o ochraně spotřebitele, v plném znění)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tento zákon stanoví některé podmínky podnikání významné pro ochranu spotřebitele, úkoly veřejné správy v oblasti ochrany spotřebitele a oprávnění spotřebitelů, sdružení spotřebitelů nebo jiných právnických osob založených k ochraně spotřebitele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Zákon o ochraně spotřebitele (2)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99381"/>
            <a:ext cx="8229600" cy="4525963"/>
          </a:xfrm>
        </p:spPr>
        <p:txBody>
          <a:bodyPr>
            <a:normAutofit fontScale="85000" lnSpcReduction="20000"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rgbClr val="FF0000"/>
                </a:solidFill>
              </a:rPr>
              <a:t>Povinnosti prodávajícího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prodat výrobek ve správné míře, hmotnosti nebo množství. Umožnit spotřebiteli překontrolovat si správnost těchto údajů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prodávat výrobky nebo služby v předepsané nebo schválené jakosti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prodávat výrobky a poskytovat služby za ceny s jednané v souladu s cenovými předpisy a ty správně účtovat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zákaz klamání spotřebitele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informovat spotřebitele o vlastnostech prodávaného výrobku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Zákon o ochraně spotřebitele (3)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FF0000"/>
                </a:solidFill>
              </a:rPr>
              <a:t>Prodávající musí zajistit aby výrobky byli přímo, viditelně a srozumitelně označeny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FF0000"/>
                </a:solidFill>
              </a:rPr>
              <a:t>prodávající nesmí upravovat, pozměňovat údaje uvedené výrobcem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FF0000"/>
                </a:solidFill>
              </a:rPr>
              <a:t>prodávající je povinen spotřebitele řádně informovat o rozsahu, podmínkách a způsobu uplatnění odpovědnosti za vady výrobků a služeb, včetně podmínek uplatnění rozporu s kupní smlouvou spolu s údaji o tom, kde lze reklamace uplatnit, a o provádění záručních oprav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Zákon o ochraně spotřebitele (4)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5365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na žádost spotřebitele je prodávající povinen vydat doklad o zakoupení výrobku nebo o poskytnutí služby s uvedením data prodeje výrobku nebo poskytnutí služby.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vyžaduje-li to povaha výrobku, je prodávající povinen výrobky prodávat v hygienicky nezávadných obalech nebo je do takových obalů při prodeji zabalit, při samoobslužném prodeji je povinen spotřebiteli poskytnout vhodný obalový materiál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provozovně musí být po celou dobu provozní doby přítomen pracovník pověřený reklamacemi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atd.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Zákon o ochraně spotřebitele (5)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rgbClr val="FF0000"/>
                </a:solidFill>
              </a:rPr>
              <a:t>Pokuty: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blokovém řízení lze uložit pokutu až do výše 5 tis. Kč.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 podnětu kontrolního orgánu nebo z podnětu sdružení spotřebitelů či jiné právnické osoby může kontrolní orgán uložit pokutu až do výše 50 mil. Kč. Výše pokuty se odvíjí od povahy a protiprávního jednání a k rozsahu jeho následků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339472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Výstupy  -  TEST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556792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FF0000"/>
                </a:solidFill>
              </a:rPr>
              <a:t>1. Vyjmenujte některé zásadní povinnosti </a:t>
            </a:r>
          </a:p>
          <a:p>
            <a:pPr marL="514350" indent="-514350"/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prodávajícího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980109"/>
            <a:ext cx="74888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2. Popište některé situace v restauračním provozu,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které je třeba řešit v souladu se zákonem o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ochraně spotřebitele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4869160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Děkuji za pozornost  -  Bc. Pavel Lang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487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Bc. Pavel Lang</vt:lpstr>
      <vt:lpstr>Zákon o ochraně spotřebitele (1)</vt:lpstr>
      <vt:lpstr>Zákon o ochraně spotřebitele (2)</vt:lpstr>
      <vt:lpstr>Zákon o ochraně spotřebitele (3)</vt:lpstr>
      <vt:lpstr>Zákon o ochraně spotřebitele (4)</vt:lpstr>
      <vt:lpstr>Zákon o ochraně spotřebitele (5)</vt:lpstr>
      <vt:lpstr>Výstupy  -  TEST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kantor</cp:lastModifiedBy>
  <cp:revision>6</cp:revision>
  <dcterms:created xsi:type="dcterms:W3CDTF">2014-01-03T20:09:15Z</dcterms:created>
  <dcterms:modified xsi:type="dcterms:W3CDTF">2014-06-17T06:36:33Z</dcterms:modified>
</cp:coreProperties>
</file>