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8" r:id="rId2"/>
    <p:sldId id="256" r:id="rId3"/>
    <p:sldId id="258" r:id="rId4"/>
    <p:sldId id="259" r:id="rId5"/>
    <p:sldId id="262" r:id="rId6"/>
    <p:sldId id="260" r:id="rId7"/>
    <p:sldId id="264" r:id="rId8"/>
    <p:sldId id="263" r:id="rId9"/>
    <p:sldId id="267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1FF08A9-D27E-48FD-9DDD-61D94270FD0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EE76D0B-C03E-4AB6-9EF9-77D531E61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/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projektu školy 	CZ.1.07/1.5.00/34.0963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>
              <a:lnSpc>
                <a:spcPct val="90000"/>
              </a:lnSpc>
              <a:defRPr/>
            </a:pPr>
            <a:r>
              <a:rPr lang="cs-CZ" sz="1200" b="1" dirty="0" smtClean="0"/>
              <a:t>Číslo materiálu	</a:t>
            </a:r>
            <a:r>
              <a:rPr lang="cs-CZ" sz="1200" b="1"/>
              <a:t> VY_32_INOVACE_OdP_S1_09</a:t>
            </a:r>
            <a:endParaRPr lang="cs-CZ" sz="1200" b="1" dirty="0" smtClean="0"/>
          </a:p>
        </p:txBody>
      </p:sp>
      <p:pic>
        <p:nvPicPr>
          <p:cNvPr id="3075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</p:spPr>
      </p:pic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1403350" y="3182773"/>
            <a:ext cx="6553200" cy="3877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r>
              <a:rPr lang="cs-CZ" sz="1200" b="1" dirty="0">
                <a:latin typeface="Arial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charset="0"/>
              </a:rPr>
              <a:t>Název:			</a:t>
            </a:r>
            <a:r>
              <a:rPr lang="cs-CZ" sz="1200" dirty="0" smtClean="0">
                <a:latin typeface="Arial" charset="0"/>
              </a:rPr>
              <a:t>Základní terminologie cestovního ruchu – 1. část</a:t>
            </a:r>
            <a:endParaRPr lang="cs-CZ" sz="1200" dirty="0"/>
          </a:p>
          <a:p>
            <a:pPr eaLnBrk="1" hangingPunct="1"/>
            <a:r>
              <a:rPr lang="cs-CZ" sz="1200" dirty="0">
                <a:latin typeface="Arial" charset="0"/>
              </a:rPr>
              <a:t>Autor:			Bc. Pavel Lang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Datum:			7.3.2013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Obor:			</a:t>
            </a:r>
            <a:r>
              <a:rPr lang="cs-CZ" sz="1200" dirty="0" smtClean="0"/>
              <a:t>65-41-L/01   </a:t>
            </a:r>
            <a:r>
              <a:rPr lang="cs-CZ" sz="1200" dirty="0"/>
              <a:t>Gastronomie</a:t>
            </a:r>
          </a:p>
          <a:p>
            <a:pPr eaLnBrk="1" hangingPunct="1"/>
            <a:r>
              <a:rPr lang="cs-CZ" sz="1200" dirty="0"/>
              <a:t>Ročník:			</a:t>
            </a:r>
            <a:r>
              <a:rPr lang="cs-CZ" sz="1200" dirty="0" smtClean="0"/>
              <a:t>- 1. </a:t>
            </a:r>
            <a:r>
              <a:rPr lang="cs-CZ" sz="1200" dirty="0"/>
              <a:t>ročník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Předmět:			Cestovní ruch</a:t>
            </a:r>
            <a:endParaRPr lang="cs-CZ" sz="1200" b="1" dirty="0">
              <a:latin typeface="Arial" charset="0"/>
            </a:endParaRPr>
          </a:p>
          <a:p>
            <a:pPr eaLnBrk="1" hangingPunct="1"/>
            <a:r>
              <a:rPr lang="cs-CZ" sz="1200" b="1" dirty="0">
                <a:latin typeface="Arial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charset="0"/>
            </a:endParaRPr>
          </a:p>
          <a:p>
            <a:pPr eaLnBrk="1" hangingPunct="1"/>
            <a:r>
              <a:rPr lang="cs-CZ" sz="1200" dirty="0">
                <a:latin typeface="Arial" charset="0"/>
              </a:rPr>
              <a:t>1. Materiál je určen pro výuku předmětu Cestovní ruch a je v souladu s ŠVP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2. Materiál je prezentován žákům prostřednictvím ICT s výkladem a doplněním při současném 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   použití učebnice Cestovní ruch pro střední školy a pro veřejnost – D. Drobná a E.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   Morávková, nakl. Fortuna Praha 2004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   Součástí materiálu je krátký test s označením odpovědí. Další formou zpětné vazby je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   test jako souhrn několika realizovaných materiálů.	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   Pro výuku je použit - PC s dataprojektorem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	              - interaktivní tabule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	              - interaktivní dataprojektor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	</a:t>
            </a:r>
            <a:r>
              <a:rPr lang="cs-CZ" dirty="0">
                <a:latin typeface="Arial" charset="0"/>
              </a:rPr>
              <a:t/>
            </a:r>
            <a:br>
              <a:rPr lang="cs-CZ" dirty="0">
                <a:latin typeface="Arial" charset="0"/>
              </a:rPr>
            </a:br>
            <a:endParaRPr lang="cs-CZ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7023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43302" y="5052545"/>
            <a:ext cx="5637010" cy="882119"/>
          </a:xfrm>
        </p:spPr>
        <p:txBody>
          <a:bodyPr>
            <a:normAutofit/>
          </a:bodyPr>
          <a:lstStyle/>
          <a:p>
            <a:pPr algn="ctr">
              <a:buFontTx/>
              <a:buNone/>
            </a:pPr>
            <a:endParaRPr lang="cs-CZ" b="1" dirty="0">
              <a:solidFill>
                <a:srgbClr val="000066"/>
              </a:solidFill>
            </a:endParaRPr>
          </a:p>
          <a:p>
            <a:pPr algn="ctr">
              <a:buFontTx/>
              <a:buNone/>
            </a:pPr>
            <a:r>
              <a:rPr lang="cs-CZ" b="1" dirty="0" smtClean="0">
                <a:solidFill>
                  <a:srgbClr val="000066"/>
                </a:solidFill>
              </a:rPr>
              <a:t>Bc. Pavel Lang</a:t>
            </a:r>
            <a:endParaRPr lang="cs-CZ" dirty="0">
              <a:solidFill>
                <a:srgbClr val="000066"/>
              </a:solidFill>
            </a:endParaRPr>
          </a:p>
        </p:txBody>
      </p:sp>
      <p:sp>
        <p:nvSpPr>
          <p:cNvPr id="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17581" y="1556792"/>
            <a:ext cx="7175351" cy="1793167"/>
          </a:xfrm>
        </p:spPr>
        <p:txBody>
          <a:bodyPr/>
          <a:lstStyle/>
          <a:p>
            <a:pPr algn="ctr"/>
            <a:r>
              <a:rPr lang="cs-CZ" b="1" dirty="0"/>
              <a:t>Základní terminologie</a:t>
            </a:r>
            <a:r>
              <a:rPr lang="cs-CZ" dirty="0"/>
              <a:t> </a:t>
            </a:r>
            <a:br>
              <a:rPr lang="cs-CZ" dirty="0"/>
            </a:br>
            <a:r>
              <a:rPr lang="cs-CZ" b="1" dirty="0"/>
              <a:t>cestovního ruchu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203848" y="4428401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1. část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80660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10073" y="22320"/>
            <a:ext cx="3861048" cy="897280"/>
          </a:xfrm>
        </p:spPr>
        <p:txBody>
          <a:bodyPr/>
          <a:lstStyle/>
          <a:p>
            <a:r>
              <a:rPr lang="cs-CZ" sz="3000" b="1" dirty="0"/>
              <a:t>Cestovní ruch 1/2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57200" y="990600"/>
            <a:ext cx="8229600" cy="5287963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600" dirty="0" smtClean="0">
                <a:solidFill>
                  <a:schemeClr val="accent1"/>
                </a:solidFill>
              </a:rPr>
              <a:t>komplexní společenský jev jako souhrn aktivit účastníků CR, souhrn procesů budování a provozování zařízení se službami pro účastníky CR včetně souhrnu aktivit osob, které tyto služby nabízejí a zajišťují, aktivit spojených s využíváním, rozvojem a ochranou zdrojů pro CR, souhrn politických a veřejně – správních aktivit a reakce místní komunity a ekosystémů na uvedené aktivity </a:t>
            </a:r>
          </a:p>
          <a:p>
            <a:pPr algn="just"/>
            <a:r>
              <a:rPr lang="cs-CZ" sz="2600" dirty="0" smtClean="0">
                <a:solidFill>
                  <a:schemeClr val="accent1"/>
                </a:solidFill>
              </a:rPr>
              <a:t>podle WTO – aktivity osob cestujících do míst mimo jejich obvyklé prostředí nebo pobývajících v těchto místech ne déle než jeden rok za účelem trávení volného času, podnikání či jiným účelem</a:t>
            </a:r>
          </a:p>
          <a:p>
            <a:pPr algn="just"/>
            <a:endParaRPr lang="cs-CZ" sz="26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36100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-11211" y="6731"/>
            <a:ext cx="3672408" cy="431800"/>
          </a:xfrm>
        </p:spPr>
        <p:txBody>
          <a:bodyPr/>
          <a:lstStyle/>
          <a:p>
            <a:r>
              <a:rPr lang="cs-CZ" sz="3000" b="1" dirty="0"/>
              <a:t>Cestovní ruch 2/2</a:t>
            </a:r>
            <a:endParaRPr lang="en-GB" sz="3000" b="1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81000" y="990600"/>
            <a:ext cx="8382000" cy="5638800"/>
          </a:xfrm>
          <a:prstGeom prst="rect">
            <a:avLst/>
          </a:prstGeom>
          <a:noFill/>
          <a:ln/>
        </p:spPr>
        <p:txBody>
          <a:bodyPr lIns="270000"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1600" indent="-101600" algn="just">
              <a:lnSpc>
                <a:spcPct val="90000"/>
              </a:lnSpc>
              <a:buClr>
                <a:srgbClr val="000066"/>
              </a:buClr>
            </a:pPr>
            <a:r>
              <a:rPr lang="cs-CZ" sz="2400" smtClean="0">
                <a:solidFill>
                  <a:schemeClr val="accent1"/>
                </a:solidFill>
              </a:rPr>
              <a:t> významný společensko-ekonomický fenomén z pohledu jednotlivce i společnosti</a:t>
            </a:r>
          </a:p>
          <a:p>
            <a:pPr marL="101600" indent="-101600" algn="just">
              <a:lnSpc>
                <a:spcPct val="90000"/>
              </a:lnSpc>
              <a:buClr>
                <a:srgbClr val="000066"/>
              </a:buClr>
            </a:pPr>
            <a:r>
              <a:rPr lang="cs-CZ" sz="2400" smtClean="0">
                <a:solidFill>
                  <a:schemeClr val="accent1"/>
                </a:solidFill>
              </a:rPr>
              <a:t> představuje největší pohyb lidské populace za rekreací, poznáváním atd.</a:t>
            </a:r>
          </a:p>
          <a:p>
            <a:pPr marL="101600" indent="-101600" algn="just">
              <a:lnSpc>
                <a:spcPct val="90000"/>
              </a:lnSpc>
              <a:buClr>
                <a:srgbClr val="000066"/>
              </a:buClr>
            </a:pPr>
            <a:r>
              <a:rPr lang="cs-CZ" sz="2400" smtClean="0">
                <a:solidFill>
                  <a:schemeClr val="accent1"/>
                </a:solidFill>
              </a:rPr>
              <a:t> součástí spotřeby a způsobu života obyvatel především eknomicky vyspělých zemí</a:t>
            </a:r>
          </a:p>
          <a:p>
            <a:pPr marL="101600" indent="-101600" algn="just">
              <a:lnSpc>
                <a:spcPct val="90000"/>
              </a:lnSpc>
              <a:buClr>
                <a:srgbClr val="000066"/>
              </a:buClr>
            </a:pPr>
            <a:r>
              <a:rPr lang="cs-CZ" sz="2400" smtClean="0">
                <a:solidFill>
                  <a:schemeClr val="accent1"/>
                </a:solidFill>
              </a:rPr>
              <a:t> jedním ze 3 nejvýnosnějších odvětví (ropný průmysl, cestovní ruch, automobilový průmysl)</a:t>
            </a:r>
          </a:p>
          <a:p>
            <a:pPr marL="101600" indent="-101600" algn="just">
              <a:lnSpc>
                <a:spcPct val="90000"/>
              </a:lnSpc>
              <a:buClr>
                <a:srgbClr val="000066"/>
              </a:buClr>
            </a:pPr>
            <a:r>
              <a:rPr lang="cs-CZ" sz="2400" smtClean="0">
                <a:solidFill>
                  <a:schemeClr val="accent1"/>
                </a:solidFill>
              </a:rPr>
              <a:t> vytváří 13 % všech pracovních míst na světě</a:t>
            </a:r>
          </a:p>
          <a:p>
            <a:pPr marL="101600" indent="-101600" algn="just">
              <a:lnSpc>
                <a:spcPct val="90000"/>
              </a:lnSpc>
              <a:buClr>
                <a:srgbClr val="000066"/>
              </a:buClr>
            </a:pPr>
            <a:r>
              <a:rPr lang="cs-CZ" sz="2400" smtClean="0">
                <a:solidFill>
                  <a:schemeClr val="accent1"/>
                </a:solidFill>
              </a:rPr>
              <a:t> podílí se až 10% na hrubém světovém produktu </a:t>
            </a:r>
          </a:p>
          <a:p>
            <a:pPr marL="101600" indent="-101600" algn="just">
              <a:lnSpc>
                <a:spcPct val="90000"/>
              </a:lnSpc>
              <a:buClr>
                <a:srgbClr val="000066"/>
              </a:buClr>
            </a:pPr>
            <a:r>
              <a:rPr lang="cs-CZ" sz="2400" smtClean="0">
                <a:solidFill>
                  <a:schemeClr val="accent1"/>
                </a:solidFill>
              </a:rPr>
              <a:t> podílí se z 1/3 na objemu mezinárodní výměny služeb (8 – 9 % celkového zahraničního obchodu)</a:t>
            </a:r>
          </a:p>
          <a:p>
            <a:pPr marL="101600" indent="-101600" algn="just">
              <a:lnSpc>
                <a:spcPct val="90000"/>
              </a:lnSpc>
              <a:buClr>
                <a:srgbClr val="000066"/>
              </a:buClr>
            </a:pPr>
            <a:r>
              <a:rPr lang="cs-CZ" sz="2400" smtClean="0">
                <a:solidFill>
                  <a:schemeClr val="accent1"/>
                </a:solidFill>
              </a:rPr>
              <a:t> fenomén spotřeby – 25 % volného času věnují lidé cestování a utratí zhruba 11 % hrubých příjmů </a:t>
            </a:r>
          </a:p>
          <a:p>
            <a:pPr marL="101600" indent="-101600" algn="just">
              <a:lnSpc>
                <a:spcPct val="90000"/>
              </a:lnSpc>
              <a:buClr>
                <a:srgbClr val="000066"/>
              </a:buClr>
            </a:pPr>
            <a:endParaRPr lang="cs-CZ" sz="2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448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6624"/>
            <a:ext cx="2339752" cy="647700"/>
          </a:xfrm>
        </p:spPr>
        <p:txBody>
          <a:bodyPr/>
          <a:lstStyle/>
          <a:p>
            <a:r>
              <a:rPr lang="cs-CZ" sz="3000" b="1" dirty="0"/>
              <a:t>Druhy CR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57200" y="1143000"/>
            <a:ext cx="8229600" cy="4983163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800" dirty="0" smtClean="0">
                <a:solidFill>
                  <a:schemeClr val="accent1"/>
                </a:solidFill>
              </a:rPr>
              <a:t>typy CR, pro jejichž určení je klíčovým kritériem „jevový průběh CR a způsob jeho realizace v závislosti na geografických, ekonomických, společenských a jiných podmínkách, jakož i jeho účinky“</a:t>
            </a:r>
          </a:p>
          <a:p>
            <a:pPr algn="just"/>
            <a:r>
              <a:rPr lang="cs-CZ" sz="2800" dirty="0" smtClean="0">
                <a:solidFill>
                  <a:schemeClr val="accent1"/>
                </a:solidFill>
              </a:rPr>
              <a:t>toto obecné </a:t>
            </a:r>
            <a:r>
              <a:rPr lang="cs-CZ" sz="2800" dirty="0" smtClean="0">
                <a:solidFill>
                  <a:schemeClr val="accent1"/>
                </a:solidFill>
              </a:rPr>
              <a:t>kritérium </a:t>
            </a:r>
            <a:r>
              <a:rPr lang="cs-CZ" sz="2800" dirty="0" smtClean="0">
                <a:solidFill>
                  <a:schemeClr val="accent1"/>
                </a:solidFill>
              </a:rPr>
              <a:t>se dále dělí podle objektivních faktorů (prostorové, časové, sociální a demografické, vlivů CR)</a:t>
            </a:r>
            <a:endParaRPr lang="cs-CZ" sz="2800" dirty="0">
              <a:solidFill>
                <a:schemeClr val="accent1"/>
              </a:solidFill>
            </a:endParaRPr>
          </a:p>
        </p:txBody>
      </p:sp>
      <p:pic>
        <p:nvPicPr>
          <p:cNvPr id="6" name="Picture 6" descr="j029954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3200" y="4495800"/>
            <a:ext cx="1995488" cy="18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33473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-27384"/>
            <a:ext cx="8229600" cy="647700"/>
          </a:xfrm>
        </p:spPr>
        <p:txBody>
          <a:bodyPr/>
          <a:lstStyle/>
          <a:p>
            <a:pPr algn="l"/>
            <a:r>
              <a:rPr lang="cs-CZ" sz="3000" b="1" dirty="0"/>
              <a:t>Druhy CR</a:t>
            </a:r>
            <a:br>
              <a:rPr lang="cs-CZ" sz="3000" b="1" dirty="0"/>
            </a:br>
            <a:r>
              <a:rPr lang="cs-CZ" sz="3000" b="1" dirty="0"/>
              <a:t>podle</a:t>
            </a:r>
            <a:r>
              <a:rPr lang="cs-CZ" sz="3000" dirty="0"/>
              <a:t> </a:t>
            </a:r>
            <a:r>
              <a:rPr lang="cs-CZ" sz="3000" b="1" dirty="0"/>
              <a:t>místa realizace</a:t>
            </a:r>
            <a:r>
              <a:rPr lang="cs-CZ" sz="2800" dirty="0"/>
              <a:t> </a:t>
            </a:r>
            <a:r>
              <a:rPr lang="cs-CZ" sz="2800" b="1" dirty="0"/>
              <a:t>1/2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79388" y="1341438"/>
            <a:ext cx="8507412" cy="4784725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600" dirty="0" smtClean="0">
                <a:solidFill>
                  <a:schemeClr val="accent6"/>
                </a:solidFill>
              </a:rPr>
              <a:t>domácí CR </a:t>
            </a:r>
            <a:r>
              <a:rPr lang="cs-CZ" sz="2600" dirty="0" smtClean="0">
                <a:solidFill>
                  <a:schemeClr val="accent1"/>
                </a:solidFill>
              </a:rPr>
              <a:t>– cestování a pobyty občanů mimo místo jejich obvyklého pobytu za účelem využití volného času, rekreace, poznání nebo za jiným nevýdělečným účelem, trvající ne déle než jeden rok a realizované kompletně ve vlastním státě</a:t>
            </a:r>
          </a:p>
          <a:p>
            <a:pPr algn="just"/>
            <a:r>
              <a:rPr lang="cs-CZ" sz="2600" dirty="0" smtClean="0">
                <a:solidFill>
                  <a:schemeClr val="accent6"/>
                </a:solidFill>
              </a:rPr>
              <a:t>zahraniční CR </a:t>
            </a:r>
            <a:r>
              <a:rPr lang="cs-CZ" sz="2600" dirty="0" smtClean="0">
                <a:solidFill>
                  <a:schemeClr val="accent1"/>
                </a:solidFill>
              </a:rPr>
              <a:t>– souhrn aktivit spojených s příjezdem občanů ze zahraničí do dané země nebo občanů ze zahraničí danou zemi projíždějících a aktivit spojených s výjezdy občanů dané země do zahraničí</a:t>
            </a:r>
          </a:p>
          <a:p>
            <a:pPr algn="just"/>
            <a:endParaRPr lang="cs-CZ" sz="2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0188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build="p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0" y="0"/>
            <a:ext cx="6400800" cy="1257320"/>
          </a:xfrm>
        </p:spPr>
        <p:txBody>
          <a:bodyPr/>
          <a:lstStyle/>
          <a:p>
            <a:r>
              <a:rPr lang="cs-CZ" sz="3000" b="1" dirty="0"/>
              <a:t>Druhy CR</a:t>
            </a:r>
            <a:br>
              <a:rPr lang="cs-CZ" sz="3000" b="1" dirty="0"/>
            </a:br>
            <a:r>
              <a:rPr lang="cs-CZ" sz="3000" b="1" dirty="0"/>
              <a:t>podle</a:t>
            </a:r>
            <a:r>
              <a:rPr lang="cs-CZ" sz="3000" dirty="0"/>
              <a:t> </a:t>
            </a:r>
            <a:r>
              <a:rPr lang="cs-CZ" sz="3000" b="1" dirty="0"/>
              <a:t>místa realizace 1/2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309563" y="1371600"/>
            <a:ext cx="8524875" cy="5486400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cs-CZ" sz="2600" dirty="0" smtClean="0">
                <a:solidFill>
                  <a:schemeClr val="accent6"/>
                </a:solidFill>
              </a:rPr>
              <a:t>mezinárodní</a:t>
            </a:r>
            <a:r>
              <a:rPr lang="cs-CZ" sz="2600" dirty="0" smtClean="0">
                <a:solidFill>
                  <a:schemeClr val="accent1"/>
                </a:solidFill>
              </a:rPr>
              <a:t> CR – součet příjezdového cestovního ruchu, zahrnuje cestování návštěvníků mezi všemi zeměmi světa</a:t>
            </a:r>
          </a:p>
          <a:p>
            <a:pPr algn="just">
              <a:lnSpc>
                <a:spcPct val="90000"/>
              </a:lnSpc>
            </a:pPr>
            <a:r>
              <a:rPr lang="cs-CZ" sz="2600" dirty="0" smtClean="0">
                <a:solidFill>
                  <a:schemeClr val="accent6"/>
                </a:solidFill>
              </a:rPr>
              <a:t>národní</a:t>
            </a:r>
            <a:r>
              <a:rPr lang="cs-CZ" sz="2600" dirty="0" smtClean="0">
                <a:solidFill>
                  <a:schemeClr val="accent1"/>
                </a:solidFill>
              </a:rPr>
              <a:t> CR –  souhrnný CR realizovaný obyvateli daného státu, součet domácího CR a výjezdového CR</a:t>
            </a:r>
          </a:p>
          <a:p>
            <a:pPr algn="just">
              <a:lnSpc>
                <a:spcPct val="90000"/>
              </a:lnSpc>
            </a:pPr>
            <a:r>
              <a:rPr lang="cs-CZ" sz="2600" dirty="0" smtClean="0">
                <a:solidFill>
                  <a:schemeClr val="accent6"/>
                </a:solidFill>
              </a:rPr>
              <a:t>příhraniční</a:t>
            </a:r>
            <a:r>
              <a:rPr lang="cs-CZ" sz="2600" dirty="0" smtClean="0">
                <a:solidFill>
                  <a:schemeClr val="accent1"/>
                </a:solidFill>
              </a:rPr>
              <a:t> CR – druh CR probíhající v příhraničních oblastech sousedních zemí</a:t>
            </a:r>
          </a:p>
          <a:p>
            <a:pPr algn="just">
              <a:lnSpc>
                <a:spcPct val="90000"/>
              </a:lnSpc>
            </a:pPr>
            <a:r>
              <a:rPr lang="cs-CZ" sz="2600" dirty="0" smtClean="0">
                <a:solidFill>
                  <a:schemeClr val="accent6"/>
                </a:solidFill>
              </a:rPr>
              <a:t>výjezdový</a:t>
            </a:r>
            <a:r>
              <a:rPr lang="cs-CZ" sz="2600" dirty="0" smtClean="0">
                <a:solidFill>
                  <a:schemeClr val="accent1"/>
                </a:solidFill>
              </a:rPr>
              <a:t> – CR obyvatel dané země realizovaný cestou do jiných zemí (cesta nebo pobyt na dobu kratší než jeden rok souvisle, jehož cílem je využití volného času, obchodní cesty či jiný účel)</a:t>
            </a:r>
          </a:p>
          <a:p>
            <a:pPr algn="just">
              <a:lnSpc>
                <a:spcPct val="90000"/>
              </a:lnSpc>
            </a:pPr>
            <a:r>
              <a:rPr lang="cs-CZ" sz="2600" dirty="0" smtClean="0">
                <a:solidFill>
                  <a:schemeClr val="accent6"/>
                </a:solidFill>
              </a:rPr>
              <a:t>vnitřní</a:t>
            </a:r>
            <a:r>
              <a:rPr lang="cs-CZ" sz="2600" dirty="0" smtClean="0">
                <a:solidFill>
                  <a:schemeClr val="accent1"/>
                </a:solidFill>
              </a:rPr>
              <a:t> – celkový CR v hranicích daného státu, zahrnuje tedy domácí CR a příjezdový CR</a:t>
            </a:r>
            <a:endParaRPr lang="cs-CZ" sz="2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0970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647700"/>
          </a:xfrm>
        </p:spPr>
        <p:txBody>
          <a:bodyPr/>
          <a:lstStyle/>
          <a:p>
            <a:pPr algn="l"/>
            <a:r>
              <a:rPr lang="cs-CZ" sz="3200" dirty="0">
                <a:latin typeface="+mn-lt"/>
              </a:rPr>
              <a:t>Druhy CR</a:t>
            </a:r>
            <a:br>
              <a:rPr lang="cs-CZ" sz="3200" dirty="0">
                <a:latin typeface="+mn-lt"/>
              </a:rPr>
            </a:br>
            <a:r>
              <a:rPr lang="cs-CZ" sz="3200" dirty="0">
                <a:latin typeface="+mn-lt"/>
              </a:rPr>
              <a:t>podle vztahu k platební bilanci státu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600" dirty="0" smtClean="0">
                <a:solidFill>
                  <a:schemeClr val="accent6"/>
                </a:solidFill>
              </a:rPr>
              <a:t>zahraniční aktivní CR </a:t>
            </a:r>
            <a:r>
              <a:rPr lang="cs-CZ" sz="2600" dirty="0" smtClean="0">
                <a:solidFill>
                  <a:schemeClr val="accent1"/>
                </a:solidFill>
              </a:rPr>
              <a:t>(též příjezdový CR, incoming)  – aktivity  spojené s příjezdem občanů ze zahraničí do daného státu, z pohledu platební bilance (PB) je to přínos, a proto je nazýván aktivní CR.</a:t>
            </a:r>
          </a:p>
          <a:p>
            <a:pPr algn="just"/>
            <a:r>
              <a:rPr lang="cs-CZ" sz="2600" dirty="0" smtClean="0">
                <a:solidFill>
                  <a:schemeClr val="accent6"/>
                </a:solidFill>
              </a:rPr>
              <a:t>zahraniční pasivní CR </a:t>
            </a:r>
            <a:r>
              <a:rPr lang="cs-CZ" sz="2600" dirty="0" smtClean="0">
                <a:solidFill>
                  <a:schemeClr val="accent1"/>
                </a:solidFill>
              </a:rPr>
              <a:t>(též výjezdový CR, </a:t>
            </a:r>
            <a:r>
              <a:rPr lang="cs-CZ" sz="2600" dirty="0" err="1" smtClean="0">
                <a:solidFill>
                  <a:schemeClr val="accent1"/>
                </a:solidFill>
              </a:rPr>
              <a:t>outgoing</a:t>
            </a:r>
            <a:r>
              <a:rPr lang="cs-CZ" sz="2600" dirty="0" smtClean="0">
                <a:solidFill>
                  <a:schemeClr val="accent1"/>
                </a:solidFill>
              </a:rPr>
              <a:t>) – souhrn cest, při nichž občané daného státu vyjíždějí jako účastníci CR za jeho hranice. Z pohledu platební bilance je to vývoz platebních prostředků – pasivní CR</a:t>
            </a:r>
            <a:endParaRPr lang="cs-CZ" sz="2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46671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647700"/>
          </a:xfrm>
        </p:spPr>
        <p:txBody>
          <a:bodyPr/>
          <a:lstStyle/>
          <a:p>
            <a:pPr algn="l"/>
            <a:r>
              <a:rPr lang="cs-CZ" sz="3000" b="1" dirty="0"/>
              <a:t>Druhy CR </a:t>
            </a:r>
            <a:br>
              <a:rPr lang="cs-CZ" sz="3000" b="1" dirty="0"/>
            </a:br>
            <a:r>
              <a:rPr lang="cs-CZ" sz="3000" b="1" dirty="0"/>
              <a:t>podle délky pobytu</a:t>
            </a:r>
            <a:r>
              <a:rPr lang="cs-CZ" sz="2800" dirty="0"/>
              <a:t> 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1382713"/>
            <a:ext cx="8229600" cy="5018087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cs-CZ" sz="2600" dirty="0" smtClean="0">
                <a:solidFill>
                  <a:schemeClr val="accent6"/>
                </a:solidFill>
              </a:rPr>
              <a:t>krátkodobý CR </a:t>
            </a:r>
            <a:r>
              <a:rPr lang="cs-CZ" sz="2600" dirty="0" smtClean="0">
                <a:solidFill>
                  <a:schemeClr val="accent1"/>
                </a:solidFill>
              </a:rPr>
              <a:t>– jeho součástí jsou maximálně tři (čtyři) přenocování; narůstajícím trendem krátkodobého CR jsou prodloužené víkendy</a:t>
            </a:r>
          </a:p>
          <a:p>
            <a:pPr algn="just">
              <a:lnSpc>
                <a:spcPct val="90000"/>
              </a:lnSpc>
            </a:pPr>
            <a:r>
              <a:rPr lang="cs-CZ" sz="2600" dirty="0" smtClean="0">
                <a:solidFill>
                  <a:schemeClr val="accent6"/>
                </a:solidFill>
              </a:rPr>
              <a:t>dlouhodobý CR </a:t>
            </a:r>
            <a:r>
              <a:rPr lang="cs-CZ" sz="2600" dirty="0" smtClean="0">
                <a:solidFill>
                  <a:schemeClr val="accent1"/>
                </a:solidFill>
              </a:rPr>
              <a:t>– jeho součástí jsou obvykle minimálně tři až pět přenocování</a:t>
            </a:r>
          </a:p>
          <a:p>
            <a:pPr algn="just">
              <a:lnSpc>
                <a:spcPct val="90000"/>
              </a:lnSpc>
            </a:pPr>
            <a:endParaRPr lang="cs-CZ" sz="2600" dirty="0" smtClean="0">
              <a:solidFill>
                <a:schemeClr val="accent1"/>
              </a:solidFill>
            </a:endParaRPr>
          </a:p>
          <a:p>
            <a:pPr algn="just">
              <a:lnSpc>
                <a:spcPct val="90000"/>
              </a:lnSpc>
            </a:pPr>
            <a:endParaRPr lang="cs-CZ" dirty="0" smtClean="0">
              <a:solidFill>
                <a:schemeClr val="accent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cs-CZ" sz="2600" dirty="0" smtClean="0">
                <a:solidFill>
                  <a:schemeClr val="accent6"/>
                </a:solidFill>
              </a:rPr>
              <a:t>organizovaný CR </a:t>
            </a:r>
            <a:r>
              <a:rPr lang="cs-CZ" sz="2600" dirty="0" smtClean="0">
                <a:solidFill>
                  <a:schemeClr val="accent1"/>
                </a:solidFill>
              </a:rPr>
              <a:t>– cestování a služby realizované prostřednictvím touroperátorů, cestovních kanceláří, organizátorů kongresů, odborových organizací, zaměstnavatelů apod. </a:t>
            </a:r>
          </a:p>
          <a:p>
            <a:pPr algn="just">
              <a:lnSpc>
                <a:spcPct val="90000"/>
              </a:lnSpc>
            </a:pPr>
            <a:r>
              <a:rPr lang="cs-CZ" sz="2600" dirty="0" smtClean="0">
                <a:solidFill>
                  <a:schemeClr val="accent6"/>
                </a:solidFill>
              </a:rPr>
              <a:t>neorganizovaný CR </a:t>
            </a:r>
            <a:r>
              <a:rPr lang="cs-CZ" sz="2600" dirty="0" smtClean="0">
                <a:solidFill>
                  <a:schemeClr val="accent1"/>
                </a:solidFill>
              </a:rPr>
              <a:t>– účast si zajišťuje účastník sám</a:t>
            </a:r>
          </a:p>
          <a:p>
            <a:pPr algn="just">
              <a:lnSpc>
                <a:spcPct val="90000"/>
              </a:lnSpc>
            </a:pPr>
            <a:endParaRPr lang="cs-CZ" sz="2600" dirty="0" smtClean="0">
              <a:solidFill>
                <a:schemeClr val="accent1"/>
              </a:solidFill>
            </a:endParaRPr>
          </a:p>
          <a:p>
            <a:pPr algn="just">
              <a:lnSpc>
                <a:spcPct val="90000"/>
              </a:lnSpc>
            </a:pPr>
            <a:endParaRPr lang="cs-CZ" dirty="0" smtClean="0">
              <a:solidFill>
                <a:schemeClr val="accent1"/>
              </a:solidFill>
            </a:endParaRPr>
          </a:p>
          <a:p>
            <a:pPr algn="just">
              <a:lnSpc>
                <a:spcPct val="90000"/>
              </a:lnSpc>
              <a:buFontTx/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 algn="just">
              <a:lnSpc>
                <a:spcPct val="90000"/>
              </a:lnSpc>
              <a:buFontTx/>
              <a:buNone/>
            </a:pP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374848" y="3429000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3000" b="1" dirty="0">
                <a:solidFill>
                  <a:srgbClr val="000066"/>
                </a:solidFill>
              </a:rPr>
              <a:t>podle způsobu zabezpečení jeho průběhu</a:t>
            </a:r>
            <a:r>
              <a:rPr lang="cs-CZ" sz="2800" dirty="0">
                <a:solidFill>
                  <a:srgbClr val="000066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4254932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6737"/>
            <a:ext cx="8229600" cy="647700"/>
          </a:xfrm>
        </p:spPr>
        <p:txBody>
          <a:bodyPr/>
          <a:lstStyle/>
          <a:p>
            <a:pPr algn="l"/>
            <a:r>
              <a:rPr lang="cs-CZ" sz="3200" b="1" dirty="0"/>
              <a:t>Druhy CR</a:t>
            </a:r>
            <a:br>
              <a:rPr lang="cs-CZ" sz="3200" b="1" dirty="0"/>
            </a:br>
            <a:r>
              <a:rPr lang="cs-CZ" sz="3200" b="1" dirty="0"/>
              <a:t>podle počtu účastníků</a:t>
            </a:r>
            <a:r>
              <a:rPr lang="cs-CZ" sz="3200" dirty="0"/>
              <a:t> 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600" dirty="0" smtClean="0">
                <a:solidFill>
                  <a:schemeClr val="accent6"/>
                </a:solidFill>
              </a:rPr>
              <a:t>individuální CR </a:t>
            </a:r>
            <a:r>
              <a:rPr lang="cs-CZ" sz="2600" dirty="0" smtClean="0">
                <a:solidFill>
                  <a:schemeClr val="accent1"/>
                </a:solidFill>
              </a:rPr>
              <a:t>– cesty jednotlivců nebo rodin (malých skupin) cestujících samostatně, nikoli v rámci skupiny; tyto zájezdy nebo služby buď nejsou zajištěné některým ze subjektů CR, nebo mohou být tímto subjektem zcela nebo částečně zajištěny</a:t>
            </a:r>
          </a:p>
          <a:p>
            <a:pPr algn="just"/>
            <a:r>
              <a:rPr lang="cs-CZ" sz="2600" dirty="0" smtClean="0">
                <a:solidFill>
                  <a:schemeClr val="accent6"/>
                </a:solidFill>
              </a:rPr>
              <a:t>skupinový CR </a:t>
            </a:r>
            <a:r>
              <a:rPr lang="cs-CZ" sz="2600" dirty="0" smtClean="0">
                <a:solidFill>
                  <a:schemeClr val="accent1"/>
                </a:solidFill>
              </a:rPr>
              <a:t>– druh CR, jehož účastníci cestují ve více než tříčlenných skupinách; může jít o organizovaný nebo neorganizovaný CR</a:t>
            </a:r>
            <a:endParaRPr lang="cs-CZ" sz="2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1103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647700"/>
          </a:xfrm>
        </p:spPr>
        <p:txBody>
          <a:bodyPr/>
          <a:lstStyle/>
          <a:p>
            <a:pPr algn="l"/>
            <a:r>
              <a:rPr lang="cs-CZ" sz="3000" b="1" dirty="0"/>
              <a:t>Druhy CR podle </a:t>
            </a:r>
            <a:br>
              <a:rPr lang="cs-CZ" sz="3000" b="1" dirty="0"/>
            </a:br>
            <a:r>
              <a:rPr lang="cs-CZ" sz="3000" b="1" dirty="0"/>
              <a:t>vlivu na místní komunitu a životní prostředí</a:t>
            </a:r>
            <a:r>
              <a:rPr lang="cs-CZ" sz="2800" dirty="0"/>
              <a:t> 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600" dirty="0" smtClean="0">
                <a:solidFill>
                  <a:schemeClr val="accent6"/>
                </a:solidFill>
              </a:rPr>
              <a:t>měkký CR </a:t>
            </a:r>
            <a:r>
              <a:rPr lang="cs-CZ" sz="2600" dirty="0" smtClean="0">
                <a:solidFill>
                  <a:schemeClr val="accent1"/>
                </a:solidFill>
              </a:rPr>
              <a:t>– druh CR, který minimalizuje vliv nežádoucích aktivit spojených s CR na místní komunitu a životní prostředí; základními principy jsou maximální zapojení místních zdrojů a malokapacitní CR</a:t>
            </a:r>
          </a:p>
          <a:p>
            <a:pPr algn="just"/>
            <a:r>
              <a:rPr lang="cs-CZ" sz="2600" dirty="0" smtClean="0">
                <a:solidFill>
                  <a:schemeClr val="accent6"/>
                </a:solidFill>
              </a:rPr>
              <a:t>tvrdý CR </a:t>
            </a:r>
            <a:r>
              <a:rPr lang="cs-CZ" sz="2600" dirty="0" smtClean="0">
                <a:solidFill>
                  <a:schemeClr val="accent1"/>
                </a:solidFill>
              </a:rPr>
              <a:t>– masový CR, který nebere ohled na své sociální a environmentální dopady</a:t>
            </a:r>
            <a:endParaRPr lang="cs-CZ" sz="2600" dirty="0">
              <a:solidFill>
                <a:schemeClr val="accent1"/>
              </a:solidFill>
            </a:endParaRPr>
          </a:p>
        </p:txBody>
      </p:sp>
      <p:pic>
        <p:nvPicPr>
          <p:cNvPr id="4" name="Picture 4" descr="MCj0231205000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9700" y="4508500"/>
            <a:ext cx="3240088" cy="207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6237312"/>
            <a:ext cx="293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64476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47667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TEST: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196752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1. DOMÁCÍ CESTOVNÍ RUCH 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548680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Ústní formou popište následující pojmy cestovního ruchu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763524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2. ZAHRANIČNÍ CESTOVNÍ RUCH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2420888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3. PŘÍHRANIČNÍ CESTOVNÍ RUCH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3068960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4. PŘÍHRANIČNÍ CESTOVNÍ RUCH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3789040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5. ZAHRANIČNÍ PASIVNÍ CESTOVNÍ RUCH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4437112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6. DLOUHODOBÝ CESTOVNÍ RUCH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5085184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7. ORGANIZOVANÝ CESTOVNÍ RUCH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733256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8. MĚKKÝ CESTOVNÍ RUCH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5579124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64</TotalTime>
  <Words>438</Words>
  <Application>Microsoft Office PowerPoint</Application>
  <PresentationFormat>Předvádění na obrazovce (4:3)</PresentationFormat>
  <Paragraphs>81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Snímek 1</vt:lpstr>
      <vt:lpstr>Základní terminologie  cestovního ruchu</vt:lpstr>
      <vt:lpstr>Snímek 3</vt:lpstr>
      <vt:lpstr>Cestovní ruch 2/2</vt:lpstr>
      <vt:lpstr>Druhy CR</vt:lpstr>
      <vt:lpstr>Druhy CR podle místa realizace 1/2</vt:lpstr>
      <vt:lpstr>Snímek 7</vt:lpstr>
      <vt:lpstr>Druhy CR podle vztahu k platební bilanci státu</vt:lpstr>
      <vt:lpstr>Druhy CR  podle délky pobytu </vt:lpstr>
      <vt:lpstr>Druhy CR podle počtu účastníků </vt:lpstr>
      <vt:lpstr>Druhy CR podle  vlivu na místní komunitu a životní prostředí 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Bc. Pavel Lang</dc:creator>
  <cp:lastModifiedBy>Dum</cp:lastModifiedBy>
  <cp:revision>11</cp:revision>
  <dcterms:created xsi:type="dcterms:W3CDTF">2013-06-10T09:59:00Z</dcterms:created>
  <dcterms:modified xsi:type="dcterms:W3CDTF">2014-06-20T17:34:19Z</dcterms:modified>
</cp:coreProperties>
</file>