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68" r:id="rId2"/>
    <p:sldId id="256" r:id="rId3"/>
    <p:sldId id="270" r:id="rId4"/>
    <p:sldId id="271" r:id="rId5"/>
    <p:sldId id="273" r:id="rId6"/>
    <p:sldId id="272" r:id="rId7"/>
    <p:sldId id="276" r:id="rId8"/>
    <p:sldId id="275" r:id="rId9"/>
    <p:sldId id="274" r:id="rId10"/>
    <p:sldId id="279" r:id="rId11"/>
    <p:sldId id="278" r:id="rId12"/>
    <p:sldId id="277" r:id="rId13"/>
    <p:sldId id="283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F08A9-D27E-48FD-9DDD-61D94270FD0E}" type="datetimeFigureOut">
              <a:rPr lang="cs-CZ" smtClean="0"/>
              <a:pPr/>
              <a:t>20.6.2014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76D0B-C03E-4AB6-9EF9-77D531E6160D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F08A9-D27E-48FD-9DDD-61D94270FD0E}" type="datetimeFigureOut">
              <a:rPr lang="cs-CZ" smtClean="0"/>
              <a:pPr/>
              <a:t>20.6.2014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76D0B-C03E-4AB6-9EF9-77D531E6160D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F08A9-D27E-48FD-9DDD-61D94270FD0E}" type="datetimeFigureOut">
              <a:rPr lang="cs-CZ" smtClean="0"/>
              <a:pPr/>
              <a:t>20.6.2014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76D0B-C03E-4AB6-9EF9-77D531E6160D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F08A9-D27E-48FD-9DDD-61D94270FD0E}" type="datetimeFigureOut">
              <a:rPr lang="cs-CZ" smtClean="0"/>
              <a:pPr/>
              <a:t>20.6.2014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76D0B-C03E-4AB6-9EF9-77D531E6160D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F08A9-D27E-48FD-9DDD-61D94270FD0E}" type="datetimeFigureOut">
              <a:rPr lang="cs-CZ" smtClean="0"/>
              <a:pPr/>
              <a:t>20.6.2014</a:t>
            </a:fld>
            <a:endParaRPr lang="cs-CZ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76D0B-C03E-4AB6-9EF9-77D531E6160D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F08A9-D27E-48FD-9DDD-61D94270FD0E}" type="datetimeFigureOut">
              <a:rPr lang="cs-CZ" smtClean="0"/>
              <a:pPr/>
              <a:t>20.6.2014</a:t>
            </a:fld>
            <a:endParaRPr lang="cs-CZ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76D0B-C03E-4AB6-9EF9-77D531E6160D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F08A9-D27E-48FD-9DDD-61D94270FD0E}" type="datetimeFigureOut">
              <a:rPr lang="cs-CZ" smtClean="0"/>
              <a:pPr/>
              <a:t>20.6.2014</a:t>
            </a:fld>
            <a:endParaRPr lang="cs-CZ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76D0B-C03E-4AB6-9EF9-77D531E6160D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F08A9-D27E-48FD-9DDD-61D94270FD0E}" type="datetimeFigureOut">
              <a:rPr lang="cs-CZ" smtClean="0"/>
              <a:pPr/>
              <a:t>20.6.2014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76D0B-C03E-4AB6-9EF9-77D531E6160D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dirty="0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F08A9-D27E-48FD-9DDD-61D94270FD0E}" type="datetimeFigureOut">
              <a:rPr lang="cs-CZ" smtClean="0"/>
              <a:pPr/>
              <a:t>20.6.2014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76D0B-C03E-4AB6-9EF9-77D531E6160D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F08A9-D27E-48FD-9DDD-61D94270FD0E}" type="datetimeFigureOut">
              <a:rPr lang="cs-CZ" smtClean="0"/>
              <a:pPr/>
              <a:t>20.6.2014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76D0B-C03E-4AB6-9EF9-77D531E6160D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F08A9-D27E-48FD-9DDD-61D94270FD0E}" type="datetimeFigureOut">
              <a:rPr lang="cs-CZ" smtClean="0"/>
              <a:pPr/>
              <a:t>20.6.2014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76D0B-C03E-4AB6-9EF9-77D531E6160D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C1FF08A9-D27E-48FD-9DDD-61D94270FD0E}" type="datetimeFigureOut">
              <a:rPr lang="cs-CZ" smtClean="0"/>
              <a:pPr/>
              <a:t>20.6.2014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CEE76D0B-C03E-4AB6-9EF9-77D531E6160D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1403350" y="2133600"/>
            <a:ext cx="6400800" cy="1079500"/>
          </a:xfrm>
        </p:spPr>
        <p:txBody>
          <a:bodyPr/>
          <a:lstStyle/>
          <a:p>
            <a:pPr algn="l" eaLnBrk="1" hangingPunct="1">
              <a:lnSpc>
                <a:spcPct val="90000"/>
              </a:lnSpc>
              <a:defRPr/>
            </a:pPr>
            <a:r>
              <a:rPr lang="cs-CZ" sz="1200" b="1" dirty="0" smtClean="0"/>
              <a:t>Číslo projektu školy 	CZ.1.07/1.5.00/34.0963 </a:t>
            </a:r>
          </a:p>
          <a:p>
            <a:pPr algn="l" eaLnBrk="1" hangingPunct="1">
              <a:lnSpc>
                <a:spcPct val="90000"/>
              </a:lnSpc>
              <a:defRPr/>
            </a:pPr>
            <a:r>
              <a:rPr lang="cs-CZ" sz="1200" b="1" dirty="0" smtClean="0"/>
              <a:t>Číslo a název šablony </a:t>
            </a:r>
          </a:p>
          <a:p>
            <a:pPr algn="l" eaLnBrk="1" hangingPunct="1">
              <a:lnSpc>
                <a:spcPct val="90000"/>
              </a:lnSpc>
              <a:defRPr/>
            </a:pPr>
            <a:r>
              <a:rPr lang="cs-CZ" sz="1200" b="1" dirty="0" smtClean="0"/>
              <a:t>klíčové aktivity 	III/2 </a:t>
            </a:r>
            <a:r>
              <a:rPr lang="cs-CZ" sz="1200" b="1" dirty="0">
                <a:effectLst/>
              </a:rPr>
              <a:t>Inovace a zkvalitnění výuky prostřednictvím ICT</a:t>
            </a:r>
            <a:endParaRPr lang="cs-CZ" sz="1200" b="1" dirty="0" smtClean="0"/>
          </a:p>
          <a:p>
            <a:pPr>
              <a:lnSpc>
                <a:spcPct val="90000"/>
              </a:lnSpc>
              <a:defRPr/>
            </a:pPr>
            <a:r>
              <a:rPr lang="cs-CZ" sz="1200" b="1" dirty="0" smtClean="0"/>
              <a:t>Číslo materiálu	</a:t>
            </a:r>
            <a:r>
              <a:rPr lang="cs-CZ" sz="1200" b="1"/>
              <a:t> VY_32_INOVACE_OdP_S1_10</a:t>
            </a:r>
            <a:endParaRPr lang="cs-CZ" sz="1200" b="1" dirty="0" smtClean="0"/>
          </a:p>
        </p:txBody>
      </p:sp>
      <p:pic>
        <p:nvPicPr>
          <p:cNvPr id="3075" name="obrázek 1"/>
          <p:cNvPicPr>
            <a:picLocks noGrp="1" noChangeAspect="1" noChangeArrowheads="1"/>
          </p:cNvPicPr>
          <p:nvPr>
            <p:ph type="ctrTitle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1547813" y="333375"/>
            <a:ext cx="6011862" cy="1470025"/>
          </a:xfrm>
          <a:solidFill>
            <a:srgbClr val="FFFFFF"/>
          </a:solidFill>
        </p:spPr>
      </p:pic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1403350" y="3182773"/>
            <a:ext cx="6553200" cy="4062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/>
            <a:r>
              <a:rPr lang="cs-CZ" sz="1200" b="1" dirty="0">
                <a:latin typeface="Arial" charset="0"/>
              </a:rPr>
              <a:t>Popis výukového materiálu	</a:t>
            </a:r>
          </a:p>
          <a:p>
            <a:pPr eaLnBrk="1" hangingPunct="1"/>
            <a:r>
              <a:rPr lang="cs-CZ" sz="1200" b="1" dirty="0">
                <a:latin typeface="Arial" charset="0"/>
              </a:rPr>
              <a:t>Název:			</a:t>
            </a:r>
            <a:r>
              <a:rPr lang="cs-CZ" sz="1200" dirty="0" smtClean="0">
                <a:latin typeface="Arial" charset="0"/>
              </a:rPr>
              <a:t>Základní terminologie cestovního ruchu – 2. část</a:t>
            </a:r>
            <a:endParaRPr lang="cs-CZ" sz="1200" dirty="0"/>
          </a:p>
          <a:p>
            <a:pPr eaLnBrk="1" hangingPunct="1"/>
            <a:r>
              <a:rPr lang="cs-CZ" sz="1200" dirty="0">
                <a:latin typeface="Arial" charset="0"/>
              </a:rPr>
              <a:t>Autor:			Bc. Pavel Lang</a:t>
            </a:r>
          </a:p>
          <a:p>
            <a:pPr eaLnBrk="1" hangingPunct="1"/>
            <a:r>
              <a:rPr lang="cs-CZ" sz="1200" dirty="0">
                <a:latin typeface="Arial" charset="0"/>
              </a:rPr>
              <a:t>Datum:			7.3.2013 </a:t>
            </a:r>
          </a:p>
          <a:p>
            <a:pPr eaLnBrk="1" hangingPunct="1"/>
            <a:r>
              <a:rPr lang="cs-CZ" sz="1200" dirty="0">
                <a:latin typeface="Arial" charset="0"/>
              </a:rPr>
              <a:t>Obor:			</a:t>
            </a:r>
            <a:r>
              <a:rPr lang="cs-CZ" sz="1200" dirty="0"/>
              <a:t>a) </a:t>
            </a:r>
            <a:r>
              <a:rPr lang="cs-CZ" sz="1200" dirty="0" smtClean="0"/>
              <a:t>65-41-L/01   Gastronomie (nástavbové studium)</a:t>
            </a:r>
            <a:endParaRPr lang="cs-CZ" sz="1200" dirty="0"/>
          </a:p>
          <a:p>
            <a:pPr eaLnBrk="1" hangingPunct="1"/>
            <a:r>
              <a:rPr lang="cs-CZ" sz="1200" dirty="0"/>
              <a:t>			b) 65-41-L/01   Gastronomie</a:t>
            </a:r>
          </a:p>
          <a:p>
            <a:pPr eaLnBrk="1" hangingPunct="1"/>
            <a:r>
              <a:rPr lang="cs-CZ" sz="1200" dirty="0"/>
              <a:t>Ročník:			a) - 1. ročník a b) - </a:t>
            </a:r>
            <a:r>
              <a:rPr lang="cs-CZ" sz="1200" dirty="0" smtClean="0"/>
              <a:t>1. </a:t>
            </a:r>
            <a:r>
              <a:rPr lang="cs-CZ" sz="1200" dirty="0"/>
              <a:t>ročník </a:t>
            </a:r>
          </a:p>
          <a:p>
            <a:pPr eaLnBrk="1" hangingPunct="1"/>
            <a:r>
              <a:rPr lang="cs-CZ" sz="1200" dirty="0">
                <a:latin typeface="Arial" charset="0"/>
              </a:rPr>
              <a:t>Předmět:			Cestovní ruch</a:t>
            </a:r>
            <a:endParaRPr lang="cs-CZ" sz="1200" b="1" dirty="0">
              <a:latin typeface="Arial" charset="0"/>
            </a:endParaRPr>
          </a:p>
          <a:p>
            <a:pPr eaLnBrk="1" hangingPunct="1"/>
            <a:r>
              <a:rPr lang="cs-CZ" sz="1200" b="1" dirty="0">
                <a:latin typeface="Arial" charset="0"/>
              </a:rPr>
              <a:t>Anotace výukového materiálu</a:t>
            </a:r>
          </a:p>
          <a:p>
            <a:pPr eaLnBrk="1" hangingPunct="1"/>
            <a:endParaRPr lang="cs-CZ" sz="1200" dirty="0">
              <a:latin typeface="Arial" charset="0"/>
            </a:endParaRPr>
          </a:p>
          <a:p>
            <a:pPr eaLnBrk="1" hangingPunct="1"/>
            <a:r>
              <a:rPr lang="cs-CZ" sz="1200" dirty="0">
                <a:latin typeface="Arial" charset="0"/>
              </a:rPr>
              <a:t>1. Materiál je určen pro výuku předmětu Cestovní ruch a je v souladu s ŠVP </a:t>
            </a:r>
          </a:p>
          <a:p>
            <a:pPr eaLnBrk="1" hangingPunct="1"/>
            <a:r>
              <a:rPr lang="cs-CZ" sz="1200" dirty="0">
                <a:latin typeface="Arial" charset="0"/>
              </a:rPr>
              <a:t>2. Materiál je prezentován žákům prostřednictvím ICT s výkladem a doplněním při současném  </a:t>
            </a:r>
          </a:p>
          <a:p>
            <a:pPr eaLnBrk="1" hangingPunct="1"/>
            <a:r>
              <a:rPr lang="cs-CZ" sz="1200" dirty="0">
                <a:latin typeface="Arial" charset="0"/>
              </a:rPr>
              <a:t>    použití učebnice Cestovní ruch pro střední školy a pro veřejnost – D. Drobná a E. </a:t>
            </a:r>
          </a:p>
          <a:p>
            <a:pPr eaLnBrk="1" hangingPunct="1"/>
            <a:r>
              <a:rPr lang="cs-CZ" sz="1200" dirty="0">
                <a:latin typeface="Arial" charset="0"/>
              </a:rPr>
              <a:t>    Morávková, nakl. Fortuna Praha 2004</a:t>
            </a:r>
          </a:p>
          <a:p>
            <a:pPr eaLnBrk="1" hangingPunct="1"/>
            <a:r>
              <a:rPr lang="cs-CZ" sz="1200" dirty="0">
                <a:latin typeface="Arial" charset="0"/>
              </a:rPr>
              <a:t>    Součástí materiálu je krátký test s označením odpovědí. Další formou zpětné vazby je </a:t>
            </a:r>
          </a:p>
          <a:p>
            <a:pPr eaLnBrk="1" hangingPunct="1"/>
            <a:r>
              <a:rPr lang="cs-CZ" sz="1200" dirty="0">
                <a:latin typeface="Arial" charset="0"/>
              </a:rPr>
              <a:t>    test jako souhrn několika realizovaných materiálů.	</a:t>
            </a:r>
          </a:p>
          <a:p>
            <a:pPr eaLnBrk="1" hangingPunct="1"/>
            <a:r>
              <a:rPr lang="cs-CZ" sz="1200" dirty="0">
                <a:latin typeface="Arial" charset="0"/>
              </a:rPr>
              <a:t>    Pro výuku je použit - PC s dataprojektorem</a:t>
            </a:r>
          </a:p>
          <a:p>
            <a:pPr eaLnBrk="1" hangingPunct="1"/>
            <a:r>
              <a:rPr lang="cs-CZ" sz="1200" dirty="0">
                <a:latin typeface="Arial" charset="0"/>
              </a:rPr>
              <a:t>	              - interaktivní tabule</a:t>
            </a:r>
          </a:p>
          <a:p>
            <a:pPr eaLnBrk="1" hangingPunct="1"/>
            <a:r>
              <a:rPr lang="cs-CZ" sz="1200" dirty="0">
                <a:latin typeface="Arial" charset="0"/>
              </a:rPr>
              <a:t>	              - interaktivní dataprojektor</a:t>
            </a:r>
          </a:p>
          <a:p>
            <a:pPr eaLnBrk="1" hangingPunct="1"/>
            <a:r>
              <a:rPr lang="cs-CZ" sz="1200" dirty="0">
                <a:latin typeface="Arial" charset="0"/>
              </a:rPr>
              <a:t>	</a:t>
            </a:r>
            <a:r>
              <a:rPr lang="cs-CZ" dirty="0">
                <a:latin typeface="Arial" charset="0"/>
              </a:rPr>
              <a:t/>
            </a:r>
            <a:br>
              <a:rPr lang="cs-CZ" dirty="0">
                <a:latin typeface="Arial" charset="0"/>
              </a:rPr>
            </a:br>
            <a:endParaRPr lang="cs-CZ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37023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743302" y="5052545"/>
            <a:ext cx="5637010" cy="882119"/>
          </a:xfrm>
        </p:spPr>
        <p:txBody>
          <a:bodyPr>
            <a:normAutofit/>
          </a:bodyPr>
          <a:lstStyle/>
          <a:p>
            <a:pPr algn="ctr">
              <a:buFontTx/>
              <a:buNone/>
            </a:pPr>
            <a:endParaRPr lang="cs-CZ" b="1" dirty="0">
              <a:solidFill>
                <a:srgbClr val="000066"/>
              </a:solidFill>
            </a:endParaRPr>
          </a:p>
          <a:p>
            <a:pPr algn="ctr">
              <a:buFontTx/>
              <a:buNone/>
            </a:pPr>
            <a:r>
              <a:rPr lang="cs-CZ" b="1" dirty="0" smtClean="0">
                <a:solidFill>
                  <a:srgbClr val="000066"/>
                </a:solidFill>
              </a:rPr>
              <a:t>Bc. Pavel Lang</a:t>
            </a:r>
            <a:endParaRPr lang="cs-CZ" dirty="0">
              <a:solidFill>
                <a:srgbClr val="000066"/>
              </a:solidFill>
            </a:endParaRPr>
          </a:p>
        </p:txBody>
      </p:sp>
      <p:sp>
        <p:nvSpPr>
          <p:cNvPr id="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817581" y="1556792"/>
            <a:ext cx="7175351" cy="1793167"/>
          </a:xfrm>
        </p:spPr>
        <p:txBody>
          <a:bodyPr/>
          <a:lstStyle/>
          <a:p>
            <a:pPr algn="ctr"/>
            <a:r>
              <a:rPr lang="cs-CZ" b="1" dirty="0"/>
              <a:t>Základní terminologie</a:t>
            </a:r>
            <a:r>
              <a:rPr lang="cs-CZ" dirty="0"/>
              <a:t> </a:t>
            </a:r>
            <a:br>
              <a:rPr lang="cs-CZ" dirty="0"/>
            </a:br>
            <a:r>
              <a:rPr lang="cs-CZ" b="1" dirty="0"/>
              <a:t>cestovního ruchu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3203848" y="4428401"/>
            <a:ext cx="25202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/>
              <a:t>2</a:t>
            </a:r>
            <a:r>
              <a:rPr lang="cs-CZ" sz="3200" dirty="0" smtClean="0"/>
              <a:t>. část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8806600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8229600" cy="647700"/>
          </a:xfrm>
        </p:spPr>
        <p:txBody>
          <a:bodyPr/>
          <a:lstStyle/>
          <a:p>
            <a:pPr algn="l"/>
            <a:r>
              <a:rPr lang="cs-CZ" sz="3000" b="1" dirty="0"/>
              <a:t>Formy CR</a:t>
            </a: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457200" y="914400"/>
            <a:ext cx="8229600" cy="5211763"/>
          </a:xfrm>
          <a:prstGeom prst="rect">
            <a:avLst/>
          </a:prstGeom>
        </p:spPr>
        <p:txBody>
          <a:bodyPr/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endParaRPr lang="cs-CZ" dirty="0" smtClean="0">
              <a:solidFill>
                <a:schemeClr val="accent1"/>
              </a:solidFill>
            </a:endParaRPr>
          </a:p>
          <a:p>
            <a:pPr algn="just"/>
            <a:r>
              <a:rPr lang="cs-CZ" sz="2600" dirty="0" smtClean="0">
                <a:solidFill>
                  <a:schemeClr val="accent1"/>
                </a:solidFill>
              </a:rPr>
              <a:t>typy CR,  pro jejichž určení je klíčovým kritériem motivace návštěvníka; základními motivacemi jsou odpočinek, poznávání prostředí a kontakty s lidmi</a:t>
            </a:r>
            <a:endParaRPr lang="cs-CZ" sz="2600" dirty="0">
              <a:solidFill>
                <a:schemeClr val="accent1"/>
              </a:solidFill>
            </a:endParaRPr>
          </a:p>
        </p:txBody>
      </p:sp>
      <p:pic>
        <p:nvPicPr>
          <p:cNvPr id="6" name="Picture 4" descr="j029954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43600" y="3657600"/>
            <a:ext cx="2643188" cy="2506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902198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title"/>
          </p:nvPr>
        </p:nvSpPr>
        <p:spPr>
          <a:xfrm>
            <a:off x="-13969" y="0"/>
            <a:ext cx="8229600" cy="647700"/>
          </a:xfrm>
        </p:spPr>
        <p:txBody>
          <a:bodyPr/>
          <a:lstStyle/>
          <a:p>
            <a:pPr algn="l"/>
            <a:r>
              <a:rPr lang="cs-CZ" sz="3000" b="1" dirty="0"/>
              <a:t>Základní formy CR</a:t>
            </a:r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457200" y="990600"/>
            <a:ext cx="8229600" cy="5135563"/>
          </a:xfrm>
          <a:prstGeom prst="rect">
            <a:avLst/>
          </a:prstGeom>
        </p:spPr>
        <p:txBody>
          <a:bodyPr/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90000"/>
              </a:lnSpc>
            </a:pPr>
            <a:r>
              <a:rPr lang="cs-CZ" sz="2600" dirty="0" smtClean="0">
                <a:solidFill>
                  <a:schemeClr val="accent1"/>
                </a:solidFill>
              </a:rPr>
              <a:t>Rekreační CR </a:t>
            </a:r>
          </a:p>
          <a:p>
            <a:pPr algn="just">
              <a:lnSpc>
                <a:spcPct val="90000"/>
              </a:lnSpc>
              <a:buFontTx/>
              <a:buNone/>
            </a:pPr>
            <a:r>
              <a:rPr lang="cs-CZ" sz="2600" dirty="0" smtClean="0">
                <a:solidFill>
                  <a:schemeClr val="accent1"/>
                </a:solidFill>
              </a:rPr>
              <a:t>		► CR mimo veřejné formy CR</a:t>
            </a:r>
          </a:p>
          <a:p>
            <a:pPr algn="just">
              <a:lnSpc>
                <a:spcPct val="90000"/>
              </a:lnSpc>
              <a:buFontTx/>
              <a:buNone/>
            </a:pPr>
            <a:r>
              <a:rPr lang="cs-CZ" sz="2600" dirty="0" smtClean="0">
                <a:solidFill>
                  <a:schemeClr val="accent1"/>
                </a:solidFill>
              </a:rPr>
              <a:t>		► pobytový CR</a:t>
            </a:r>
          </a:p>
          <a:p>
            <a:pPr algn="just">
              <a:lnSpc>
                <a:spcPct val="90000"/>
              </a:lnSpc>
              <a:buFontTx/>
              <a:buNone/>
            </a:pPr>
            <a:r>
              <a:rPr lang="cs-CZ" sz="2600" dirty="0" smtClean="0">
                <a:solidFill>
                  <a:schemeClr val="accent1"/>
                </a:solidFill>
              </a:rPr>
              <a:t>		►</a:t>
            </a:r>
            <a:r>
              <a:rPr lang="cs-CZ" dirty="0" smtClean="0">
                <a:solidFill>
                  <a:schemeClr val="accent1"/>
                </a:solidFill>
              </a:rPr>
              <a:t> </a:t>
            </a:r>
            <a:r>
              <a:rPr lang="cs-CZ" sz="2600" dirty="0" smtClean="0">
                <a:solidFill>
                  <a:schemeClr val="accent1"/>
                </a:solidFill>
              </a:rPr>
              <a:t>lázeňský CR</a:t>
            </a:r>
          </a:p>
          <a:p>
            <a:pPr algn="just">
              <a:lnSpc>
                <a:spcPct val="90000"/>
              </a:lnSpc>
              <a:buFontTx/>
              <a:buNone/>
            </a:pPr>
            <a:r>
              <a:rPr lang="cs-CZ" sz="2600" dirty="0" smtClean="0">
                <a:solidFill>
                  <a:schemeClr val="accent1"/>
                </a:solidFill>
              </a:rPr>
              <a:t>		► sportovně orientovaný CR</a:t>
            </a:r>
          </a:p>
          <a:p>
            <a:pPr algn="just">
              <a:lnSpc>
                <a:spcPct val="90000"/>
              </a:lnSpc>
              <a:buFontTx/>
              <a:buNone/>
            </a:pPr>
            <a:r>
              <a:rPr lang="cs-CZ" sz="2600" dirty="0" smtClean="0">
                <a:solidFill>
                  <a:schemeClr val="accent1"/>
                </a:solidFill>
              </a:rPr>
              <a:t>		► lovecký CR</a:t>
            </a:r>
          </a:p>
          <a:p>
            <a:pPr algn="just">
              <a:lnSpc>
                <a:spcPct val="90000"/>
              </a:lnSpc>
              <a:buFontTx/>
              <a:buNone/>
            </a:pPr>
            <a:endParaRPr lang="cs-CZ" sz="2600" dirty="0" smtClean="0">
              <a:solidFill>
                <a:schemeClr val="accent1"/>
              </a:solidFill>
            </a:endParaRPr>
          </a:p>
          <a:p>
            <a:pPr algn="just">
              <a:lnSpc>
                <a:spcPct val="90000"/>
              </a:lnSpc>
            </a:pPr>
            <a:r>
              <a:rPr lang="cs-CZ" sz="2600" dirty="0" smtClean="0">
                <a:solidFill>
                  <a:schemeClr val="accent1"/>
                </a:solidFill>
              </a:rPr>
              <a:t>Poznávací CR </a:t>
            </a:r>
          </a:p>
          <a:p>
            <a:pPr algn="just">
              <a:lnSpc>
                <a:spcPct val="90000"/>
              </a:lnSpc>
              <a:buFontTx/>
              <a:buNone/>
            </a:pPr>
            <a:r>
              <a:rPr lang="cs-CZ" sz="2600" dirty="0" smtClean="0">
                <a:solidFill>
                  <a:schemeClr val="accent1"/>
                </a:solidFill>
              </a:rPr>
              <a:t>		 ► kulturně – poznávací CR</a:t>
            </a:r>
          </a:p>
          <a:p>
            <a:pPr algn="just">
              <a:lnSpc>
                <a:spcPct val="90000"/>
              </a:lnSpc>
              <a:buFontTx/>
              <a:buNone/>
            </a:pPr>
            <a:r>
              <a:rPr lang="cs-CZ" sz="2600" dirty="0" smtClean="0">
                <a:solidFill>
                  <a:schemeClr val="accent1"/>
                </a:solidFill>
              </a:rPr>
              <a:t>		 ► přírodně – poznávací CR</a:t>
            </a:r>
          </a:p>
          <a:p>
            <a:pPr algn="just">
              <a:lnSpc>
                <a:spcPct val="90000"/>
              </a:lnSpc>
              <a:buFontTx/>
              <a:buNone/>
            </a:pPr>
            <a:r>
              <a:rPr lang="cs-CZ" sz="2600" dirty="0" smtClean="0">
                <a:solidFill>
                  <a:schemeClr val="accent1"/>
                </a:solidFill>
              </a:rPr>
              <a:t>		 ► historicko – poznávací CR</a:t>
            </a:r>
          </a:p>
          <a:p>
            <a:pPr algn="just">
              <a:lnSpc>
                <a:spcPct val="90000"/>
              </a:lnSpc>
              <a:buFontTx/>
              <a:buNone/>
            </a:pPr>
            <a:endParaRPr lang="cs-CZ" sz="2600" dirty="0">
              <a:solidFill>
                <a:schemeClr val="accent1"/>
              </a:solidFill>
            </a:endParaRPr>
          </a:p>
        </p:txBody>
      </p:sp>
      <p:pic>
        <p:nvPicPr>
          <p:cNvPr id="4" name="Picture 5" descr="MCj04150380000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77000" y="1371600"/>
            <a:ext cx="1981200" cy="1857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MCj02318780000[1]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43688" y="4191000"/>
            <a:ext cx="1831975" cy="1952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4881939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8229600" cy="647700"/>
          </a:xfrm>
        </p:spPr>
        <p:txBody>
          <a:bodyPr/>
          <a:lstStyle/>
          <a:p>
            <a:pPr algn="l"/>
            <a:r>
              <a:rPr lang="cs-CZ" sz="3000" b="1" dirty="0"/>
              <a:t>Základní formy CR</a:t>
            </a:r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457200" y="1066800"/>
            <a:ext cx="8229600" cy="5059363"/>
          </a:xfrm>
          <a:prstGeom prst="rect">
            <a:avLst/>
          </a:prstGeom>
        </p:spPr>
        <p:txBody>
          <a:bodyPr/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cs-CZ" sz="2600" dirty="0" smtClean="0">
                <a:solidFill>
                  <a:schemeClr val="accent1"/>
                </a:solidFill>
              </a:rPr>
              <a:t>Socio – profesní</a:t>
            </a:r>
          </a:p>
          <a:p>
            <a:pPr algn="just">
              <a:buFontTx/>
              <a:buNone/>
            </a:pPr>
            <a:r>
              <a:rPr lang="cs-CZ" sz="2600" dirty="0" smtClean="0">
                <a:solidFill>
                  <a:schemeClr val="accent1"/>
                </a:solidFill>
              </a:rPr>
              <a:t>		 ► obchodní CR</a:t>
            </a:r>
          </a:p>
          <a:p>
            <a:pPr algn="just">
              <a:buFontTx/>
              <a:buNone/>
            </a:pPr>
            <a:r>
              <a:rPr lang="cs-CZ" sz="2600" dirty="0" smtClean="0">
                <a:solidFill>
                  <a:schemeClr val="accent1"/>
                </a:solidFill>
              </a:rPr>
              <a:t>		 ► kongresový CR</a:t>
            </a:r>
          </a:p>
          <a:p>
            <a:pPr algn="just">
              <a:buFontTx/>
              <a:buNone/>
            </a:pPr>
            <a:r>
              <a:rPr lang="cs-CZ" sz="2600" dirty="0" smtClean="0">
                <a:solidFill>
                  <a:schemeClr val="accent1"/>
                </a:solidFill>
              </a:rPr>
              <a:t>		 ► incentivní CR</a:t>
            </a:r>
          </a:p>
          <a:p>
            <a:pPr algn="just">
              <a:buFontTx/>
              <a:buNone/>
            </a:pPr>
            <a:endParaRPr lang="cs-CZ" sz="2600" dirty="0" smtClean="0">
              <a:solidFill>
                <a:schemeClr val="accent1"/>
              </a:solidFill>
            </a:endParaRPr>
          </a:p>
          <a:p>
            <a:pPr algn="just"/>
            <a:r>
              <a:rPr lang="cs-CZ" sz="2600" dirty="0" smtClean="0">
                <a:solidFill>
                  <a:schemeClr val="accent1"/>
                </a:solidFill>
              </a:rPr>
              <a:t>Společenský CR</a:t>
            </a:r>
          </a:p>
          <a:p>
            <a:pPr algn="just">
              <a:buFontTx/>
              <a:buNone/>
            </a:pPr>
            <a:r>
              <a:rPr lang="cs-CZ" sz="2600" dirty="0" smtClean="0">
                <a:solidFill>
                  <a:schemeClr val="accent1"/>
                </a:solidFill>
              </a:rPr>
              <a:t>		 ► krajanský CR</a:t>
            </a:r>
          </a:p>
          <a:p>
            <a:pPr algn="just">
              <a:buFontTx/>
              <a:buNone/>
            </a:pPr>
            <a:r>
              <a:rPr lang="cs-CZ" sz="2600" dirty="0" smtClean="0">
                <a:solidFill>
                  <a:schemeClr val="accent1"/>
                </a:solidFill>
              </a:rPr>
              <a:t>		 ► etnický CR</a:t>
            </a:r>
          </a:p>
          <a:p>
            <a:pPr algn="just">
              <a:buFontTx/>
              <a:buNone/>
            </a:pPr>
            <a:r>
              <a:rPr lang="cs-CZ" sz="2600" dirty="0" smtClean="0">
                <a:solidFill>
                  <a:schemeClr val="accent1"/>
                </a:solidFill>
              </a:rPr>
              <a:t>		 ► návštěvy přátel a příbuzných </a:t>
            </a:r>
          </a:p>
          <a:p>
            <a:pPr algn="just">
              <a:buFontTx/>
              <a:buNone/>
            </a:pPr>
            <a:r>
              <a:rPr lang="cs-CZ" sz="2600" dirty="0" smtClean="0">
                <a:solidFill>
                  <a:schemeClr val="accent1"/>
                </a:solidFill>
              </a:rPr>
              <a:t>               apod. </a:t>
            </a:r>
          </a:p>
          <a:p>
            <a:pPr algn="just">
              <a:buFontTx/>
              <a:buNone/>
            </a:pPr>
            <a:endParaRPr lang="cs-CZ" sz="2600" dirty="0">
              <a:solidFill>
                <a:schemeClr val="accent1"/>
              </a:solidFill>
            </a:endParaRPr>
          </a:p>
        </p:txBody>
      </p:sp>
      <p:pic>
        <p:nvPicPr>
          <p:cNvPr id="4" name="Picture 6" descr="MCj03101680000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48400" y="1143000"/>
            <a:ext cx="1909763" cy="213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7" descr="MCBD20197_0000[1]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05600" y="4343400"/>
            <a:ext cx="1773238" cy="1543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8030391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title"/>
          </p:nvPr>
        </p:nvSpPr>
        <p:spPr>
          <a:xfrm>
            <a:off x="-7433" y="0"/>
            <a:ext cx="6211416" cy="647700"/>
          </a:xfrm>
        </p:spPr>
        <p:txBody>
          <a:bodyPr/>
          <a:lstStyle/>
          <a:p>
            <a:pPr algn="l"/>
            <a:r>
              <a:rPr lang="cs-CZ" b="1" dirty="0"/>
              <a:t>Udržitelný rozvoj</a:t>
            </a:r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304800" y="990600"/>
            <a:ext cx="8458200" cy="5181600"/>
          </a:xfrm>
          <a:prstGeom prst="rect">
            <a:avLst/>
          </a:prstGeom>
        </p:spPr>
        <p:txBody>
          <a:bodyPr/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90000"/>
              </a:lnSpc>
            </a:pPr>
            <a:r>
              <a:rPr lang="cs-CZ" sz="2600" dirty="0" smtClean="0">
                <a:solidFill>
                  <a:schemeClr val="accent1"/>
                </a:solidFill>
              </a:rPr>
              <a:t>Jedná se o takový rozvoj, který současným i budoucím generacím zachová možnost uspokojovat jejich základní životní potřeby a současně nesnižuje rozmanitost přírody a zachování přirozené funkce ekosystémů</a:t>
            </a:r>
          </a:p>
          <a:p>
            <a:pPr algn="just">
              <a:lnSpc>
                <a:spcPct val="90000"/>
              </a:lnSpc>
              <a:buFontTx/>
              <a:buNone/>
            </a:pPr>
            <a:r>
              <a:rPr lang="cs-CZ" sz="2600" u="sng" dirty="0" smtClean="0">
                <a:solidFill>
                  <a:schemeClr val="accent1"/>
                </a:solidFill>
              </a:rPr>
              <a:t>Ekologicky udržitelný CR (environmentální CR): </a:t>
            </a:r>
          </a:p>
          <a:p>
            <a:pPr algn="just">
              <a:lnSpc>
                <a:spcPct val="90000"/>
              </a:lnSpc>
            </a:pPr>
            <a:r>
              <a:rPr lang="cs-CZ" sz="2600" dirty="0" smtClean="0">
                <a:solidFill>
                  <a:schemeClr val="accent1"/>
                </a:solidFill>
              </a:rPr>
              <a:t>CR, který dlouhodobě nenarušuje přírodní, kulturní </a:t>
            </a:r>
            <a:br>
              <a:rPr lang="cs-CZ" sz="2600" dirty="0" smtClean="0">
                <a:solidFill>
                  <a:schemeClr val="accent1"/>
                </a:solidFill>
              </a:rPr>
            </a:br>
            <a:r>
              <a:rPr lang="cs-CZ" sz="2600" dirty="0" smtClean="0">
                <a:solidFill>
                  <a:schemeClr val="accent1"/>
                </a:solidFill>
              </a:rPr>
              <a:t>a sociální prostředí</a:t>
            </a:r>
          </a:p>
          <a:p>
            <a:pPr algn="just">
              <a:lnSpc>
                <a:spcPct val="90000"/>
              </a:lnSpc>
            </a:pPr>
            <a:r>
              <a:rPr lang="cs-CZ" sz="2600" dirty="0" smtClean="0">
                <a:solidFill>
                  <a:schemeClr val="accent1"/>
                </a:solidFill>
              </a:rPr>
              <a:t>dle UNWTO: Schopnost destinace udržet si potenciál konkurence v soutěži s novými, historicky méně využívanými destinacemi, přitáhnout první i opakované návštěvy, podržet si kulturní jedinečnost, být v rovnováze s životním prostředím</a:t>
            </a:r>
          </a:p>
          <a:p>
            <a:pPr algn="just">
              <a:lnSpc>
                <a:spcPct val="90000"/>
              </a:lnSpc>
            </a:pPr>
            <a:endParaRPr lang="cs-CZ" sz="2600" dirty="0" smtClean="0">
              <a:solidFill>
                <a:schemeClr val="accent1"/>
              </a:solidFill>
            </a:endParaRPr>
          </a:p>
          <a:p>
            <a:pPr algn="just">
              <a:lnSpc>
                <a:spcPct val="90000"/>
              </a:lnSpc>
            </a:pPr>
            <a:endParaRPr lang="cs-CZ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315511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188913"/>
            <a:ext cx="8229600" cy="647700"/>
          </a:xfrm>
        </p:spPr>
        <p:txBody>
          <a:bodyPr/>
          <a:lstStyle/>
          <a:p>
            <a:pPr algn="l"/>
            <a:r>
              <a:rPr lang="cs-CZ" sz="3000" b="1" dirty="0"/>
              <a:t>Cestující</a:t>
            </a:r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457200" y="1066800"/>
            <a:ext cx="8229600" cy="5059363"/>
          </a:xfrm>
          <a:prstGeom prst="rect">
            <a:avLst/>
          </a:prstGeom>
        </p:spPr>
        <p:txBody>
          <a:bodyPr/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90000"/>
              </a:lnSpc>
            </a:pPr>
            <a:r>
              <a:rPr lang="cs-CZ" sz="2600" dirty="0" smtClean="0">
                <a:solidFill>
                  <a:schemeClr val="accent1"/>
                </a:solidFill>
              </a:rPr>
              <a:t>osoba cestující z jednoho místa do druhého, tato místa se mohou nacházet v jedné zemi nebo v různých zemích; dělí se na návštěvníky a ostatní cestující (cesta do zaměstnání, do školy, migrace aj.) </a:t>
            </a:r>
          </a:p>
          <a:p>
            <a:pPr algn="just">
              <a:lnSpc>
                <a:spcPct val="90000"/>
              </a:lnSpc>
              <a:buFontTx/>
              <a:buNone/>
            </a:pPr>
            <a:endParaRPr lang="cs-CZ" sz="2600" dirty="0" smtClean="0">
              <a:solidFill>
                <a:schemeClr val="accent1"/>
              </a:solidFill>
            </a:endParaRPr>
          </a:p>
          <a:p>
            <a:pPr algn="just">
              <a:lnSpc>
                <a:spcPct val="90000"/>
              </a:lnSpc>
              <a:buFontTx/>
              <a:buNone/>
            </a:pPr>
            <a:endParaRPr lang="cs-CZ" sz="2600" dirty="0" smtClean="0">
              <a:solidFill>
                <a:schemeClr val="accent1"/>
              </a:solidFill>
            </a:endParaRPr>
          </a:p>
          <a:p>
            <a:pPr algn="just">
              <a:lnSpc>
                <a:spcPct val="90000"/>
              </a:lnSpc>
            </a:pPr>
            <a:r>
              <a:rPr lang="cs-CZ" sz="2600" dirty="0" smtClean="0">
                <a:solidFill>
                  <a:schemeClr val="accent1"/>
                </a:solidFill>
              </a:rPr>
              <a:t>1. cestující, který přijel na jiné </a:t>
            </a:r>
            <a:r>
              <a:rPr lang="cs-CZ" sz="2600" dirty="0" smtClean="0">
                <a:solidFill>
                  <a:schemeClr val="accent1"/>
                </a:solidFill>
              </a:rPr>
              <a:t>místo, </a:t>
            </a:r>
            <a:r>
              <a:rPr lang="cs-CZ" sz="2600" dirty="0" smtClean="0">
                <a:solidFill>
                  <a:schemeClr val="accent1"/>
                </a:solidFill>
              </a:rPr>
              <a:t>než je místo jeho bydliště</a:t>
            </a:r>
          </a:p>
          <a:p>
            <a:pPr algn="just">
              <a:lnSpc>
                <a:spcPct val="90000"/>
              </a:lnSpc>
            </a:pPr>
            <a:r>
              <a:rPr lang="cs-CZ" sz="2600" dirty="0" smtClean="0">
                <a:solidFill>
                  <a:schemeClr val="accent1"/>
                </a:solidFill>
              </a:rPr>
              <a:t>2. osoba, která navštíví určité místo – muzeum, galerii, hrad, zámek apod., zahrnuje tedy účastníky CR i rezidenty</a:t>
            </a:r>
          </a:p>
          <a:p>
            <a:pPr algn="just">
              <a:lnSpc>
                <a:spcPct val="90000"/>
              </a:lnSpc>
              <a:buFontTx/>
              <a:buNone/>
            </a:pPr>
            <a:endParaRPr lang="cs-CZ" sz="2600" dirty="0">
              <a:solidFill>
                <a:schemeClr val="accent1"/>
              </a:solidFill>
            </a:endParaRPr>
          </a:p>
        </p:txBody>
      </p:sp>
      <p:sp>
        <p:nvSpPr>
          <p:cNvPr id="4" name="Rectangle 6"/>
          <p:cNvSpPr>
            <a:spLocks noChangeArrowheads="1"/>
          </p:cNvSpPr>
          <p:nvPr/>
        </p:nvSpPr>
        <p:spPr bwMode="auto">
          <a:xfrm>
            <a:off x="518864" y="3105150"/>
            <a:ext cx="3981128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cs-CZ" sz="3000" b="1" dirty="0">
                <a:solidFill>
                  <a:srgbClr val="000066"/>
                </a:solidFill>
              </a:rPr>
              <a:t>Návštěvník</a:t>
            </a:r>
          </a:p>
        </p:txBody>
      </p:sp>
    </p:spTree>
    <p:extLst>
      <p:ext uri="{BB962C8B-B14F-4D97-AF65-F5344CB8AC3E}">
        <p14:creationId xmlns:p14="http://schemas.microsoft.com/office/powerpoint/2010/main" xmlns="" val="15299817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title"/>
          </p:nvPr>
        </p:nvSpPr>
        <p:spPr>
          <a:xfrm>
            <a:off x="-9112" y="0"/>
            <a:ext cx="8229600" cy="647700"/>
          </a:xfrm>
        </p:spPr>
        <p:txBody>
          <a:bodyPr/>
          <a:lstStyle/>
          <a:p>
            <a:pPr algn="l"/>
            <a:r>
              <a:rPr lang="cs-CZ" sz="3000" b="1" dirty="0"/>
              <a:t>Rezident</a:t>
            </a:r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457200" y="914400"/>
            <a:ext cx="8229600" cy="5211763"/>
          </a:xfrm>
          <a:prstGeom prst="rect">
            <a:avLst/>
          </a:prstGeom>
        </p:spPr>
        <p:txBody>
          <a:bodyPr/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600" dirty="0" smtClean="0">
                <a:solidFill>
                  <a:schemeClr val="accent1"/>
                </a:solidFill>
              </a:rPr>
              <a:t>fyzická osoba jakékoli národnosti, sídlící v dané zemi více než jeden rok; jsou to tedy občané státu i cizinci</a:t>
            </a:r>
          </a:p>
          <a:p>
            <a:endParaRPr lang="cs-CZ" sz="2600" dirty="0" smtClean="0">
              <a:solidFill>
                <a:schemeClr val="accent1"/>
              </a:solidFill>
            </a:endParaRPr>
          </a:p>
          <a:p>
            <a:pPr>
              <a:buFontTx/>
              <a:buNone/>
            </a:pPr>
            <a:endParaRPr lang="cs-CZ" sz="2600" dirty="0" smtClean="0">
              <a:solidFill>
                <a:schemeClr val="accent1"/>
              </a:solidFill>
            </a:endParaRPr>
          </a:p>
          <a:p>
            <a:pPr>
              <a:buFontTx/>
              <a:buNone/>
            </a:pPr>
            <a:endParaRPr lang="cs-CZ" sz="2600" dirty="0" smtClean="0">
              <a:solidFill>
                <a:schemeClr val="accent1"/>
              </a:solidFill>
            </a:endParaRPr>
          </a:p>
          <a:p>
            <a:r>
              <a:rPr lang="cs-CZ" sz="2600" dirty="0" smtClean="0">
                <a:solidFill>
                  <a:schemeClr val="accent1"/>
                </a:solidFill>
              </a:rPr>
              <a:t>každá osoba, která pobývá přechodně mimo místo svého běžného pobytu, přičemž motivací pro cestu není výdělečná činnost v tomto státě, a účastní se tedy některého druhu nebo formy CR</a:t>
            </a:r>
          </a:p>
          <a:p>
            <a:pPr>
              <a:buFontTx/>
              <a:buNone/>
            </a:pPr>
            <a:endParaRPr lang="cs-CZ" sz="2600" dirty="0">
              <a:solidFill>
                <a:schemeClr val="accent1"/>
              </a:solidFill>
            </a:endParaRPr>
          </a:p>
        </p:txBody>
      </p:sp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374848" y="2781300"/>
            <a:ext cx="8229600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cs-CZ" sz="3000" b="1" dirty="0">
                <a:solidFill>
                  <a:srgbClr val="000066"/>
                </a:solidFill>
              </a:rPr>
              <a:t>Účastník CR</a:t>
            </a:r>
          </a:p>
        </p:txBody>
      </p:sp>
    </p:spTree>
    <p:extLst>
      <p:ext uri="{BB962C8B-B14F-4D97-AF65-F5344CB8AC3E}">
        <p14:creationId xmlns:p14="http://schemas.microsoft.com/office/powerpoint/2010/main" xmlns="" val="29855940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188913"/>
            <a:ext cx="8229600" cy="647700"/>
          </a:xfrm>
        </p:spPr>
        <p:txBody>
          <a:bodyPr/>
          <a:lstStyle/>
          <a:p>
            <a:pPr algn="l"/>
            <a:r>
              <a:rPr lang="cs-CZ" sz="3000" b="1" dirty="0"/>
              <a:t>Turista</a:t>
            </a:r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457200" y="1066800"/>
            <a:ext cx="8229600" cy="5059363"/>
          </a:xfrm>
          <a:prstGeom prst="rect">
            <a:avLst/>
          </a:prstGeom>
        </p:spPr>
        <p:txBody>
          <a:bodyPr/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cs-CZ" sz="2600" dirty="0" smtClean="0">
                <a:solidFill>
                  <a:schemeClr val="accent1"/>
                </a:solidFill>
              </a:rPr>
              <a:t>cestující, který se zdrží v navštíveném místě alespoň 24 hodin za účelem využití volného času a v tomto místě též přespí v hromadném nebo soukromém ubytovacím zařízení</a:t>
            </a:r>
          </a:p>
          <a:p>
            <a:pPr algn="just"/>
            <a:endParaRPr lang="cs-CZ" sz="2600" dirty="0" smtClean="0">
              <a:solidFill>
                <a:schemeClr val="accent1"/>
              </a:solidFill>
            </a:endParaRPr>
          </a:p>
          <a:p>
            <a:pPr algn="just">
              <a:buFontTx/>
              <a:buNone/>
            </a:pPr>
            <a:endParaRPr lang="cs-CZ" sz="2600" dirty="0" smtClean="0">
              <a:solidFill>
                <a:schemeClr val="accent1"/>
              </a:solidFill>
            </a:endParaRPr>
          </a:p>
          <a:p>
            <a:pPr algn="just"/>
            <a:r>
              <a:rPr lang="cs-CZ" sz="2600" dirty="0" smtClean="0">
                <a:solidFill>
                  <a:schemeClr val="accent1"/>
                </a:solidFill>
              </a:rPr>
              <a:t>dočasný návštěvník, který se v navštíveném místě nebo zemi zdrží pouze jeden den, tedy bez přenocování</a:t>
            </a:r>
          </a:p>
          <a:p>
            <a:pPr algn="just"/>
            <a:endParaRPr lang="cs-CZ" sz="2600" dirty="0">
              <a:solidFill>
                <a:schemeClr val="accent1"/>
              </a:solidFill>
            </a:endParaRPr>
          </a:p>
        </p:txBody>
      </p:sp>
      <p:sp>
        <p:nvSpPr>
          <p:cNvPr id="4" name="Rectangle 7"/>
          <p:cNvSpPr>
            <a:spLocks noChangeArrowheads="1"/>
          </p:cNvSpPr>
          <p:nvPr/>
        </p:nvSpPr>
        <p:spPr bwMode="auto">
          <a:xfrm>
            <a:off x="518864" y="3028950"/>
            <a:ext cx="8229600" cy="800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cs-CZ" sz="3000" b="1" dirty="0">
                <a:solidFill>
                  <a:srgbClr val="000066"/>
                </a:solidFill>
              </a:rPr>
              <a:t>Výletník</a:t>
            </a:r>
          </a:p>
        </p:txBody>
      </p:sp>
    </p:spTree>
    <p:extLst>
      <p:ext uri="{BB962C8B-B14F-4D97-AF65-F5344CB8AC3E}">
        <p14:creationId xmlns:p14="http://schemas.microsoft.com/office/powerpoint/2010/main" xmlns="" val="10885993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188913"/>
            <a:ext cx="8229600" cy="647700"/>
          </a:xfrm>
        </p:spPr>
        <p:txBody>
          <a:bodyPr/>
          <a:lstStyle/>
          <a:p>
            <a:pPr algn="l"/>
            <a:r>
              <a:rPr lang="cs-CZ" sz="3000" b="1" dirty="0"/>
              <a:t>Touroperátor</a:t>
            </a:r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395288" y="1125538"/>
            <a:ext cx="8229600" cy="4525962"/>
          </a:xfrm>
          <a:prstGeom prst="rect">
            <a:avLst/>
          </a:prstGeom>
        </p:spPr>
        <p:txBody>
          <a:bodyPr/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cs-CZ" sz="2600" dirty="0" smtClean="0">
                <a:solidFill>
                  <a:schemeClr val="accent1"/>
                </a:solidFill>
              </a:rPr>
              <a:t>velkoobchodník v CR, který vyhledává pro CR atraktivní místa, nasmlouvá zde ubytování, stravování a doplňkové služby CR</a:t>
            </a:r>
          </a:p>
          <a:p>
            <a:pPr algn="just"/>
            <a:r>
              <a:rPr lang="cs-CZ" sz="2600" dirty="0" smtClean="0">
                <a:solidFill>
                  <a:schemeClr val="accent1"/>
                </a:solidFill>
              </a:rPr>
              <a:t>vytváří zájezdy, organizuje služby CR a nabízí je přímo nebo prostřednictvím prodejců</a:t>
            </a:r>
          </a:p>
          <a:p>
            <a:pPr algn="just"/>
            <a:r>
              <a:rPr lang="cs-CZ" sz="2600" dirty="0" smtClean="0">
                <a:solidFill>
                  <a:schemeClr val="accent1"/>
                </a:solidFill>
              </a:rPr>
              <a:t>sestavuje katalogy, kde nabízí jednotlivým CK a CA pobytová místa nebo zájezdové trasy</a:t>
            </a:r>
          </a:p>
          <a:p>
            <a:pPr algn="just"/>
            <a:r>
              <a:rPr lang="cs-CZ" sz="2600" dirty="0" smtClean="0">
                <a:solidFill>
                  <a:schemeClr val="accent1"/>
                </a:solidFill>
              </a:rPr>
              <a:t>v ČR je termínu touroperátor ekvivalentní termín CK</a:t>
            </a:r>
            <a:endParaRPr lang="cs-CZ" sz="26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801421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188913"/>
            <a:ext cx="8229600" cy="647700"/>
          </a:xfrm>
        </p:spPr>
        <p:txBody>
          <a:bodyPr/>
          <a:lstStyle/>
          <a:p>
            <a:pPr algn="l"/>
            <a:r>
              <a:rPr lang="cs-CZ" sz="3000" b="1" dirty="0"/>
              <a:t>Cestovní kancelář</a:t>
            </a:r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457200" y="1066800"/>
            <a:ext cx="8229600" cy="5059363"/>
          </a:xfrm>
          <a:prstGeom prst="rect">
            <a:avLst/>
          </a:prstGeom>
        </p:spPr>
        <p:txBody>
          <a:bodyPr/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cs-CZ" sz="2600" dirty="0" smtClean="0">
                <a:solidFill>
                  <a:schemeClr val="accent1"/>
                </a:solidFill>
              </a:rPr>
              <a:t>podnik organizující zájezdy a zajišťující služby cestovního ruchu pro přímý prodej cestujícím nebo prodej přes zprostředkovatele</a:t>
            </a:r>
          </a:p>
          <a:p>
            <a:pPr algn="just"/>
            <a:endParaRPr lang="cs-CZ" sz="2600" dirty="0" smtClean="0">
              <a:solidFill>
                <a:schemeClr val="accent1"/>
              </a:solidFill>
            </a:endParaRPr>
          </a:p>
          <a:p>
            <a:pPr algn="just">
              <a:buFontTx/>
              <a:buNone/>
            </a:pPr>
            <a:endParaRPr lang="cs-CZ" sz="2600" dirty="0" smtClean="0">
              <a:solidFill>
                <a:schemeClr val="accent1"/>
              </a:solidFill>
            </a:endParaRPr>
          </a:p>
          <a:p>
            <a:pPr algn="just"/>
            <a:r>
              <a:rPr lang="cs-CZ" sz="2600" dirty="0" smtClean="0">
                <a:solidFill>
                  <a:schemeClr val="accent1"/>
                </a:solidFill>
              </a:rPr>
              <a:t>podnik, který prodává a rezervuje služby cestovního ruchu pro cestující/spotřebitele</a:t>
            </a:r>
          </a:p>
          <a:p>
            <a:pPr algn="just"/>
            <a:r>
              <a:rPr lang="cs-CZ" sz="2600" dirty="0" smtClean="0">
                <a:solidFill>
                  <a:schemeClr val="accent1"/>
                </a:solidFill>
              </a:rPr>
              <a:t>na rozdíl od cestovní kanceláře nesmí organizovat zájezdy</a:t>
            </a:r>
          </a:p>
          <a:p>
            <a:pPr algn="just">
              <a:buFontTx/>
              <a:buNone/>
            </a:pPr>
            <a:endParaRPr lang="cs-CZ" sz="2600" dirty="0">
              <a:solidFill>
                <a:schemeClr val="accent1"/>
              </a:solidFill>
            </a:endParaRPr>
          </a:p>
        </p:txBody>
      </p:sp>
      <p:sp>
        <p:nvSpPr>
          <p:cNvPr id="4" name="Rectangle 6"/>
          <p:cNvSpPr>
            <a:spLocks noChangeArrowheads="1"/>
          </p:cNvSpPr>
          <p:nvPr/>
        </p:nvSpPr>
        <p:spPr bwMode="auto">
          <a:xfrm>
            <a:off x="446856" y="2438400"/>
            <a:ext cx="8229600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cs-CZ" sz="3000" b="1" dirty="0">
                <a:solidFill>
                  <a:srgbClr val="000066"/>
                </a:solidFill>
              </a:rPr>
              <a:t>Cestovní agentura</a:t>
            </a:r>
          </a:p>
        </p:txBody>
      </p:sp>
    </p:spTree>
    <p:extLst>
      <p:ext uri="{BB962C8B-B14F-4D97-AF65-F5344CB8AC3E}">
        <p14:creationId xmlns:p14="http://schemas.microsoft.com/office/powerpoint/2010/main" xmlns="" val="85126723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title"/>
          </p:nvPr>
        </p:nvSpPr>
        <p:spPr>
          <a:xfrm>
            <a:off x="-479" y="0"/>
            <a:ext cx="8229600" cy="647700"/>
          </a:xfrm>
        </p:spPr>
        <p:txBody>
          <a:bodyPr/>
          <a:lstStyle/>
          <a:p>
            <a:pPr algn="l"/>
            <a:r>
              <a:rPr lang="cs-CZ" sz="3000" b="1" dirty="0"/>
              <a:t>Výlet (exkurze</a:t>
            </a:r>
            <a:r>
              <a:rPr lang="cs-CZ" sz="3000" dirty="0"/>
              <a:t>)</a:t>
            </a:r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cs-CZ" sz="2600" dirty="0" smtClean="0">
              <a:solidFill>
                <a:schemeClr val="accent1"/>
              </a:solidFill>
            </a:endParaRPr>
          </a:p>
          <a:p>
            <a:pPr algn="just"/>
            <a:r>
              <a:rPr lang="cs-CZ" sz="2600" dirty="0" smtClean="0">
                <a:solidFill>
                  <a:schemeClr val="accent1"/>
                </a:solidFill>
              </a:rPr>
              <a:t>kratší cesta (zpravidla ne delší než jeden den) podniknutá s různou motivací, a to samostatně nebo jako součást zájezdu</a:t>
            </a:r>
            <a:r>
              <a:rPr lang="cs-CZ" dirty="0" smtClean="0">
                <a:solidFill>
                  <a:schemeClr val="accent1"/>
                </a:solidFill>
              </a:rPr>
              <a:t> </a:t>
            </a:r>
            <a:endParaRPr lang="cs-CZ" dirty="0">
              <a:solidFill>
                <a:schemeClr val="accent1"/>
              </a:solidFill>
            </a:endParaRPr>
          </a:p>
        </p:txBody>
      </p:sp>
      <p:pic>
        <p:nvPicPr>
          <p:cNvPr id="4" name="Picture 8" descr="MCj02901720000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03800" y="3284538"/>
            <a:ext cx="2708275" cy="2165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899592" y="6237312"/>
            <a:ext cx="29366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www.office.</a:t>
            </a:r>
            <a:r>
              <a:rPr lang="cs-CZ" dirty="0" err="1" smtClean="0"/>
              <a:t>microsoft.com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1416883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404664"/>
            <a:ext cx="56166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accent6"/>
                </a:solidFill>
              </a:rPr>
              <a:t>TEST:</a:t>
            </a:r>
            <a:endParaRPr lang="cs-CZ" sz="2800" dirty="0">
              <a:solidFill>
                <a:schemeClr val="accent6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83568" y="1196752"/>
            <a:ext cx="68407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accent6"/>
                </a:solidFill>
              </a:rPr>
              <a:t>1. Popište formy CR, které je možné zařadit do CR rekreačního </a:t>
            </a:r>
            <a:endParaRPr lang="cs-CZ" sz="2400" dirty="0">
              <a:solidFill>
                <a:schemeClr val="accent6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123728" y="467380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C00000"/>
                </a:solidFill>
              </a:rPr>
              <a:t>Otázky zpracujte písemnou formou na samostatný papír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83568" y="2204864"/>
            <a:ext cx="74888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accent6"/>
                </a:solidFill>
              </a:rPr>
              <a:t>2. </a:t>
            </a:r>
            <a:r>
              <a:rPr lang="cs-CZ" sz="2400" dirty="0">
                <a:solidFill>
                  <a:schemeClr val="accent6"/>
                </a:solidFill>
              </a:rPr>
              <a:t>Popište formy CR, které je možné zařadit </a:t>
            </a:r>
            <a:r>
              <a:rPr lang="cs-CZ" sz="2400" dirty="0" smtClean="0">
                <a:solidFill>
                  <a:schemeClr val="accent6"/>
                </a:solidFill>
              </a:rPr>
              <a:t>do CR společenského </a:t>
            </a:r>
            <a:endParaRPr lang="cs-CZ" sz="2400" dirty="0">
              <a:solidFill>
                <a:schemeClr val="accent6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83568" y="3429000"/>
            <a:ext cx="80648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accent6"/>
                </a:solidFill>
              </a:rPr>
              <a:t>3. Popište problematiku, která je řešena v ekologicky udržitelném CR </a:t>
            </a:r>
            <a:endParaRPr lang="cs-CZ" sz="2400" dirty="0">
              <a:solidFill>
                <a:schemeClr val="accent6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83568" y="4509120"/>
            <a:ext cx="7200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accent6"/>
                </a:solidFill>
              </a:rPr>
              <a:t>4. Popište základní činnosti Touroperátora</a:t>
            </a:r>
            <a:endParaRPr lang="cs-CZ" sz="2400" dirty="0">
              <a:solidFill>
                <a:schemeClr val="accent6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83568" y="5229200"/>
            <a:ext cx="73448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accent6"/>
                </a:solidFill>
              </a:rPr>
              <a:t>5. Definujte termín Výlet, sestavte návrh na jednodenní výlet skupiny studentů po regionech ČR</a:t>
            </a:r>
            <a:endParaRPr lang="cs-CZ" sz="2400" dirty="0">
              <a:solidFill>
                <a:schemeClr val="accent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27244379"/>
      </p:ext>
    </p:extLst>
  </p:cSld>
  <p:clrMapOvr>
    <a:masterClrMapping/>
  </p:clrMapOvr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86</TotalTime>
  <Words>246</Words>
  <Application>Microsoft Office PowerPoint</Application>
  <PresentationFormat>Předvádění na obrazovce (4:3)</PresentationFormat>
  <Paragraphs>102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Aerodynamika</vt:lpstr>
      <vt:lpstr>Snímek 1</vt:lpstr>
      <vt:lpstr>Základní terminologie  cestovního ruchu</vt:lpstr>
      <vt:lpstr>Formy CR</vt:lpstr>
      <vt:lpstr>Základní formy CR</vt:lpstr>
      <vt:lpstr>Základní formy CR</vt:lpstr>
      <vt:lpstr>Udržitelný rozvoj</vt:lpstr>
      <vt:lpstr>Cestující</vt:lpstr>
      <vt:lpstr>Rezident</vt:lpstr>
      <vt:lpstr>Turista</vt:lpstr>
      <vt:lpstr>Touroperátor</vt:lpstr>
      <vt:lpstr>Cestovní kancelář</vt:lpstr>
      <vt:lpstr>Výlet (exkurze)</vt:lpstr>
      <vt:lpstr>Snímek 13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Bc. Pavel Lang</dc:creator>
  <cp:lastModifiedBy>Dum</cp:lastModifiedBy>
  <cp:revision>17</cp:revision>
  <dcterms:created xsi:type="dcterms:W3CDTF">2013-06-10T09:59:00Z</dcterms:created>
  <dcterms:modified xsi:type="dcterms:W3CDTF">2014-06-20T17:36:45Z</dcterms:modified>
</cp:coreProperties>
</file>