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56" r:id="rId3"/>
    <p:sldId id="269" r:id="rId4"/>
    <p:sldId id="270" r:id="rId5"/>
    <p:sldId id="271" r:id="rId6"/>
    <p:sldId id="272" r:id="rId7"/>
    <p:sldId id="274" r:id="rId8"/>
    <p:sldId id="273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1FF08A9-D27E-48FD-9DDD-61D94270FD0E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EE76D0B-C03E-4AB6-9EF9-77D531E616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/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projektu školy 	CZ.1.07/1.5.00/34.0963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>
              <a:lnSpc>
                <a:spcPct val="90000"/>
              </a:lnSpc>
              <a:defRPr/>
            </a:pPr>
            <a:r>
              <a:rPr lang="cs-CZ" sz="1200" b="1" dirty="0" smtClean="0"/>
              <a:t>Číslo materiálu	</a:t>
            </a:r>
            <a:r>
              <a:rPr lang="cs-CZ" sz="1200" b="1"/>
              <a:t> VY_32_INOVACE_OdP_S1_11</a:t>
            </a:r>
            <a:endParaRPr lang="cs-CZ" sz="1200" b="1" dirty="0" smtClean="0"/>
          </a:p>
        </p:txBody>
      </p:sp>
      <p:pic>
        <p:nvPicPr>
          <p:cNvPr id="3075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403350" y="3182773"/>
            <a:ext cx="6553200" cy="4062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 sz="1200" b="1" dirty="0">
                <a:latin typeface="Arial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charset="0"/>
              </a:rPr>
              <a:t>Název:			</a:t>
            </a:r>
            <a:r>
              <a:rPr lang="cs-CZ" sz="1200" dirty="0" smtClean="0">
                <a:latin typeface="Arial" charset="0"/>
              </a:rPr>
              <a:t>Základní terminologie cestovního ruchu – 3. část</a:t>
            </a:r>
            <a:endParaRPr lang="cs-CZ" sz="1200" dirty="0"/>
          </a:p>
          <a:p>
            <a:pPr eaLnBrk="1" hangingPunct="1"/>
            <a:r>
              <a:rPr lang="cs-CZ" sz="1200" dirty="0">
                <a:latin typeface="Arial" charset="0"/>
              </a:rPr>
              <a:t>Autor:			Bc. Pavel Lang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Datum:			7.3.2013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Obor:			</a:t>
            </a:r>
            <a:r>
              <a:rPr lang="cs-CZ" sz="1200" dirty="0"/>
              <a:t>a) </a:t>
            </a:r>
            <a:r>
              <a:rPr lang="cs-CZ" sz="1200" smtClean="0"/>
              <a:t>65-41-L/01   Gastronomie </a:t>
            </a:r>
            <a:r>
              <a:rPr lang="cs-CZ" sz="1200" dirty="0" smtClean="0"/>
              <a:t>(nástavbové studium)</a:t>
            </a:r>
            <a:endParaRPr lang="cs-CZ" sz="1200" dirty="0"/>
          </a:p>
          <a:p>
            <a:pPr eaLnBrk="1" hangingPunct="1"/>
            <a:r>
              <a:rPr lang="cs-CZ" sz="1200" dirty="0"/>
              <a:t>			b) 65-41-L/01   Gastronomie</a:t>
            </a:r>
          </a:p>
          <a:p>
            <a:pPr eaLnBrk="1" hangingPunct="1"/>
            <a:r>
              <a:rPr lang="cs-CZ" sz="1200" dirty="0"/>
              <a:t>Ročník:			a) - 1. ročník a b) - </a:t>
            </a:r>
            <a:r>
              <a:rPr lang="cs-CZ" sz="1200" dirty="0" smtClean="0"/>
              <a:t>1. </a:t>
            </a:r>
            <a:r>
              <a:rPr lang="cs-CZ" sz="1200" dirty="0"/>
              <a:t>ročník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Předmět:			Cestovní ruch</a:t>
            </a:r>
            <a:endParaRPr lang="cs-CZ" sz="1200" b="1" dirty="0">
              <a:latin typeface="Arial" charset="0"/>
            </a:endParaRPr>
          </a:p>
          <a:p>
            <a:pPr eaLnBrk="1" hangingPunct="1"/>
            <a:r>
              <a:rPr lang="cs-CZ" sz="1200" b="1" dirty="0">
                <a:latin typeface="Arial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charset="0"/>
            </a:endParaRPr>
          </a:p>
          <a:p>
            <a:pPr eaLnBrk="1" hangingPunct="1"/>
            <a:r>
              <a:rPr lang="cs-CZ" sz="1200" dirty="0">
                <a:latin typeface="Arial" charset="0"/>
              </a:rPr>
              <a:t>1. Materiál je určen pro výuku předmětu Cestovní ruch a je v souladu s ŠVP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2. Materiál je prezentován žákům prostřednictvím ICT s výkladem a doplněním při současném 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použití učebnice Cestovní ruch pro střední školy a pro veřejnost – D. Drobná a E.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Morávková, nakl. Fortuna Praha 2004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Součástí materiálu je krátký test s označením odpovědí. Další formou zpětné vazby je 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test jako souhrn několika realizovaných materiálů.	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    Pro výuku je použit - PC s dataprojektorem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              - interaktivní tabule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              - interaktivní dataprojektor</a:t>
            </a:r>
          </a:p>
          <a:p>
            <a:pPr eaLnBrk="1" hangingPunct="1"/>
            <a:r>
              <a:rPr lang="cs-CZ" sz="1200" dirty="0">
                <a:latin typeface="Arial" charset="0"/>
              </a:rPr>
              <a:t>	</a:t>
            </a:r>
            <a:r>
              <a:rPr lang="cs-CZ" dirty="0">
                <a:latin typeface="Arial" charset="0"/>
              </a:rPr>
              <a:t/>
            </a:r>
            <a:br>
              <a:rPr lang="cs-CZ" dirty="0">
                <a:latin typeface="Arial" charset="0"/>
              </a:rPr>
            </a:br>
            <a:endParaRPr lang="cs-CZ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702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43302" y="5052545"/>
            <a:ext cx="5637010" cy="88211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endParaRPr lang="cs-CZ" b="1" dirty="0">
              <a:solidFill>
                <a:srgbClr val="000066"/>
              </a:solidFill>
            </a:endParaRPr>
          </a:p>
          <a:p>
            <a:pPr algn="ctr">
              <a:buFontTx/>
              <a:buNone/>
            </a:pPr>
            <a:r>
              <a:rPr lang="cs-CZ" b="1" dirty="0" smtClean="0">
                <a:solidFill>
                  <a:srgbClr val="000066"/>
                </a:solidFill>
              </a:rPr>
              <a:t>Bc. Pavel Lang</a:t>
            </a:r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17581" y="1556792"/>
            <a:ext cx="7175351" cy="1793167"/>
          </a:xfrm>
        </p:spPr>
        <p:txBody>
          <a:bodyPr/>
          <a:lstStyle/>
          <a:p>
            <a:pPr algn="ctr"/>
            <a:r>
              <a:rPr lang="cs-CZ" b="1" dirty="0"/>
              <a:t>Základní terminologie</a:t>
            </a:r>
            <a:r>
              <a:rPr lang="cs-CZ" dirty="0"/>
              <a:t> </a:t>
            </a:r>
            <a:br>
              <a:rPr lang="cs-CZ" dirty="0"/>
            </a:br>
            <a:r>
              <a:rPr lang="cs-CZ" b="1" dirty="0"/>
              <a:t>cestovního ruchu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03848" y="4428401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2</a:t>
            </a:r>
            <a:r>
              <a:rPr lang="cs-CZ" sz="3200" dirty="0" smtClean="0"/>
              <a:t>. část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80660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Zájezd</a:t>
            </a:r>
            <a:br>
              <a:rPr lang="cs-CZ" sz="3000" b="1" dirty="0"/>
            </a:br>
            <a:r>
              <a:rPr lang="cs-CZ" sz="3000" b="1" dirty="0"/>
              <a:t>pozitivní vymezení</a:t>
            </a:r>
            <a:r>
              <a:rPr lang="cs-CZ" sz="2600" dirty="0"/>
              <a:t> 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68313" y="1341438"/>
            <a:ext cx="8229600" cy="5000625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1"/>
                </a:solidFill>
              </a:rPr>
              <a:t>předem sestavená kombinace alespoň dvou z následujících služeb, je-li prodávána nebo nabízena k prodeji za souhrnnou cenu a je-li služba poskytována po dobu přesahující 24 hodin nebo když zahrnuje ubytování přes noc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1"/>
                </a:solidFill>
              </a:rPr>
              <a:t>kombinace může zahrnovat tyto služby 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►  doprava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►  ubytování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► jiné služby cestovního ruchu, jež nejsou doplňkem dopravy nebo ubytování a tvoří významnou část zájezdu nebo jejichž cena tvoří alespoň 20 % souhrnné ceny zájezdu</a:t>
            </a:r>
            <a:endParaRPr lang="cs-CZ" sz="2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9822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Zájezd</a:t>
            </a:r>
            <a:br>
              <a:rPr lang="cs-CZ" sz="3000" b="1" dirty="0"/>
            </a:br>
            <a:r>
              <a:rPr lang="cs-CZ" sz="3000" b="1" dirty="0"/>
              <a:t>negativní vymezení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cs-CZ" sz="2600" dirty="0" smtClean="0">
              <a:solidFill>
                <a:schemeClr val="accent1"/>
              </a:solidFill>
            </a:endParaRPr>
          </a:p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zájezdem není kombinace služeb cestovního ruchu  prodávaná jinému podnikateli za účelem jeho dalšího podnikání, nebo jejíž nabídka nesplňuje znaky živnostenského podnikání </a:t>
            </a:r>
            <a:endParaRPr lang="cs-CZ" sz="2600" dirty="0">
              <a:solidFill>
                <a:schemeClr val="accent1"/>
              </a:solidFill>
            </a:endParaRPr>
          </a:p>
        </p:txBody>
      </p:sp>
      <p:pic>
        <p:nvPicPr>
          <p:cNvPr id="4" name="Picture 5" descr="MCj0297747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933825"/>
            <a:ext cx="1774825" cy="266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86543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188913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Zájezd na míru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cs-CZ" sz="2600" dirty="0" smtClean="0">
              <a:solidFill>
                <a:schemeClr val="accent1"/>
              </a:solidFill>
            </a:endParaRPr>
          </a:p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zájezd na zakázku, sestavený přesně podle požadavků zákazníka – jednotlivce nebo skupiny; zákazník si určí místo a druh ubytování, způsob a termín dopravy, navštívené atraktivity cestovního ruchu a další služby</a:t>
            </a:r>
            <a:endParaRPr lang="cs-CZ" sz="2600" dirty="0">
              <a:solidFill>
                <a:schemeClr val="accent1"/>
              </a:solidFill>
            </a:endParaRPr>
          </a:p>
        </p:txBody>
      </p:sp>
      <p:pic>
        <p:nvPicPr>
          <p:cNvPr id="4" name="Picture 4" descr="MCj0231073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860800"/>
            <a:ext cx="2422525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9059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158824" y="188640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Prodej na poslední</a:t>
            </a:r>
            <a:br>
              <a:rPr lang="cs-CZ" sz="3000" b="1" dirty="0"/>
            </a:br>
            <a:r>
              <a:rPr lang="cs-CZ" sz="3000" b="1" dirty="0"/>
              <a:t>chvíli (last moment)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295400"/>
            <a:ext cx="8229600" cy="48307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accent1"/>
                </a:solidFill>
              </a:rPr>
              <a:t>způsob podpory prodeje v cestovním ruchu, nabídka a prodej služby cestovního ruchu, package nebo zájezdu v termínu několik dní před termínem jejich realizace</a:t>
            </a: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1"/>
                </a:solidFill>
              </a:rPr>
              <a:t>typické je výrazné snížení nabídkové ceny</a:t>
            </a:r>
          </a:p>
          <a:p>
            <a:pPr algn="just">
              <a:lnSpc>
                <a:spcPct val="90000"/>
              </a:lnSpc>
              <a:buFontTx/>
              <a:buNone/>
            </a:pPr>
            <a:endParaRPr lang="cs-CZ" sz="2600" dirty="0" smtClean="0">
              <a:solidFill>
                <a:schemeClr val="accent1"/>
              </a:solidFill>
            </a:endParaRPr>
          </a:p>
          <a:p>
            <a:pPr algn="just">
              <a:lnSpc>
                <a:spcPct val="90000"/>
              </a:lnSpc>
              <a:buFontTx/>
              <a:buNone/>
            </a:pPr>
            <a:endParaRPr lang="cs-CZ" sz="2600" dirty="0" smtClean="0">
              <a:solidFill>
                <a:schemeClr val="accent1"/>
              </a:solidFill>
            </a:endParaRPr>
          </a:p>
          <a:p>
            <a:pPr algn="just">
              <a:lnSpc>
                <a:spcPct val="90000"/>
              </a:lnSpc>
            </a:pPr>
            <a:r>
              <a:rPr lang="cs-CZ" sz="2600" dirty="0" smtClean="0">
                <a:solidFill>
                  <a:schemeClr val="accent1"/>
                </a:solidFill>
              </a:rPr>
              <a:t>prodej služby cestovního ruchu, package nebo zájezdu, který může být realizován jako součást prodejní strategie prodejce bezprostředně po uvedení produktu cestovního ruchu na trh za zvýhodněnou cenu</a:t>
            </a:r>
          </a:p>
          <a:p>
            <a:pPr algn="just">
              <a:lnSpc>
                <a:spcPct val="90000"/>
              </a:lnSpc>
              <a:buFontTx/>
              <a:buNone/>
            </a:pPr>
            <a:endParaRPr lang="cs-CZ" sz="2600" dirty="0">
              <a:solidFill>
                <a:schemeClr val="accent1"/>
              </a:solidFill>
            </a:endParaRPr>
          </a:p>
        </p:txBody>
      </p:sp>
      <p:sp>
        <p:nvSpPr>
          <p:cNvPr id="4" name="Rectangle 9"/>
          <p:cNvSpPr>
            <a:spLocks noChangeArrowheads="1"/>
          </p:cNvSpPr>
          <p:nvPr/>
        </p:nvSpPr>
        <p:spPr bwMode="auto">
          <a:xfrm>
            <a:off x="518864" y="3581400"/>
            <a:ext cx="8229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3000" b="1" dirty="0">
                <a:solidFill>
                  <a:srgbClr val="000066"/>
                </a:solidFill>
              </a:rPr>
              <a:t>Prodej v první </a:t>
            </a:r>
            <a:r>
              <a:rPr lang="cs-CZ" sz="3000" b="1" dirty="0" smtClean="0">
                <a:solidFill>
                  <a:srgbClr val="000066"/>
                </a:solidFill>
              </a:rPr>
              <a:t>chvíli (first moment)</a:t>
            </a:r>
            <a:endParaRPr lang="cs-CZ" sz="30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1067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16632"/>
            <a:ext cx="8229600" cy="647700"/>
          </a:xfrm>
        </p:spPr>
        <p:txBody>
          <a:bodyPr/>
          <a:lstStyle/>
          <a:p>
            <a:pPr algn="l"/>
            <a:r>
              <a:rPr lang="cs-CZ" sz="3000" b="1" dirty="0"/>
              <a:t>Základní služby CR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služby, které zajišťují základní potřeby návštěvníků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 ► doprava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 ► ubytování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 ► stravování</a:t>
            </a:r>
          </a:p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jejich úhrada zpravidla činí největší část cestovních výdajů</a:t>
            </a:r>
            <a:endParaRPr lang="cs-CZ" sz="2600" dirty="0">
              <a:solidFill>
                <a:schemeClr val="accent1"/>
              </a:solidFill>
            </a:endParaRPr>
          </a:p>
        </p:txBody>
      </p:sp>
      <p:pic>
        <p:nvPicPr>
          <p:cNvPr id="4" name="Picture 4" descr="MCj0344057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7763" y="4149725"/>
            <a:ext cx="2305050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6237312"/>
            <a:ext cx="293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0488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4624"/>
            <a:ext cx="8229600" cy="647700"/>
          </a:xfrm>
        </p:spPr>
        <p:txBody>
          <a:bodyPr/>
          <a:lstStyle/>
          <a:p>
            <a:pPr algn="l"/>
            <a:r>
              <a:rPr lang="cs-CZ" sz="2600" b="1" dirty="0"/>
              <a:t>Doplňkové služby CR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620688"/>
            <a:ext cx="8229600" cy="5135563"/>
          </a:xfrm>
          <a:prstGeom prst="rect">
            <a:avLst/>
          </a:prstGeom>
        </p:spPr>
        <p:txBody>
          <a:bodyPr/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služby komplementární základním službám cestovního ruchu</a:t>
            </a:r>
          </a:p>
          <a:p>
            <a:pPr algn="just"/>
            <a:r>
              <a:rPr lang="cs-CZ" sz="2600" dirty="0" smtClean="0">
                <a:solidFill>
                  <a:schemeClr val="accent1"/>
                </a:solidFill>
              </a:rPr>
              <a:t>např. ► služby průvodců cestovního ruchu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   ► turistických informačních center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   ► cestovních kanceláří a cestovních agentur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   ► půjčoven sportovních potřeb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   ► směnáren</a:t>
            </a:r>
          </a:p>
          <a:p>
            <a:pPr algn="just">
              <a:buFontTx/>
              <a:buNone/>
            </a:pPr>
            <a:r>
              <a:rPr lang="cs-CZ" sz="2600" dirty="0" smtClean="0">
                <a:solidFill>
                  <a:schemeClr val="accent1"/>
                </a:solidFill>
              </a:rPr>
              <a:t>		   ► prodej upomínkových předmětů</a:t>
            </a:r>
            <a:endParaRPr lang="cs-CZ" sz="2600" dirty="0">
              <a:solidFill>
                <a:schemeClr val="accent1"/>
              </a:solidFill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302840" y="4572000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r>
              <a:rPr lang="cs-CZ" sz="3000" b="1" dirty="0">
                <a:solidFill>
                  <a:srgbClr val="000066"/>
                </a:solidFill>
              </a:rPr>
              <a:t>Komplex služeb (package)</a:t>
            </a:r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609600" y="5181600"/>
            <a:ext cx="80772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sz="2400" dirty="0">
                <a:solidFill>
                  <a:schemeClr val="accent1"/>
                </a:solidFill>
              </a:rPr>
              <a:t>  „dvě nebo více služeb rezervovaných nebo zakoupených podle přání zákazníka za jednu cenu, resp. pro předem připravený soubor služeb</a:t>
            </a:r>
          </a:p>
        </p:txBody>
      </p:sp>
    </p:spTree>
    <p:extLst>
      <p:ext uri="{BB962C8B-B14F-4D97-AF65-F5344CB8AC3E}">
        <p14:creationId xmlns:p14="http://schemas.microsoft.com/office/powerpoint/2010/main" xmlns="" val="36632471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476672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/>
                </a:solidFill>
              </a:rPr>
              <a:t>TEST:</a:t>
            </a:r>
            <a:endParaRPr lang="cs-CZ" sz="2800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340768"/>
            <a:ext cx="6912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/>
                </a:solidFill>
              </a:rPr>
              <a:t>1. Popište termín zájezd na míru. Připravte nabídku zájezdu na míru pro klientelu CK středního věku (25 – 45 let)</a:t>
            </a:r>
            <a:endParaRPr lang="cs-CZ" sz="2800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548680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Popište úkoly testu na samostatný papír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2924944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/>
                </a:solidFill>
              </a:rPr>
              <a:t>2. Popište rozdíly při prodeji Zájezdu na poslední chvíli a Zájezdu na první moment </a:t>
            </a:r>
            <a:endParaRPr lang="cs-CZ" sz="2800" dirty="0">
              <a:solidFill>
                <a:schemeClr val="accent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4221088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/>
                </a:solidFill>
              </a:rPr>
              <a:t>3. Vytvořte nabídku balíčku kompletních služeb, které je možné nabídnout klientele CK v rámci vnitřního CR.</a:t>
            </a:r>
            <a:endParaRPr lang="cs-CZ" sz="28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590677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102</TotalTime>
  <Words>244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Základní terminologie  cestovního ruchu</vt:lpstr>
      <vt:lpstr>Zájezd pozitivní vymezení </vt:lpstr>
      <vt:lpstr>Zájezd negativní vymezení</vt:lpstr>
      <vt:lpstr>Zájezd na míru</vt:lpstr>
      <vt:lpstr>Prodej na poslední chvíli (last moment)</vt:lpstr>
      <vt:lpstr>Základní služby CR</vt:lpstr>
      <vt:lpstr>Doplňkové služby CR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Bc. Pavel Lang</dc:creator>
  <cp:lastModifiedBy>Dum</cp:lastModifiedBy>
  <cp:revision>19</cp:revision>
  <dcterms:created xsi:type="dcterms:W3CDTF">2013-06-10T09:59:00Z</dcterms:created>
  <dcterms:modified xsi:type="dcterms:W3CDTF">2014-06-20T17:38:49Z</dcterms:modified>
</cp:coreProperties>
</file>