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9" r:id="rId4"/>
    <p:sldId id="260" r:id="rId5"/>
    <p:sldId id="261" r:id="rId6"/>
    <p:sldId id="264" r:id="rId7"/>
    <p:sldId id="263" r:id="rId8"/>
    <p:sldId id="268" r:id="rId9"/>
    <p:sldId id="265" r:id="rId10"/>
    <p:sldId id="267" r:id="rId11"/>
    <p:sldId id="266" r:id="rId12"/>
    <p:sldId id="274" r:id="rId13"/>
    <p:sldId id="270" r:id="rId14"/>
    <p:sldId id="272" r:id="rId15"/>
    <p:sldId id="273" r:id="rId16"/>
    <p:sldId id="26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348668E-DE3E-4426-A93B-67DA31A4663A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0161886-A838-402A-B259-D0763D412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420888"/>
            <a:ext cx="6172200" cy="18002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SŠ, ZŠ a MŠ, Karviná</a:t>
            </a:r>
            <a:br>
              <a:rPr lang="cs-CZ" sz="2400" dirty="0" smtClean="0"/>
            </a:br>
            <a:r>
              <a:rPr lang="cs-CZ" sz="2400" dirty="0" smtClean="0"/>
              <a:t>Člověk a společnost</a:t>
            </a:r>
            <a:br>
              <a:rPr lang="cs-CZ" sz="2400" dirty="0" smtClean="0"/>
            </a:br>
            <a:r>
              <a:rPr lang="cs-CZ" sz="2400" dirty="0" smtClean="0"/>
              <a:t>2. stupeň, Základní škola speciální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</a:t>
            </a:r>
            <a:r>
              <a:rPr lang="cs-CZ" dirty="0"/>
              <a:t>.</a:t>
            </a:r>
            <a:r>
              <a:rPr lang="cs-CZ" dirty="0" smtClean="0"/>
              <a:t> Eva Burdová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Mámo, táto,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…pojďte si hrát.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86000" y="4797152"/>
            <a:ext cx="6172200" cy="1440160"/>
          </a:xfrm>
        </p:spPr>
        <p:txBody>
          <a:bodyPr/>
          <a:lstStyle/>
          <a:p>
            <a:r>
              <a:rPr lang="cs-CZ" dirty="0" smtClean="0"/>
              <a:t>      </a:t>
            </a:r>
          </a:p>
          <a:p>
            <a:endParaRPr lang="cs-CZ" dirty="0" smtClean="0"/>
          </a:p>
          <a:p>
            <a:r>
              <a:rPr lang="cs-CZ" dirty="0" smtClean="0"/>
              <a:t>      Výchova k rodičovství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S rodiči třeba na výstavu.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67744" y="5013176"/>
            <a:ext cx="6172200" cy="1371600"/>
          </a:xfrm>
        </p:spPr>
        <p:txBody>
          <a:bodyPr>
            <a:normAutofit/>
          </a:bodyPr>
          <a:lstStyle/>
          <a:p>
            <a:r>
              <a:rPr lang="cs-CZ" sz="1600" dirty="0"/>
              <a:t>http://kultura.idnes.cz/video-odmenili-jsme-navstevnika-vystavy-play-s-cislem-10-000-p3j-/play-petra-nikla.aspx?c=A101120_114241_play-petra-nikla_jaz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980728"/>
            <a:ext cx="4297363" cy="332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455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 rot="5400000">
            <a:off x="6320514" y="6170781"/>
            <a:ext cx="368598" cy="457200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l="20359" r="20359"/>
          <a:stretch>
            <a:fillRect/>
          </a:stretch>
        </p:blipFill>
        <p:spPr bwMode="auto">
          <a:xfrm>
            <a:off x="478603" y="571480"/>
            <a:ext cx="3593330" cy="3992589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scene3d>
            <a:camera prst="perspectiveHeroicExtremeRightFacing"/>
            <a:lightRig rig="threePt" dir="t"/>
          </a:scene3d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6286512" y="264795"/>
            <a:ext cx="2857488" cy="4164337"/>
          </a:xfrm>
        </p:spPr>
        <p:txBody>
          <a:bodyPr>
            <a:normAutofit/>
          </a:bodyPr>
          <a:lstStyle/>
          <a:p>
            <a:endParaRPr lang="cs-CZ" sz="1800" u="sng" dirty="0" smtClean="0"/>
          </a:p>
          <a:p>
            <a:endParaRPr lang="cs-CZ" sz="2000" b="1" u="sng" dirty="0" smtClean="0"/>
          </a:p>
          <a:p>
            <a:r>
              <a:rPr lang="cs-CZ" sz="2000" b="1" dirty="0" smtClean="0"/>
              <a:t>Užší okruh rodiny tvoří: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   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Otec</a:t>
            </a: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Matka</a:t>
            </a: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Sourozenci</a:t>
            </a: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 l="20554" t="7548" r="20554"/>
          <a:stretch>
            <a:fillRect/>
          </a:stretch>
        </p:blipFill>
        <p:spPr bwMode="auto">
          <a:xfrm>
            <a:off x="2643174" y="3143248"/>
            <a:ext cx="3286148" cy="3375685"/>
          </a:xfrm>
          <a:prstGeom prst="rect">
            <a:avLst/>
          </a:prstGeom>
          <a:solidFill>
            <a:schemeClr val="bg2"/>
          </a:solidFill>
          <a:ln w="127000" cap="rnd" cmpd="sng" algn="ctr">
            <a:solidFill>
              <a:schemeClr val="bg2">
                <a:lumMod val="50000"/>
              </a:schemeClr>
            </a:solidFill>
            <a:prstDash val="solid"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156176" y="4357694"/>
            <a:ext cx="28450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Děti potřebují    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rodiče, kteří na ně 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mají čas.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00042"/>
            <a:ext cx="8001057" cy="5991489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7" y="2428868"/>
            <a:ext cx="4071934" cy="30492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ContrastingLeftFacing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098" name="Picture 2"/>
          <p:cNvPicPr>
            <a:picLocks noGrp="1" noChangeAspect="1" noChangeArrowheads="1"/>
          </p:cNvPicPr>
          <p:nvPr>
            <p:ph type="pic" idx="4294967295"/>
          </p:nvPr>
        </p:nvPicPr>
        <p:blipFill>
          <a:blip r:embed="rId4"/>
          <a:srcRect l="16302" r="16302"/>
          <a:stretch>
            <a:fillRect/>
          </a:stretch>
        </p:blipFill>
        <p:spPr bwMode="auto">
          <a:xfrm>
            <a:off x="357158" y="3857628"/>
            <a:ext cx="2357436" cy="26193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ContrastingRightFacing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Zaoblený obdélníkový popisek 5"/>
          <p:cNvSpPr/>
          <p:nvPr/>
        </p:nvSpPr>
        <p:spPr>
          <a:xfrm>
            <a:off x="4857752" y="332656"/>
            <a:ext cx="3890712" cy="2239088"/>
          </a:xfrm>
          <a:prstGeom prst="wedgeRoundRectCallout">
            <a:avLst>
              <a:gd name="adj1" fmla="val -72685"/>
              <a:gd name="adj2" fmla="val 1384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Rodina jsem já, moje máma, můj táta a sestra Aninka.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6141919" y="5992186"/>
            <a:ext cx="725788" cy="457200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57950" y="642918"/>
            <a:ext cx="2500330" cy="4527420"/>
          </a:xfrm>
        </p:spPr>
        <p:txBody>
          <a:bodyPr>
            <a:normAutofit/>
          </a:bodyPr>
          <a:lstStyle/>
          <a:p>
            <a:endParaRPr lang="cs-CZ" sz="1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Od mámy dostávám spoustu lásky.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 descr="C:\Users\Burdová\AppData\Local\Microsoft\Windows\Temporary Internet Files\Content.IE5\F0SOEJIZ\MP9002020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8"/>
            <a:ext cx="4084280" cy="620397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6254780" y="5736449"/>
            <a:ext cx="500066" cy="457200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0192" y="260648"/>
            <a:ext cx="2664296" cy="495604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Tatínek má legrační nápady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1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l="18000" r="18000"/>
          <a:stretch>
            <a:fillRect/>
          </a:stretch>
        </p:blipFill>
        <p:spPr bwMode="auto">
          <a:xfrm>
            <a:off x="285720" y="285728"/>
            <a:ext cx="5672166" cy="6302407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6317082" y="5817025"/>
            <a:ext cx="357190" cy="438927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15074" y="264795"/>
            <a:ext cx="2643206" cy="4956048"/>
          </a:xfrm>
        </p:spPr>
        <p:txBody>
          <a:bodyPr/>
          <a:lstStyle/>
          <a:p>
            <a:endParaRPr lang="cs-CZ" dirty="0" smtClean="0"/>
          </a:p>
          <a:p>
            <a:endParaRPr lang="cs-CZ" sz="20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Do širšího rodinného okruhu patří babičky, tety, dědečkové, strýčkové a všichni mí bratranci a sestřenice.</a:t>
            </a:r>
            <a:endParaRPr lang="cs-CZ" sz="1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Burdová\AppData\Local\Microsoft\Windows\Temporary Internet Files\Content.IE5\H30AOKAE\MP9001851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0688"/>
            <a:ext cx="3657600" cy="246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2051" name="Picture 3" descr="C:\Users\Burdová\AppData\Local\Microsoft\Windows\Temporary Internet Files\Content.IE5\Q7E3GXUB\MP9004386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4259" y="332656"/>
            <a:ext cx="6400800" cy="36576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scene3d>
            <a:camera prst="perspectiveContrastingRightFacing"/>
            <a:lightRig rig="threePt" dir="t"/>
          </a:scene3d>
          <a:sp3d>
            <a:bevelT prst="slop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urdová\AppData\Local\Microsoft\Windows\Temporary Internet Files\Content.IE5\H30AOKAE\MP9001851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990256"/>
            <a:ext cx="3657600" cy="24688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1143000"/>
          </a:xfrm>
        </p:spPr>
        <p:txBody>
          <a:bodyPr/>
          <a:lstStyle/>
          <a:p>
            <a:r>
              <a:rPr lang="cs-CZ" dirty="0" smtClean="0"/>
              <a:t>     </a:t>
            </a:r>
            <a:r>
              <a:rPr lang="cs-CZ" b="1" dirty="0" smtClean="0"/>
              <a:t>Babička je trpělivá a má nás ráda.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6" name="Picture 4" descr="C:\Users\Burdová\AppData\Local\Microsoft\Windows\Temporary Internet Files\Content.IE5\GFPS8AYY\MP90040024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00" b="5343"/>
          <a:stretch/>
        </p:blipFill>
        <p:spPr bwMode="auto">
          <a:xfrm>
            <a:off x="1259632" y="1772816"/>
            <a:ext cx="6338727" cy="4216151"/>
          </a:xfrm>
          <a:prstGeom prst="rect">
            <a:avLst/>
          </a:prstGeom>
          <a:solidFill>
            <a:schemeClr val="accent2"/>
          </a:solidFill>
          <a:ln w="76200">
            <a:solidFill>
              <a:schemeClr val="accent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</a:t>
            </a:r>
            <a:r>
              <a:rPr lang="cs-CZ" b="1" dirty="0" smtClean="0"/>
              <a:t>Dědeček nás toho hodně naučí.</a:t>
            </a:r>
            <a:endParaRPr lang="cs-CZ" b="1" dirty="0"/>
          </a:p>
        </p:txBody>
      </p:sp>
      <p:pic>
        <p:nvPicPr>
          <p:cNvPr id="4098" name="Picture 2" descr="C:\Users\Burdová\AppData\Local\Microsoft\Windows\Temporary Internet Files\Content.IE5\5XE5YBH5\MP9004237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6264697" cy="4223777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Prázdniny u tety jsou moc prima.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785926"/>
            <a:ext cx="5936832" cy="4307370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3" name="Obdélník se zakulaceným rohem na stejné straně 2"/>
          <p:cNvSpPr/>
          <p:nvPr/>
        </p:nvSpPr>
        <p:spPr>
          <a:xfrm>
            <a:off x="5764388" y="5682785"/>
            <a:ext cx="1562472" cy="45720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51720" y="620688"/>
            <a:ext cx="6406480" cy="3816424"/>
          </a:xfrm>
        </p:spPr>
        <p:txBody>
          <a:bodyPr>
            <a:noAutofit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>
                <a:solidFill>
                  <a:schemeClr val="bg1"/>
                </a:solidFill>
              </a:rPr>
              <a:t>Pojďme si hrát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           - doplň správné slovo: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/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Náš </a:t>
            </a:r>
            <a:r>
              <a:rPr lang="cs-CZ" sz="3200" dirty="0"/>
              <a:t>děda má brýle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Vidí na tři míle.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051720" y="5010150"/>
            <a:ext cx="6406480" cy="1371600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TÁTA                                      BRATŘI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STREJČEK                                    </a:t>
            </a:r>
            <a:r>
              <a:rPr lang="cs-CZ" dirty="0">
                <a:solidFill>
                  <a:schemeClr val="bg1"/>
                </a:solidFill>
              </a:rPr>
              <a:t>DĚDA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987824" y="2314333"/>
            <a:ext cx="1152128" cy="7920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81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51720" y="188640"/>
            <a:ext cx="6768752" cy="4608512"/>
          </a:xfrm>
        </p:spPr>
        <p:txBody>
          <a:bodyPr>
            <a:noAutofit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Strejček </a:t>
            </a:r>
            <a:r>
              <a:rPr lang="cs-CZ" sz="3200" dirty="0"/>
              <a:t>Nimra koupil </a:t>
            </a:r>
            <a:r>
              <a:rPr lang="cs-CZ" sz="3200" dirty="0" smtClean="0"/>
              <a:t>šimla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za půl </a:t>
            </a:r>
            <a:r>
              <a:rPr lang="cs-CZ" sz="3200" dirty="0" err="1"/>
              <a:t>páta</a:t>
            </a:r>
            <a:r>
              <a:rPr lang="cs-CZ" sz="3200" dirty="0"/>
              <a:t> tolaru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Přišel domů, </a:t>
            </a:r>
            <a:r>
              <a:rPr lang="cs-CZ" sz="3200" dirty="0" err="1"/>
              <a:t>popad</a:t>
            </a:r>
            <a:r>
              <a:rPr lang="cs-CZ" sz="3200" dirty="0"/>
              <a:t> ženu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tancoval s ní maděru.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051720" y="5010150"/>
            <a:ext cx="6406480" cy="1371600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TÁTA                                      BRATŘI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STREJČEK                                    </a:t>
            </a:r>
            <a:r>
              <a:rPr lang="cs-CZ" dirty="0">
                <a:solidFill>
                  <a:schemeClr val="bg1"/>
                </a:solidFill>
              </a:rPr>
              <a:t>DĚDA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060639" y="597822"/>
            <a:ext cx="2088232" cy="93610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18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07704" y="620688"/>
            <a:ext cx="6550496" cy="4536504"/>
          </a:xfrm>
        </p:spPr>
        <p:txBody>
          <a:bodyPr>
            <a:noAutofit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Náš </a:t>
            </a:r>
            <a:r>
              <a:rPr lang="cs-CZ" sz="3200" dirty="0"/>
              <a:t>táta šel na houby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jestli on tam zabloudí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Nezabloudí, těšte se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On nám houby přinese.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051720" y="5010150"/>
            <a:ext cx="6406480" cy="1371600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TÁTA                                      BRATŘI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STREJČEK                                    </a:t>
            </a:r>
            <a:r>
              <a:rPr lang="cs-CZ" dirty="0">
                <a:solidFill>
                  <a:schemeClr val="bg1"/>
                </a:solidFill>
              </a:rPr>
              <a:t>DĚDA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844966" y="596842"/>
            <a:ext cx="1080120" cy="93610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2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07704" y="188640"/>
            <a:ext cx="6550496" cy="4392488"/>
          </a:xfrm>
        </p:spPr>
        <p:txBody>
          <a:bodyPr>
            <a:noAutofit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Jeden</a:t>
            </a:r>
            <a:r>
              <a:rPr lang="cs-CZ" sz="3200" dirty="0"/>
              <a:t>, dva, tři, my jsme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bratři</a:t>
            </a:r>
            <a:r>
              <a:rPr lang="cs-CZ" sz="3200" dirty="0"/>
              <a:t>.</a:t>
            </a:r>
            <a:br>
              <a:rPr lang="cs-CZ" sz="3200" dirty="0"/>
            </a:br>
            <a:r>
              <a:rPr lang="cs-CZ" sz="3200" dirty="0"/>
              <a:t>Který je to mezi námi</a:t>
            </a:r>
            <a:r>
              <a:rPr lang="cs-CZ" sz="3200" dirty="0" smtClean="0"/>
              <a:t>,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Co se schoval do té slámy</a:t>
            </a:r>
            <a:r>
              <a:rPr lang="cs-CZ" sz="3200" dirty="0" smtClean="0"/>
              <a:t>?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Ten, ten nebo ten,</a:t>
            </a:r>
            <a:br>
              <a:rPr lang="cs-CZ" sz="3200" dirty="0"/>
            </a:br>
            <a:r>
              <a:rPr lang="cs-CZ" sz="3200" dirty="0"/>
              <a:t>Vyhoďme ho z kola ven. 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2051720" y="5010150"/>
            <a:ext cx="6406480" cy="1371600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TÁTA                                      BRATŘI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STREJČEK                                    </a:t>
            </a:r>
            <a:r>
              <a:rPr lang="cs-CZ" dirty="0">
                <a:solidFill>
                  <a:schemeClr val="bg1"/>
                </a:solidFill>
              </a:rPr>
              <a:t>DĚDA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1904817" y="1484784"/>
            <a:ext cx="2088232" cy="7200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40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640960" cy="242088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PŘI VŠECH HRÁCH BUĎME OPATRNÍ!</a:t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>náramky s barevnými obrázkovými motivy, na které napíšeme telefonní číslo rodičů, využijeme tam, kde to neznáme.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663" y="2038350"/>
            <a:ext cx="6017087" cy="3819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http://kultura.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/video-</a:t>
            </a:r>
            <a:r>
              <a:rPr lang="cs-CZ" sz="1200" dirty="0" err="1" smtClean="0"/>
              <a:t>odmenili</a:t>
            </a:r>
            <a:r>
              <a:rPr lang="cs-CZ" sz="1200" dirty="0" smtClean="0"/>
              <a:t>-jsme-</a:t>
            </a:r>
            <a:r>
              <a:rPr lang="cs-CZ" sz="1200" dirty="0" err="1" smtClean="0"/>
              <a:t>navstevnika</a:t>
            </a:r>
            <a:r>
              <a:rPr lang="cs-CZ" sz="1200" dirty="0" smtClean="0"/>
              <a:t>-</a:t>
            </a:r>
            <a:r>
              <a:rPr lang="cs-CZ" sz="1200" dirty="0" err="1" smtClean="0"/>
              <a:t>vystavy</a:t>
            </a:r>
            <a:r>
              <a:rPr lang="cs-CZ" sz="1200" dirty="0" smtClean="0"/>
              <a:t>-play-s-</a:t>
            </a:r>
            <a:r>
              <a:rPr lang="cs-CZ" sz="1200" dirty="0" err="1" smtClean="0"/>
              <a:t>cislem</a:t>
            </a:r>
            <a:r>
              <a:rPr lang="cs-CZ" sz="1200" dirty="0" smtClean="0"/>
              <a:t>-10-000-p3j-/play-</a:t>
            </a:r>
            <a:r>
              <a:rPr lang="cs-CZ" sz="1200" dirty="0" err="1" smtClean="0"/>
              <a:t>petra</a:t>
            </a:r>
            <a:r>
              <a:rPr lang="cs-CZ" sz="1200" dirty="0" smtClean="0"/>
              <a:t>-</a:t>
            </a:r>
            <a:r>
              <a:rPr lang="cs-CZ" sz="1200" dirty="0" err="1" smtClean="0"/>
              <a:t>nikla.aspx</a:t>
            </a:r>
            <a:r>
              <a:rPr lang="cs-CZ" sz="1200" dirty="0" smtClean="0"/>
              <a:t>?c=A101120_114241_play-</a:t>
            </a:r>
            <a:r>
              <a:rPr lang="cs-CZ" sz="1200" dirty="0" err="1" smtClean="0"/>
              <a:t>petra</a:t>
            </a:r>
            <a:r>
              <a:rPr lang="cs-CZ" sz="1200" dirty="0" smtClean="0"/>
              <a:t>-</a:t>
            </a:r>
            <a:r>
              <a:rPr lang="cs-CZ" sz="1200" dirty="0" err="1" smtClean="0"/>
              <a:t>nikla</a:t>
            </a:r>
            <a:r>
              <a:rPr lang="cs-CZ" sz="1200" dirty="0" smtClean="0"/>
              <a:t>_</a:t>
            </a:r>
            <a:r>
              <a:rPr lang="cs-CZ" sz="1200" dirty="0" err="1" smtClean="0"/>
              <a:t>jaz</a:t>
            </a:r>
            <a:endParaRPr lang="cs-CZ" sz="1200" dirty="0" smtClean="0"/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/10/111/</a:t>
            </a:r>
            <a:r>
              <a:rPr lang="cs-CZ" sz="1200" dirty="0" err="1" smtClean="0"/>
              <a:t>sph</a:t>
            </a:r>
            <a:r>
              <a:rPr lang="cs-CZ" sz="1200" dirty="0" smtClean="0"/>
              <a:t>/JAZ37021d_01.jpg</a:t>
            </a:r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/10/111/</a:t>
            </a:r>
            <a:r>
              <a:rPr lang="cs-CZ" sz="1200" dirty="0" err="1" smtClean="0"/>
              <a:t>sph</a:t>
            </a:r>
            <a:r>
              <a:rPr lang="cs-CZ" sz="1200" dirty="0" smtClean="0"/>
              <a:t>/JAZ37022f_18.jpg</a:t>
            </a:r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/11/021/</a:t>
            </a:r>
            <a:r>
              <a:rPr lang="cs-CZ" sz="1200" dirty="0" err="1" smtClean="0"/>
              <a:t>gal</a:t>
            </a:r>
            <a:r>
              <a:rPr lang="cs-CZ" sz="1200" dirty="0" smtClean="0"/>
              <a:t>/DRP38f151_IMG_8269rez.jpg</a:t>
            </a:r>
          </a:p>
          <a:p>
            <a:r>
              <a:rPr lang="cs-CZ" sz="1200" dirty="0" smtClean="0"/>
              <a:t>http://ona.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/mamo-tato-</a:t>
            </a:r>
            <a:r>
              <a:rPr lang="cs-CZ" sz="1200" dirty="0" err="1" smtClean="0"/>
              <a:t>pojdte</a:t>
            </a:r>
            <a:r>
              <a:rPr lang="cs-CZ" sz="1200" dirty="0" smtClean="0"/>
              <a:t>-si-</a:t>
            </a:r>
            <a:r>
              <a:rPr lang="cs-CZ" sz="1200" dirty="0" err="1" smtClean="0"/>
              <a:t>hrat</a:t>
            </a:r>
            <a:r>
              <a:rPr lang="cs-CZ" sz="1200" dirty="0" smtClean="0"/>
              <a:t>-</a:t>
            </a:r>
            <a:r>
              <a:rPr lang="cs-CZ" sz="1200" dirty="0" err="1" smtClean="0"/>
              <a:t>vystava</a:t>
            </a:r>
            <a:r>
              <a:rPr lang="cs-CZ" sz="1200" dirty="0" smtClean="0"/>
              <a:t>-play-je-pro-</a:t>
            </a:r>
            <a:r>
              <a:rPr lang="cs-CZ" sz="1200" dirty="0" err="1" smtClean="0"/>
              <a:t>vsechny</a:t>
            </a:r>
            <a:r>
              <a:rPr lang="cs-CZ" sz="1200" dirty="0" smtClean="0"/>
              <a:t>-</a:t>
            </a:r>
            <a:r>
              <a:rPr lang="cs-CZ" sz="1200" dirty="0" err="1" smtClean="0"/>
              <a:t>fyh</a:t>
            </a:r>
            <a:r>
              <a:rPr lang="cs-CZ" sz="1200" dirty="0" smtClean="0"/>
              <a:t>-/</a:t>
            </a:r>
            <a:r>
              <a:rPr lang="cs-CZ" sz="1200" dirty="0" err="1" smtClean="0"/>
              <a:t>deti.aspx</a:t>
            </a:r>
            <a:r>
              <a:rPr lang="cs-CZ" sz="1200" dirty="0" smtClean="0"/>
              <a:t>?c=A110204_092138_</a:t>
            </a:r>
            <a:r>
              <a:rPr lang="cs-CZ" sz="1200" dirty="0" err="1" smtClean="0"/>
              <a:t>deti</a:t>
            </a:r>
            <a:r>
              <a:rPr lang="cs-CZ" sz="1200" dirty="0" smtClean="0"/>
              <a:t>_</a:t>
            </a:r>
            <a:r>
              <a:rPr lang="cs-CZ" sz="1200" dirty="0" err="1" smtClean="0"/>
              <a:t>job</a:t>
            </a:r>
            <a:endParaRPr lang="cs-CZ" sz="1200" dirty="0" smtClean="0"/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/11/021/</a:t>
            </a:r>
            <a:r>
              <a:rPr lang="cs-CZ" sz="1200" dirty="0" err="1" smtClean="0"/>
              <a:t>sph</a:t>
            </a:r>
            <a:r>
              <a:rPr lang="cs-CZ" sz="1200" dirty="0" smtClean="0"/>
              <a:t>/DRP38f12a_IMG_8038rez.jpg</a:t>
            </a:r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/11/021/</a:t>
            </a:r>
            <a:r>
              <a:rPr lang="cs-CZ" sz="1200" dirty="0" err="1" smtClean="0"/>
              <a:t>sph</a:t>
            </a:r>
            <a:r>
              <a:rPr lang="cs-CZ" sz="1200" dirty="0" smtClean="0"/>
              <a:t>/DRP38f12e_IMG_8086rez.jpg</a:t>
            </a:r>
          </a:p>
          <a:p>
            <a:r>
              <a:rPr lang="cs-CZ" sz="1200" dirty="0" smtClean="0"/>
              <a:t>http://ona.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/tri-</a:t>
            </a:r>
            <a:r>
              <a:rPr lang="cs-CZ" sz="1200" dirty="0" err="1" smtClean="0"/>
              <a:t>zimni</a:t>
            </a:r>
            <a:r>
              <a:rPr lang="cs-CZ" sz="1200" dirty="0" smtClean="0"/>
              <a:t>-</a:t>
            </a:r>
            <a:r>
              <a:rPr lang="cs-CZ" sz="1200" dirty="0" err="1" smtClean="0"/>
              <a:t>vychytavky</a:t>
            </a:r>
            <a:r>
              <a:rPr lang="cs-CZ" sz="1200" dirty="0" smtClean="0"/>
              <a:t>-pro-</a:t>
            </a:r>
            <a:r>
              <a:rPr lang="cs-CZ" sz="1200" dirty="0" err="1" smtClean="0"/>
              <a:t>aktivni</a:t>
            </a:r>
            <a:r>
              <a:rPr lang="cs-CZ" sz="1200" dirty="0" smtClean="0"/>
              <a:t>-</a:t>
            </a:r>
            <a:r>
              <a:rPr lang="cs-CZ" sz="1200" dirty="0" err="1" smtClean="0"/>
              <a:t>rodice</a:t>
            </a:r>
            <a:r>
              <a:rPr lang="cs-CZ" sz="1200" dirty="0" smtClean="0"/>
              <a:t>-a-jejich-neposedne-</a:t>
            </a:r>
            <a:r>
              <a:rPr lang="cs-CZ" sz="1200" dirty="0" err="1" smtClean="0"/>
              <a:t>deti</a:t>
            </a:r>
            <a:r>
              <a:rPr lang="cs-CZ" sz="1200" dirty="0" smtClean="0"/>
              <a:t>-</a:t>
            </a:r>
            <a:r>
              <a:rPr lang="cs-CZ" sz="1200" dirty="0" err="1" smtClean="0"/>
              <a:t>pwl</a:t>
            </a:r>
            <a:r>
              <a:rPr lang="cs-CZ" sz="1200" dirty="0" smtClean="0"/>
              <a:t>-/</a:t>
            </a:r>
            <a:r>
              <a:rPr lang="cs-CZ" sz="1200" dirty="0" err="1" smtClean="0"/>
              <a:t>deti.aspx</a:t>
            </a:r>
            <a:r>
              <a:rPr lang="cs-CZ" sz="1200" dirty="0" smtClean="0"/>
              <a:t>?c=A110103_150454_</a:t>
            </a:r>
            <a:r>
              <a:rPr lang="cs-CZ" sz="1200" dirty="0" err="1" smtClean="0"/>
              <a:t>deti</a:t>
            </a:r>
            <a:r>
              <a:rPr lang="cs-CZ" sz="1200" dirty="0" smtClean="0"/>
              <a:t>_</a:t>
            </a:r>
            <a:r>
              <a:rPr lang="cs-CZ" sz="1200" dirty="0" err="1" smtClean="0"/>
              <a:t>job</a:t>
            </a:r>
            <a:endParaRPr lang="cs-CZ" sz="1200" dirty="0" smtClean="0"/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/10/123/</a:t>
            </a:r>
            <a:r>
              <a:rPr lang="cs-CZ" sz="1200" dirty="0" err="1" smtClean="0"/>
              <a:t>gal</a:t>
            </a:r>
            <a:r>
              <a:rPr lang="cs-CZ" sz="1200" dirty="0" smtClean="0"/>
              <a:t>/JB37fa98_PLAY_45_.</a:t>
            </a:r>
            <a:r>
              <a:rPr lang="cs-CZ" sz="1200" dirty="0" err="1" smtClean="0"/>
              <a:t>jpg</a:t>
            </a:r>
            <a:endParaRPr lang="cs-CZ" sz="1200" dirty="0" smtClean="0"/>
          </a:p>
          <a:p>
            <a:r>
              <a:rPr lang="cs-CZ" sz="1200" dirty="0" smtClean="0"/>
              <a:t>http://i.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/11/053/cl6/VES275705_47ONA16a.jpg</a:t>
            </a:r>
          </a:p>
          <a:p>
            <a:r>
              <a:rPr lang="cs-CZ" sz="1200" dirty="0" smtClean="0"/>
              <a:t>http://i.idnes.cz/06/042/gal/ECK127281_CSTOCK_KS3998.jpg</a:t>
            </a:r>
          </a:p>
          <a:p>
            <a:r>
              <a:rPr lang="cs-CZ" sz="1200" dirty="0" smtClean="0"/>
              <a:t>Hrubín</a:t>
            </a:r>
            <a:r>
              <a:rPr lang="cs-CZ" sz="1200" dirty="0"/>
              <a:t>, F.: Špalíček veršů a pohádek, Albatros, Praha 1983</a:t>
            </a:r>
          </a:p>
          <a:p>
            <a:r>
              <a:rPr lang="cs-CZ" sz="1200" dirty="0"/>
              <a:t> </a:t>
            </a:r>
            <a:r>
              <a:rPr lang="cs-CZ" sz="1200" dirty="0" smtClean="0"/>
              <a:t>České </a:t>
            </a:r>
            <a:r>
              <a:rPr lang="cs-CZ" sz="1200" dirty="0"/>
              <a:t>pohádky a říkadla, </a:t>
            </a:r>
            <a:r>
              <a:rPr lang="cs-CZ" sz="1200" dirty="0" err="1"/>
              <a:t>Rubico</a:t>
            </a:r>
            <a:r>
              <a:rPr lang="cs-CZ" sz="1200" dirty="0"/>
              <a:t>, Olomouc 2008</a:t>
            </a:r>
          </a:p>
          <a:p>
            <a:r>
              <a:rPr lang="cs-CZ" sz="1200" dirty="0" smtClean="0"/>
              <a:t>Obrázky Klipart Microsoft PowerPoint</a:t>
            </a:r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711</TotalTime>
  <Words>219</Words>
  <Application>Microsoft Office PowerPoint</Application>
  <PresentationFormat>Předvádění na obrazovce (4:3)</PresentationFormat>
  <Paragraphs>77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SŠ, ZŠ a MŠ, Karviná Člověk a společnost 2. stupeň, Základní škola speciální</vt:lpstr>
      <vt:lpstr>     Mámo, táto,                      …pojďte si hrát. </vt:lpstr>
      <vt:lpstr>  S rodiči třeba na výstavu.</vt:lpstr>
      <vt:lpstr>.</vt:lpstr>
      <vt:lpstr>.</vt:lpstr>
      <vt:lpstr>.</vt:lpstr>
      <vt:lpstr>.</vt:lpstr>
      <vt:lpstr>.</vt:lpstr>
      <vt:lpstr>     Babička je trpělivá a má nás ráda. </vt:lpstr>
      <vt:lpstr>       Dědeček nás toho hodně naučí.</vt:lpstr>
      <vt:lpstr>     Prázdniny u tety jsou moc prima.</vt:lpstr>
      <vt:lpstr>             Pojďme si hrát            - doplň správné slovo:   Náš děda má brýle,  Vidí na tři míle. </vt:lpstr>
      <vt:lpstr>              Strejček Nimra koupil šimla   za půl páta tolaru,  Přišel domů, popad ženu,  tancoval s ní maděru. </vt:lpstr>
      <vt:lpstr>              Náš táta šel na houby,   jestli on tam zabloudí.  Nezabloudí, těšte se,  On nám houby přinese.  </vt:lpstr>
      <vt:lpstr>             Jeden, dva, tři, my jsme  bratři. Který je to mezi námi, Co se schoval do té slámy? Ten, ten nebo ten, Vyhoďme ho z kola ven.  </vt:lpstr>
      <vt:lpstr>PŘI VŠECH HRÁCH BUĎME OPATRNÍ!  náramky s barevnými obrázkovými motivy, na které napíšeme telefonní číslo rodičů, využijeme tam, kde to neznáme. </vt:lpstr>
      <vt:lpstr>Použité odkazy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Burdová</dc:creator>
  <cp:lastModifiedBy>Učitel</cp:lastModifiedBy>
  <cp:revision>72</cp:revision>
  <dcterms:created xsi:type="dcterms:W3CDTF">2012-03-03T19:49:13Z</dcterms:created>
  <dcterms:modified xsi:type="dcterms:W3CDTF">2012-04-07T06:09:51Z</dcterms:modified>
</cp:coreProperties>
</file>