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1"/>
  </p:sldMasterIdLst>
  <p:handoutMasterIdLst>
    <p:handoutMasterId r:id="rId15"/>
  </p:handoutMasterIdLst>
  <p:sldIdLst>
    <p:sldId id="294" r:id="rId2"/>
    <p:sldId id="256" r:id="rId3"/>
    <p:sldId id="259" r:id="rId4"/>
    <p:sldId id="288" r:id="rId5"/>
    <p:sldId id="258" r:id="rId6"/>
    <p:sldId id="291" r:id="rId7"/>
    <p:sldId id="281" r:id="rId8"/>
    <p:sldId id="289" r:id="rId9"/>
    <p:sldId id="282" r:id="rId10"/>
    <p:sldId id="290" r:id="rId11"/>
    <p:sldId id="260" r:id="rId12"/>
    <p:sldId id="292" r:id="rId13"/>
    <p:sldId id="28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DDF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16" autoAdjust="0"/>
    <p:restoredTop sz="90929"/>
  </p:normalViewPr>
  <p:slideViewPr>
    <p:cSldViewPr>
      <p:cViewPr varScale="1">
        <p:scale>
          <a:sx n="95" d="100"/>
          <a:sy n="95" d="100"/>
        </p:scale>
        <p:origin x="-31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8" d="100"/>
          <a:sy n="58" d="100"/>
        </p:scale>
        <p:origin x="-1728" y="-6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5AFCE15-47A1-493E-83E7-CB68480653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8263"/>
            <a:ext cx="8678863" cy="6713537"/>
            <a:chOff x="0" y="43"/>
            <a:chExt cx="5467" cy="4229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auto">
            <a:xfrm>
              <a:off x="692" y="494"/>
              <a:ext cx="4775" cy="936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43"/>
              <a:ext cx="624" cy="4229"/>
              <a:chOff x="0" y="43"/>
              <a:chExt cx="624" cy="4229"/>
            </a:xfrm>
          </p:grpSpPr>
          <p:sp>
            <p:nvSpPr>
              <p:cNvPr id="7" name="Line 5"/>
              <p:cNvSpPr>
                <a:spLocks noChangeShapeType="1"/>
              </p:cNvSpPr>
              <p:nvPr userDrawn="1"/>
            </p:nvSpPr>
            <p:spPr bwMode="auto">
              <a:xfrm>
                <a:off x="0" y="4203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" name="Line 6"/>
              <p:cNvSpPr>
                <a:spLocks noChangeShapeType="1"/>
              </p:cNvSpPr>
              <p:nvPr userDrawn="1"/>
            </p:nvSpPr>
            <p:spPr bwMode="auto">
              <a:xfrm>
                <a:off x="0" y="4239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" name="Line 7"/>
              <p:cNvSpPr>
                <a:spLocks noChangeShapeType="1"/>
              </p:cNvSpPr>
              <p:nvPr userDrawn="1"/>
            </p:nvSpPr>
            <p:spPr bwMode="auto">
              <a:xfrm>
                <a:off x="0" y="4272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" name="Line 8"/>
              <p:cNvSpPr>
                <a:spLocks noChangeShapeType="1"/>
              </p:cNvSpPr>
              <p:nvPr userDrawn="1"/>
            </p:nvSpPr>
            <p:spPr bwMode="auto">
              <a:xfrm>
                <a:off x="0" y="4113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Line 9"/>
              <p:cNvSpPr>
                <a:spLocks noChangeShapeType="1"/>
              </p:cNvSpPr>
              <p:nvPr userDrawn="1"/>
            </p:nvSpPr>
            <p:spPr bwMode="auto">
              <a:xfrm>
                <a:off x="0" y="4065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Line 10"/>
              <p:cNvSpPr>
                <a:spLocks noChangeShapeType="1"/>
              </p:cNvSpPr>
              <p:nvPr userDrawn="1"/>
            </p:nvSpPr>
            <p:spPr bwMode="auto">
              <a:xfrm>
                <a:off x="0" y="4158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Line 11"/>
              <p:cNvSpPr>
                <a:spLocks noChangeShapeType="1"/>
              </p:cNvSpPr>
              <p:nvPr userDrawn="1"/>
            </p:nvSpPr>
            <p:spPr bwMode="auto">
              <a:xfrm>
                <a:off x="0" y="366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Line 12"/>
              <p:cNvSpPr>
                <a:spLocks noChangeShapeType="1"/>
              </p:cNvSpPr>
              <p:nvPr userDrawn="1"/>
            </p:nvSpPr>
            <p:spPr bwMode="auto">
              <a:xfrm>
                <a:off x="0" y="3639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Line 13"/>
              <p:cNvSpPr>
                <a:spLocks noChangeShapeType="1"/>
              </p:cNvSpPr>
              <p:nvPr userDrawn="1"/>
            </p:nvSpPr>
            <p:spPr bwMode="auto">
              <a:xfrm>
                <a:off x="0" y="4020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" name="Line 14"/>
              <p:cNvSpPr>
                <a:spLocks noChangeShapeType="1"/>
              </p:cNvSpPr>
              <p:nvPr userDrawn="1"/>
            </p:nvSpPr>
            <p:spPr bwMode="auto">
              <a:xfrm>
                <a:off x="0" y="3894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Line 15"/>
              <p:cNvSpPr>
                <a:spLocks noChangeShapeType="1"/>
              </p:cNvSpPr>
              <p:nvPr userDrawn="1"/>
            </p:nvSpPr>
            <p:spPr bwMode="auto">
              <a:xfrm>
                <a:off x="0" y="3813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" name="Line 16"/>
              <p:cNvSpPr>
                <a:spLocks noChangeShapeType="1"/>
              </p:cNvSpPr>
              <p:nvPr userDrawn="1"/>
            </p:nvSpPr>
            <p:spPr bwMode="auto">
              <a:xfrm>
                <a:off x="0" y="3999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" name="Line 17"/>
              <p:cNvSpPr>
                <a:spLocks noChangeShapeType="1"/>
              </p:cNvSpPr>
              <p:nvPr userDrawn="1"/>
            </p:nvSpPr>
            <p:spPr bwMode="auto">
              <a:xfrm>
                <a:off x="0" y="3687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" name="Line 18"/>
              <p:cNvSpPr>
                <a:spLocks noChangeShapeType="1"/>
              </p:cNvSpPr>
              <p:nvPr userDrawn="1"/>
            </p:nvSpPr>
            <p:spPr bwMode="auto">
              <a:xfrm>
                <a:off x="0" y="3741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1" name="Line 19"/>
              <p:cNvSpPr>
                <a:spLocks noChangeShapeType="1"/>
              </p:cNvSpPr>
              <p:nvPr userDrawn="1"/>
            </p:nvSpPr>
            <p:spPr bwMode="auto">
              <a:xfrm>
                <a:off x="0" y="393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" name="Line 20"/>
              <p:cNvSpPr>
                <a:spLocks noChangeShapeType="1"/>
              </p:cNvSpPr>
              <p:nvPr userDrawn="1"/>
            </p:nvSpPr>
            <p:spPr bwMode="auto">
              <a:xfrm>
                <a:off x="0" y="391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Line 21"/>
              <p:cNvSpPr>
                <a:spLocks noChangeShapeType="1"/>
              </p:cNvSpPr>
              <p:nvPr userDrawn="1"/>
            </p:nvSpPr>
            <p:spPr bwMode="auto">
              <a:xfrm>
                <a:off x="0" y="351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Line 22"/>
              <p:cNvSpPr>
                <a:spLocks noChangeShapeType="1"/>
              </p:cNvSpPr>
              <p:nvPr userDrawn="1"/>
            </p:nvSpPr>
            <p:spPr bwMode="auto">
              <a:xfrm>
                <a:off x="0" y="354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Line 23"/>
              <p:cNvSpPr>
                <a:spLocks noChangeShapeType="1"/>
              </p:cNvSpPr>
              <p:nvPr userDrawn="1"/>
            </p:nvSpPr>
            <p:spPr bwMode="auto">
              <a:xfrm>
                <a:off x="0" y="357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Line 24"/>
              <p:cNvSpPr>
                <a:spLocks noChangeShapeType="1"/>
              </p:cNvSpPr>
              <p:nvPr userDrawn="1"/>
            </p:nvSpPr>
            <p:spPr bwMode="auto">
              <a:xfrm>
                <a:off x="0" y="3420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Line 25"/>
              <p:cNvSpPr>
                <a:spLocks noChangeShapeType="1"/>
              </p:cNvSpPr>
              <p:nvPr userDrawn="1"/>
            </p:nvSpPr>
            <p:spPr bwMode="auto">
              <a:xfrm>
                <a:off x="0" y="3372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8" name="Line 26"/>
              <p:cNvSpPr>
                <a:spLocks noChangeShapeType="1"/>
              </p:cNvSpPr>
              <p:nvPr userDrawn="1"/>
            </p:nvSpPr>
            <p:spPr bwMode="auto">
              <a:xfrm>
                <a:off x="0" y="3465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Line 27"/>
              <p:cNvSpPr>
                <a:spLocks noChangeShapeType="1"/>
              </p:cNvSpPr>
              <p:nvPr userDrawn="1"/>
            </p:nvSpPr>
            <p:spPr bwMode="auto">
              <a:xfrm>
                <a:off x="0" y="2973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Line 28"/>
              <p:cNvSpPr>
                <a:spLocks noChangeShapeType="1"/>
              </p:cNvSpPr>
              <p:nvPr userDrawn="1"/>
            </p:nvSpPr>
            <p:spPr bwMode="auto">
              <a:xfrm>
                <a:off x="0" y="294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Line 29"/>
              <p:cNvSpPr>
                <a:spLocks noChangeShapeType="1"/>
              </p:cNvSpPr>
              <p:nvPr userDrawn="1"/>
            </p:nvSpPr>
            <p:spPr bwMode="auto">
              <a:xfrm>
                <a:off x="0" y="3327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Line 30"/>
              <p:cNvSpPr>
                <a:spLocks noChangeShapeType="1"/>
              </p:cNvSpPr>
              <p:nvPr userDrawn="1"/>
            </p:nvSpPr>
            <p:spPr bwMode="auto">
              <a:xfrm>
                <a:off x="0" y="3201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Line 31"/>
              <p:cNvSpPr>
                <a:spLocks noChangeShapeType="1"/>
              </p:cNvSpPr>
              <p:nvPr userDrawn="1"/>
            </p:nvSpPr>
            <p:spPr bwMode="auto">
              <a:xfrm>
                <a:off x="0" y="3120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Line 32"/>
              <p:cNvSpPr>
                <a:spLocks noChangeShapeType="1"/>
              </p:cNvSpPr>
              <p:nvPr userDrawn="1"/>
            </p:nvSpPr>
            <p:spPr bwMode="auto">
              <a:xfrm>
                <a:off x="0" y="330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Line 33"/>
              <p:cNvSpPr>
                <a:spLocks noChangeShapeType="1"/>
              </p:cNvSpPr>
              <p:nvPr userDrawn="1"/>
            </p:nvSpPr>
            <p:spPr bwMode="auto">
              <a:xfrm>
                <a:off x="0" y="2994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Line 34"/>
              <p:cNvSpPr>
                <a:spLocks noChangeShapeType="1"/>
              </p:cNvSpPr>
              <p:nvPr userDrawn="1"/>
            </p:nvSpPr>
            <p:spPr bwMode="auto">
              <a:xfrm>
                <a:off x="0" y="3048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Line 35"/>
              <p:cNvSpPr>
                <a:spLocks noChangeShapeType="1"/>
              </p:cNvSpPr>
              <p:nvPr userDrawn="1"/>
            </p:nvSpPr>
            <p:spPr bwMode="auto">
              <a:xfrm>
                <a:off x="0" y="3246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Line 36"/>
              <p:cNvSpPr>
                <a:spLocks noChangeShapeType="1"/>
              </p:cNvSpPr>
              <p:nvPr userDrawn="1"/>
            </p:nvSpPr>
            <p:spPr bwMode="auto">
              <a:xfrm>
                <a:off x="0" y="3225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Line 37"/>
              <p:cNvSpPr>
                <a:spLocks noChangeShapeType="1"/>
              </p:cNvSpPr>
              <p:nvPr userDrawn="1"/>
            </p:nvSpPr>
            <p:spPr bwMode="auto">
              <a:xfrm>
                <a:off x="0" y="2831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Line 38"/>
              <p:cNvSpPr>
                <a:spLocks noChangeShapeType="1"/>
              </p:cNvSpPr>
              <p:nvPr userDrawn="1"/>
            </p:nvSpPr>
            <p:spPr bwMode="auto">
              <a:xfrm>
                <a:off x="0" y="2750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" name="Line 39"/>
              <p:cNvSpPr>
                <a:spLocks noChangeShapeType="1"/>
              </p:cNvSpPr>
              <p:nvPr userDrawn="1"/>
            </p:nvSpPr>
            <p:spPr bwMode="auto">
              <a:xfrm>
                <a:off x="0" y="2678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2" name="Line 40"/>
              <p:cNvSpPr>
                <a:spLocks noChangeShapeType="1"/>
              </p:cNvSpPr>
              <p:nvPr userDrawn="1"/>
            </p:nvSpPr>
            <p:spPr bwMode="auto">
              <a:xfrm>
                <a:off x="0" y="2876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Line 41"/>
              <p:cNvSpPr>
                <a:spLocks noChangeShapeType="1"/>
              </p:cNvSpPr>
              <p:nvPr userDrawn="1"/>
            </p:nvSpPr>
            <p:spPr bwMode="auto">
              <a:xfrm>
                <a:off x="0" y="2855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4" name="Line 42"/>
              <p:cNvSpPr>
                <a:spLocks noChangeShapeType="1"/>
              </p:cNvSpPr>
              <p:nvPr userDrawn="1"/>
            </p:nvSpPr>
            <p:spPr bwMode="auto">
              <a:xfrm>
                <a:off x="0" y="2554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5" name="Line 43"/>
              <p:cNvSpPr>
                <a:spLocks noChangeShapeType="1"/>
              </p:cNvSpPr>
              <p:nvPr userDrawn="1"/>
            </p:nvSpPr>
            <p:spPr bwMode="auto">
              <a:xfrm>
                <a:off x="0" y="2590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6" name="Line 44"/>
              <p:cNvSpPr>
                <a:spLocks noChangeShapeType="1"/>
              </p:cNvSpPr>
              <p:nvPr userDrawn="1"/>
            </p:nvSpPr>
            <p:spPr bwMode="auto">
              <a:xfrm>
                <a:off x="0" y="2623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7" name="Line 45"/>
              <p:cNvSpPr>
                <a:spLocks noChangeShapeType="1"/>
              </p:cNvSpPr>
              <p:nvPr userDrawn="1"/>
            </p:nvSpPr>
            <p:spPr bwMode="auto">
              <a:xfrm>
                <a:off x="0" y="2464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8" name="Line 46"/>
              <p:cNvSpPr>
                <a:spLocks noChangeShapeType="1"/>
              </p:cNvSpPr>
              <p:nvPr userDrawn="1"/>
            </p:nvSpPr>
            <p:spPr bwMode="auto">
              <a:xfrm>
                <a:off x="0" y="2416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9" name="Line 47"/>
              <p:cNvSpPr>
                <a:spLocks noChangeShapeType="1"/>
              </p:cNvSpPr>
              <p:nvPr userDrawn="1"/>
            </p:nvSpPr>
            <p:spPr bwMode="auto">
              <a:xfrm>
                <a:off x="0" y="250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0" name="Line 48"/>
              <p:cNvSpPr>
                <a:spLocks noChangeShapeType="1"/>
              </p:cNvSpPr>
              <p:nvPr userDrawn="1"/>
            </p:nvSpPr>
            <p:spPr bwMode="auto">
              <a:xfrm>
                <a:off x="0" y="2371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1" name="Line 49"/>
              <p:cNvSpPr>
                <a:spLocks noChangeShapeType="1"/>
              </p:cNvSpPr>
              <p:nvPr userDrawn="1"/>
            </p:nvSpPr>
            <p:spPr bwMode="auto">
              <a:xfrm>
                <a:off x="0" y="2245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2" name="Line 50"/>
              <p:cNvSpPr>
                <a:spLocks noChangeShapeType="1"/>
              </p:cNvSpPr>
              <p:nvPr userDrawn="1"/>
            </p:nvSpPr>
            <p:spPr bwMode="auto">
              <a:xfrm>
                <a:off x="0" y="235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3" name="Line 51"/>
              <p:cNvSpPr>
                <a:spLocks noChangeShapeType="1"/>
              </p:cNvSpPr>
              <p:nvPr userDrawn="1"/>
            </p:nvSpPr>
            <p:spPr bwMode="auto">
              <a:xfrm>
                <a:off x="0" y="2290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4" name="Line 52"/>
              <p:cNvSpPr>
                <a:spLocks noChangeShapeType="1"/>
              </p:cNvSpPr>
              <p:nvPr userDrawn="1"/>
            </p:nvSpPr>
            <p:spPr bwMode="auto">
              <a:xfrm>
                <a:off x="0" y="2269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" name="Line 53"/>
              <p:cNvSpPr>
                <a:spLocks noChangeShapeType="1"/>
              </p:cNvSpPr>
              <p:nvPr userDrawn="1"/>
            </p:nvSpPr>
            <p:spPr bwMode="auto">
              <a:xfrm>
                <a:off x="0" y="213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6" name="Line 54"/>
              <p:cNvSpPr>
                <a:spLocks noChangeShapeType="1"/>
              </p:cNvSpPr>
              <p:nvPr userDrawn="1"/>
            </p:nvSpPr>
            <p:spPr bwMode="auto">
              <a:xfrm>
                <a:off x="0" y="216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7" name="Line 55"/>
              <p:cNvSpPr>
                <a:spLocks noChangeShapeType="1"/>
              </p:cNvSpPr>
              <p:nvPr userDrawn="1"/>
            </p:nvSpPr>
            <p:spPr bwMode="auto">
              <a:xfrm>
                <a:off x="0" y="219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8" name="Line 56"/>
              <p:cNvSpPr>
                <a:spLocks noChangeShapeType="1"/>
              </p:cNvSpPr>
              <p:nvPr userDrawn="1"/>
            </p:nvSpPr>
            <p:spPr bwMode="auto">
              <a:xfrm>
                <a:off x="0" y="2040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9" name="Line 57"/>
              <p:cNvSpPr>
                <a:spLocks noChangeShapeType="1"/>
              </p:cNvSpPr>
              <p:nvPr userDrawn="1"/>
            </p:nvSpPr>
            <p:spPr bwMode="auto">
              <a:xfrm>
                <a:off x="0" y="1992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0" name="Line 58"/>
              <p:cNvSpPr>
                <a:spLocks noChangeShapeType="1"/>
              </p:cNvSpPr>
              <p:nvPr userDrawn="1"/>
            </p:nvSpPr>
            <p:spPr bwMode="auto">
              <a:xfrm>
                <a:off x="0" y="2085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1" name="Line 59"/>
              <p:cNvSpPr>
                <a:spLocks noChangeShapeType="1"/>
              </p:cNvSpPr>
              <p:nvPr userDrawn="1"/>
            </p:nvSpPr>
            <p:spPr bwMode="auto">
              <a:xfrm>
                <a:off x="0" y="1593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2" name="Line 60"/>
              <p:cNvSpPr>
                <a:spLocks noChangeShapeType="1"/>
              </p:cNvSpPr>
              <p:nvPr userDrawn="1"/>
            </p:nvSpPr>
            <p:spPr bwMode="auto">
              <a:xfrm>
                <a:off x="0" y="156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3" name="Line 61"/>
              <p:cNvSpPr>
                <a:spLocks noChangeShapeType="1"/>
              </p:cNvSpPr>
              <p:nvPr userDrawn="1"/>
            </p:nvSpPr>
            <p:spPr bwMode="auto">
              <a:xfrm>
                <a:off x="0" y="1947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4" name="Line 62"/>
              <p:cNvSpPr>
                <a:spLocks noChangeShapeType="1"/>
              </p:cNvSpPr>
              <p:nvPr userDrawn="1"/>
            </p:nvSpPr>
            <p:spPr bwMode="auto">
              <a:xfrm>
                <a:off x="0" y="1821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5" name="Line 63"/>
              <p:cNvSpPr>
                <a:spLocks noChangeShapeType="1"/>
              </p:cNvSpPr>
              <p:nvPr userDrawn="1"/>
            </p:nvSpPr>
            <p:spPr bwMode="auto">
              <a:xfrm>
                <a:off x="0" y="1740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6" name="Line 64"/>
              <p:cNvSpPr>
                <a:spLocks noChangeShapeType="1"/>
              </p:cNvSpPr>
              <p:nvPr userDrawn="1"/>
            </p:nvSpPr>
            <p:spPr bwMode="auto">
              <a:xfrm>
                <a:off x="0" y="192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7" name="Line 65"/>
              <p:cNvSpPr>
                <a:spLocks noChangeShapeType="1"/>
              </p:cNvSpPr>
              <p:nvPr userDrawn="1"/>
            </p:nvSpPr>
            <p:spPr bwMode="auto">
              <a:xfrm>
                <a:off x="0" y="1614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8" name="Line 66"/>
              <p:cNvSpPr>
                <a:spLocks noChangeShapeType="1"/>
              </p:cNvSpPr>
              <p:nvPr userDrawn="1"/>
            </p:nvSpPr>
            <p:spPr bwMode="auto">
              <a:xfrm>
                <a:off x="0" y="1668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9" name="Line 67"/>
              <p:cNvSpPr>
                <a:spLocks noChangeShapeType="1"/>
              </p:cNvSpPr>
              <p:nvPr userDrawn="1"/>
            </p:nvSpPr>
            <p:spPr bwMode="auto">
              <a:xfrm>
                <a:off x="0" y="1866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0" name="Line 68"/>
              <p:cNvSpPr>
                <a:spLocks noChangeShapeType="1"/>
              </p:cNvSpPr>
              <p:nvPr userDrawn="1"/>
            </p:nvSpPr>
            <p:spPr bwMode="auto">
              <a:xfrm>
                <a:off x="0" y="1845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1" name="Line 69"/>
              <p:cNvSpPr>
                <a:spLocks noChangeShapeType="1"/>
              </p:cNvSpPr>
              <p:nvPr userDrawn="1"/>
            </p:nvSpPr>
            <p:spPr bwMode="auto">
              <a:xfrm>
                <a:off x="0" y="1437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2" name="Line 70"/>
              <p:cNvSpPr>
                <a:spLocks noChangeShapeType="1"/>
              </p:cNvSpPr>
              <p:nvPr userDrawn="1"/>
            </p:nvSpPr>
            <p:spPr bwMode="auto">
              <a:xfrm>
                <a:off x="0" y="1473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3" name="Line 71"/>
              <p:cNvSpPr>
                <a:spLocks noChangeShapeType="1"/>
              </p:cNvSpPr>
              <p:nvPr userDrawn="1"/>
            </p:nvSpPr>
            <p:spPr bwMode="auto">
              <a:xfrm>
                <a:off x="0" y="1506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4" name="Line 72"/>
              <p:cNvSpPr>
                <a:spLocks noChangeShapeType="1"/>
              </p:cNvSpPr>
              <p:nvPr userDrawn="1"/>
            </p:nvSpPr>
            <p:spPr bwMode="auto">
              <a:xfrm>
                <a:off x="0" y="1347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5" name="Line 73"/>
              <p:cNvSpPr>
                <a:spLocks noChangeShapeType="1"/>
              </p:cNvSpPr>
              <p:nvPr userDrawn="1"/>
            </p:nvSpPr>
            <p:spPr bwMode="auto">
              <a:xfrm>
                <a:off x="0" y="1392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6" name="Line 74"/>
              <p:cNvSpPr>
                <a:spLocks noChangeShapeType="1"/>
              </p:cNvSpPr>
              <p:nvPr userDrawn="1"/>
            </p:nvSpPr>
            <p:spPr bwMode="auto">
              <a:xfrm>
                <a:off x="0" y="101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7" name="Line 75"/>
              <p:cNvSpPr>
                <a:spLocks noChangeShapeType="1"/>
              </p:cNvSpPr>
              <p:nvPr userDrawn="1"/>
            </p:nvSpPr>
            <p:spPr bwMode="auto">
              <a:xfrm>
                <a:off x="0" y="989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8" name="Line 76"/>
              <p:cNvSpPr>
                <a:spLocks noChangeShapeType="1"/>
              </p:cNvSpPr>
              <p:nvPr userDrawn="1"/>
            </p:nvSpPr>
            <p:spPr bwMode="auto">
              <a:xfrm>
                <a:off x="0" y="1244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9" name="Line 77"/>
              <p:cNvSpPr>
                <a:spLocks noChangeShapeType="1"/>
              </p:cNvSpPr>
              <p:nvPr userDrawn="1"/>
            </p:nvSpPr>
            <p:spPr bwMode="auto">
              <a:xfrm>
                <a:off x="0" y="1163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0" name="Line 78"/>
              <p:cNvSpPr>
                <a:spLocks noChangeShapeType="1"/>
              </p:cNvSpPr>
              <p:nvPr userDrawn="1"/>
            </p:nvSpPr>
            <p:spPr bwMode="auto">
              <a:xfrm>
                <a:off x="0" y="1037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1" name="Line 79"/>
              <p:cNvSpPr>
                <a:spLocks noChangeShapeType="1"/>
              </p:cNvSpPr>
              <p:nvPr userDrawn="1"/>
            </p:nvSpPr>
            <p:spPr bwMode="auto">
              <a:xfrm>
                <a:off x="0" y="1091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2" name="Line 80"/>
              <p:cNvSpPr>
                <a:spLocks noChangeShapeType="1"/>
              </p:cNvSpPr>
              <p:nvPr userDrawn="1"/>
            </p:nvSpPr>
            <p:spPr bwMode="auto">
              <a:xfrm>
                <a:off x="0" y="128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3" name="Line 81"/>
              <p:cNvSpPr>
                <a:spLocks noChangeShapeType="1"/>
              </p:cNvSpPr>
              <p:nvPr userDrawn="1"/>
            </p:nvSpPr>
            <p:spPr bwMode="auto">
              <a:xfrm>
                <a:off x="0" y="126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4" name="Line 82"/>
              <p:cNvSpPr>
                <a:spLocks noChangeShapeType="1"/>
              </p:cNvSpPr>
              <p:nvPr userDrawn="1"/>
            </p:nvSpPr>
            <p:spPr bwMode="auto">
              <a:xfrm>
                <a:off x="0" y="86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5" name="Line 83"/>
              <p:cNvSpPr>
                <a:spLocks noChangeShapeType="1"/>
              </p:cNvSpPr>
              <p:nvPr userDrawn="1"/>
            </p:nvSpPr>
            <p:spPr bwMode="auto">
              <a:xfrm>
                <a:off x="0" y="896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6" name="Line 84"/>
              <p:cNvSpPr>
                <a:spLocks noChangeShapeType="1"/>
              </p:cNvSpPr>
              <p:nvPr userDrawn="1"/>
            </p:nvSpPr>
            <p:spPr bwMode="auto">
              <a:xfrm>
                <a:off x="0" y="92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7" name="Line 85"/>
              <p:cNvSpPr>
                <a:spLocks noChangeShapeType="1"/>
              </p:cNvSpPr>
              <p:nvPr userDrawn="1"/>
            </p:nvSpPr>
            <p:spPr bwMode="auto">
              <a:xfrm>
                <a:off x="0" y="770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8" name="Line 86"/>
              <p:cNvSpPr>
                <a:spLocks noChangeShapeType="1"/>
              </p:cNvSpPr>
              <p:nvPr userDrawn="1"/>
            </p:nvSpPr>
            <p:spPr bwMode="auto">
              <a:xfrm>
                <a:off x="0" y="815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9" name="Line 87"/>
              <p:cNvSpPr>
                <a:spLocks noChangeShapeType="1"/>
              </p:cNvSpPr>
              <p:nvPr userDrawn="1"/>
            </p:nvSpPr>
            <p:spPr bwMode="auto">
              <a:xfrm>
                <a:off x="0" y="718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0" name="Line 88"/>
              <p:cNvSpPr>
                <a:spLocks noChangeShapeType="1"/>
              </p:cNvSpPr>
              <p:nvPr userDrawn="1"/>
            </p:nvSpPr>
            <p:spPr bwMode="auto">
              <a:xfrm>
                <a:off x="0" y="646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1" name="Line 89"/>
              <p:cNvSpPr>
                <a:spLocks noChangeShapeType="1"/>
              </p:cNvSpPr>
              <p:nvPr userDrawn="1"/>
            </p:nvSpPr>
            <p:spPr bwMode="auto">
              <a:xfrm>
                <a:off x="0" y="522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" name="Line 90"/>
              <p:cNvSpPr>
                <a:spLocks noChangeShapeType="1"/>
              </p:cNvSpPr>
              <p:nvPr userDrawn="1"/>
            </p:nvSpPr>
            <p:spPr bwMode="auto">
              <a:xfrm>
                <a:off x="0" y="558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3" name="Line 91"/>
              <p:cNvSpPr>
                <a:spLocks noChangeShapeType="1"/>
              </p:cNvSpPr>
              <p:nvPr userDrawn="1"/>
            </p:nvSpPr>
            <p:spPr bwMode="auto">
              <a:xfrm>
                <a:off x="0" y="591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4" name="Line 92"/>
              <p:cNvSpPr>
                <a:spLocks noChangeShapeType="1"/>
              </p:cNvSpPr>
              <p:nvPr userDrawn="1"/>
            </p:nvSpPr>
            <p:spPr bwMode="auto">
              <a:xfrm>
                <a:off x="0" y="432"/>
                <a:ext cx="624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5" name="Line 93"/>
              <p:cNvSpPr>
                <a:spLocks noChangeShapeType="1"/>
              </p:cNvSpPr>
              <p:nvPr userDrawn="1"/>
            </p:nvSpPr>
            <p:spPr bwMode="auto">
              <a:xfrm>
                <a:off x="0" y="384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6" name="Line 94"/>
              <p:cNvSpPr>
                <a:spLocks noChangeShapeType="1"/>
              </p:cNvSpPr>
              <p:nvPr userDrawn="1"/>
            </p:nvSpPr>
            <p:spPr bwMode="auto">
              <a:xfrm>
                <a:off x="0" y="477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7" name="Line 95"/>
              <p:cNvSpPr>
                <a:spLocks noChangeShapeType="1"/>
              </p:cNvSpPr>
              <p:nvPr userDrawn="1"/>
            </p:nvSpPr>
            <p:spPr bwMode="auto">
              <a:xfrm>
                <a:off x="0" y="339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8" name="Line 96"/>
              <p:cNvSpPr>
                <a:spLocks noChangeShapeType="1"/>
              </p:cNvSpPr>
              <p:nvPr userDrawn="1"/>
            </p:nvSpPr>
            <p:spPr bwMode="auto">
              <a:xfrm>
                <a:off x="0" y="31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9" name="Line 97"/>
              <p:cNvSpPr>
                <a:spLocks noChangeShapeType="1"/>
              </p:cNvSpPr>
              <p:nvPr userDrawn="1"/>
            </p:nvSpPr>
            <p:spPr bwMode="auto">
              <a:xfrm>
                <a:off x="0" y="258"/>
                <a:ext cx="624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0" name="Line 98"/>
              <p:cNvSpPr>
                <a:spLocks noChangeShapeType="1"/>
              </p:cNvSpPr>
              <p:nvPr userDrawn="1"/>
            </p:nvSpPr>
            <p:spPr bwMode="auto">
              <a:xfrm>
                <a:off x="0" y="7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1" name="Line 99"/>
              <p:cNvSpPr>
                <a:spLocks noChangeShapeType="1"/>
              </p:cNvSpPr>
              <p:nvPr userDrawn="1"/>
            </p:nvSpPr>
            <p:spPr bwMode="auto">
              <a:xfrm>
                <a:off x="0" y="43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2" name="Line 100"/>
              <p:cNvSpPr>
                <a:spLocks noChangeShapeType="1"/>
              </p:cNvSpPr>
              <p:nvPr userDrawn="1"/>
            </p:nvSpPr>
            <p:spPr bwMode="auto">
              <a:xfrm>
                <a:off x="0" y="91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3" name="Line 101"/>
              <p:cNvSpPr>
                <a:spLocks noChangeShapeType="1"/>
              </p:cNvSpPr>
              <p:nvPr userDrawn="1"/>
            </p:nvSpPr>
            <p:spPr bwMode="auto">
              <a:xfrm>
                <a:off x="0" y="145"/>
                <a:ext cx="624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" name="Line 102"/>
              <p:cNvSpPr>
                <a:spLocks noChangeShapeType="1"/>
              </p:cNvSpPr>
              <p:nvPr userDrawn="1"/>
            </p:nvSpPr>
            <p:spPr bwMode="auto">
              <a:xfrm>
                <a:off x="0" y="202"/>
                <a:ext cx="624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5" name="Rectangle 108"/>
          <p:cNvSpPr>
            <a:spLocks noChangeArrowheads="1"/>
          </p:cNvSpPr>
          <p:nvPr/>
        </p:nvSpPr>
        <p:spPr bwMode="auto">
          <a:xfrm>
            <a:off x="3017838" y="2120900"/>
            <a:ext cx="5662612" cy="77788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cs-CZ"/>
          </a:p>
        </p:txBody>
      </p:sp>
      <p:sp>
        <p:nvSpPr>
          <p:cNvPr id="106" name="Rectangle 109"/>
          <p:cNvSpPr>
            <a:spLocks noChangeArrowheads="1"/>
          </p:cNvSpPr>
          <p:nvPr/>
        </p:nvSpPr>
        <p:spPr bwMode="auto">
          <a:xfrm>
            <a:off x="1098550" y="862013"/>
            <a:ext cx="5662613" cy="77787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endParaRPr kumimoji="1" lang="cs-CZ"/>
          </a:p>
        </p:txBody>
      </p:sp>
      <p:sp>
        <p:nvSpPr>
          <p:cNvPr id="62570" name="Rectangle 106"/>
          <p:cNvSpPr>
            <a:spLocks noGrp="1" noChangeArrowheads="1"/>
          </p:cNvSpPr>
          <p:nvPr>
            <p:ph type="ctrTitle"/>
          </p:nvPr>
        </p:nvSpPr>
        <p:spPr>
          <a:xfrm>
            <a:off x="1169988" y="1046163"/>
            <a:ext cx="7380287" cy="10128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2571" name="Rectangle 107"/>
          <p:cNvSpPr>
            <a:spLocks noGrp="1" noChangeArrowheads="1"/>
          </p:cNvSpPr>
          <p:nvPr>
            <p:ph type="subTitle" idx="1"/>
          </p:nvPr>
        </p:nvSpPr>
        <p:spPr>
          <a:xfrm>
            <a:off x="1566863" y="2693988"/>
            <a:ext cx="6662737" cy="2994025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07" name="Rectangle 103"/>
          <p:cNvSpPr>
            <a:spLocks noGrp="1" noChangeArrowheads="1"/>
          </p:cNvSpPr>
          <p:nvPr>
            <p:ph type="dt" sz="half" idx="10"/>
          </p:nvPr>
        </p:nvSpPr>
        <p:spPr>
          <a:xfrm>
            <a:off x="1387475" y="6357938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8" name="Rectangle 104"/>
          <p:cNvSpPr>
            <a:spLocks noGrp="1" noChangeArrowheads="1"/>
          </p:cNvSpPr>
          <p:nvPr>
            <p:ph type="ftr" sz="quarter" idx="11"/>
          </p:nvPr>
        </p:nvSpPr>
        <p:spPr>
          <a:xfrm>
            <a:off x="3722688" y="6357938"/>
            <a:ext cx="227171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9" name="Rectangle 105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464300" y="6361113"/>
            <a:ext cx="190658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757B65-D0E2-4626-80E4-73841F496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" grpId="0" animBg="1" autoUpdateAnimBg="0"/>
      <p:bldP spid="106" grpId="0" animBg="1" autoUpdateAnimBg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4077F-422A-4DC3-B4DB-5ACDF4AC89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C0307-1C52-4E18-AA5F-6F52DF823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FE642-F5C4-44ED-87FF-390FB2A10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E08A3-E688-4F8A-8603-3D40FB824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F5CF2-DC35-4BCD-9D5B-D1783C2838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6EF6B-ED6A-4ADF-B14F-461868958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D212D-AAF1-45FC-A383-F16CAA894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32FB3-E4BD-4C3E-B008-B26C0944A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80E4F-FE4D-449F-8A25-B016EDBEB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78625" y="609600"/>
            <a:ext cx="1989138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09625" y="609600"/>
            <a:ext cx="58166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34C15-591D-4BB9-87E0-8A430FC9A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8263"/>
            <a:ext cx="8915400" cy="6713537"/>
            <a:chOff x="0" y="43"/>
            <a:chExt cx="5616" cy="4229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43"/>
              <a:ext cx="408" cy="4229"/>
              <a:chOff x="0" y="43"/>
              <a:chExt cx="5760" cy="4229"/>
            </a:xfrm>
          </p:grpSpPr>
          <p:sp>
            <p:nvSpPr>
              <p:cNvPr id="1038" name="Line 4"/>
              <p:cNvSpPr>
                <a:spLocks noChangeShapeType="1"/>
              </p:cNvSpPr>
              <p:nvPr userDrawn="1"/>
            </p:nvSpPr>
            <p:spPr bwMode="auto">
              <a:xfrm>
                <a:off x="0" y="4203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39" name="Line 5"/>
              <p:cNvSpPr>
                <a:spLocks noChangeShapeType="1"/>
              </p:cNvSpPr>
              <p:nvPr userDrawn="1"/>
            </p:nvSpPr>
            <p:spPr bwMode="auto">
              <a:xfrm>
                <a:off x="0" y="4239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0" name="Line 6"/>
              <p:cNvSpPr>
                <a:spLocks noChangeShapeType="1"/>
              </p:cNvSpPr>
              <p:nvPr userDrawn="1"/>
            </p:nvSpPr>
            <p:spPr bwMode="auto">
              <a:xfrm>
                <a:off x="0" y="4272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1" name="Line 7"/>
              <p:cNvSpPr>
                <a:spLocks noChangeShapeType="1"/>
              </p:cNvSpPr>
              <p:nvPr userDrawn="1"/>
            </p:nvSpPr>
            <p:spPr bwMode="auto">
              <a:xfrm>
                <a:off x="0" y="4113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2" name="Line 8"/>
              <p:cNvSpPr>
                <a:spLocks noChangeShapeType="1"/>
              </p:cNvSpPr>
              <p:nvPr userDrawn="1"/>
            </p:nvSpPr>
            <p:spPr bwMode="auto">
              <a:xfrm>
                <a:off x="0" y="4065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3" name="Line 9"/>
              <p:cNvSpPr>
                <a:spLocks noChangeShapeType="1"/>
              </p:cNvSpPr>
              <p:nvPr userDrawn="1"/>
            </p:nvSpPr>
            <p:spPr bwMode="auto">
              <a:xfrm>
                <a:off x="0" y="4158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4" name="Line 10"/>
              <p:cNvSpPr>
                <a:spLocks noChangeShapeType="1"/>
              </p:cNvSpPr>
              <p:nvPr userDrawn="1"/>
            </p:nvSpPr>
            <p:spPr bwMode="auto">
              <a:xfrm>
                <a:off x="0" y="3666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5" name="Line 11"/>
              <p:cNvSpPr>
                <a:spLocks noChangeShapeType="1"/>
              </p:cNvSpPr>
              <p:nvPr userDrawn="1"/>
            </p:nvSpPr>
            <p:spPr bwMode="auto">
              <a:xfrm>
                <a:off x="0" y="3639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6" name="Line 12"/>
              <p:cNvSpPr>
                <a:spLocks noChangeShapeType="1"/>
              </p:cNvSpPr>
              <p:nvPr userDrawn="1"/>
            </p:nvSpPr>
            <p:spPr bwMode="auto">
              <a:xfrm>
                <a:off x="0" y="4020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7" name="Line 13"/>
              <p:cNvSpPr>
                <a:spLocks noChangeShapeType="1"/>
              </p:cNvSpPr>
              <p:nvPr userDrawn="1"/>
            </p:nvSpPr>
            <p:spPr bwMode="auto">
              <a:xfrm>
                <a:off x="0" y="3894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8" name="Line 14"/>
              <p:cNvSpPr>
                <a:spLocks noChangeShapeType="1"/>
              </p:cNvSpPr>
              <p:nvPr userDrawn="1"/>
            </p:nvSpPr>
            <p:spPr bwMode="auto">
              <a:xfrm>
                <a:off x="0" y="3813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9" name="Line 15"/>
              <p:cNvSpPr>
                <a:spLocks noChangeShapeType="1"/>
              </p:cNvSpPr>
              <p:nvPr userDrawn="1"/>
            </p:nvSpPr>
            <p:spPr bwMode="auto">
              <a:xfrm>
                <a:off x="0" y="3999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0" name="Line 16"/>
              <p:cNvSpPr>
                <a:spLocks noChangeShapeType="1"/>
              </p:cNvSpPr>
              <p:nvPr userDrawn="1"/>
            </p:nvSpPr>
            <p:spPr bwMode="auto">
              <a:xfrm>
                <a:off x="0" y="3687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1" name="Line 17"/>
              <p:cNvSpPr>
                <a:spLocks noChangeShapeType="1"/>
              </p:cNvSpPr>
              <p:nvPr userDrawn="1"/>
            </p:nvSpPr>
            <p:spPr bwMode="auto">
              <a:xfrm>
                <a:off x="0" y="3741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2" name="Line 18"/>
              <p:cNvSpPr>
                <a:spLocks noChangeShapeType="1"/>
              </p:cNvSpPr>
              <p:nvPr userDrawn="1"/>
            </p:nvSpPr>
            <p:spPr bwMode="auto">
              <a:xfrm>
                <a:off x="0" y="393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3" name="Line 19"/>
              <p:cNvSpPr>
                <a:spLocks noChangeShapeType="1"/>
              </p:cNvSpPr>
              <p:nvPr userDrawn="1"/>
            </p:nvSpPr>
            <p:spPr bwMode="auto">
              <a:xfrm>
                <a:off x="0" y="3918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4" name="Line 20"/>
              <p:cNvSpPr>
                <a:spLocks noChangeShapeType="1"/>
              </p:cNvSpPr>
              <p:nvPr userDrawn="1"/>
            </p:nvSpPr>
            <p:spPr bwMode="auto">
              <a:xfrm>
                <a:off x="0" y="351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5" name="Line 21"/>
              <p:cNvSpPr>
                <a:spLocks noChangeShapeType="1"/>
              </p:cNvSpPr>
              <p:nvPr userDrawn="1"/>
            </p:nvSpPr>
            <p:spPr bwMode="auto">
              <a:xfrm>
                <a:off x="0" y="354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6" name="Line 22"/>
              <p:cNvSpPr>
                <a:spLocks noChangeShapeType="1"/>
              </p:cNvSpPr>
              <p:nvPr userDrawn="1"/>
            </p:nvSpPr>
            <p:spPr bwMode="auto">
              <a:xfrm>
                <a:off x="0" y="357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7" name="Line 23"/>
              <p:cNvSpPr>
                <a:spLocks noChangeShapeType="1"/>
              </p:cNvSpPr>
              <p:nvPr userDrawn="1"/>
            </p:nvSpPr>
            <p:spPr bwMode="auto">
              <a:xfrm>
                <a:off x="0" y="3420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8" name="Line 24"/>
              <p:cNvSpPr>
                <a:spLocks noChangeShapeType="1"/>
              </p:cNvSpPr>
              <p:nvPr userDrawn="1"/>
            </p:nvSpPr>
            <p:spPr bwMode="auto">
              <a:xfrm>
                <a:off x="0" y="3372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9" name="Line 25"/>
              <p:cNvSpPr>
                <a:spLocks noChangeShapeType="1"/>
              </p:cNvSpPr>
              <p:nvPr userDrawn="1"/>
            </p:nvSpPr>
            <p:spPr bwMode="auto">
              <a:xfrm>
                <a:off x="0" y="3465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0" name="Line 26"/>
              <p:cNvSpPr>
                <a:spLocks noChangeShapeType="1"/>
              </p:cNvSpPr>
              <p:nvPr userDrawn="1"/>
            </p:nvSpPr>
            <p:spPr bwMode="auto">
              <a:xfrm>
                <a:off x="0" y="2973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1" name="Line 27"/>
              <p:cNvSpPr>
                <a:spLocks noChangeShapeType="1"/>
              </p:cNvSpPr>
              <p:nvPr userDrawn="1"/>
            </p:nvSpPr>
            <p:spPr bwMode="auto">
              <a:xfrm>
                <a:off x="0" y="294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2" name="Line 28"/>
              <p:cNvSpPr>
                <a:spLocks noChangeShapeType="1"/>
              </p:cNvSpPr>
              <p:nvPr userDrawn="1"/>
            </p:nvSpPr>
            <p:spPr bwMode="auto">
              <a:xfrm>
                <a:off x="0" y="3327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3" name="Line 29"/>
              <p:cNvSpPr>
                <a:spLocks noChangeShapeType="1"/>
              </p:cNvSpPr>
              <p:nvPr userDrawn="1"/>
            </p:nvSpPr>
            <p:spPr bwMode="auto">
              <a:xfrm>
                <a:off x="0" y="3201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4" name="Line 30"/>
              <p:cNvSpPr>
                <a:spLocks noChangeShapeType="1"/>
              </p:cNvSpPr>
              <p:nvPr userDrawn="1"/>
            </p:nvSpPr>
            <p:spPr bwMode="auto">
              <a:xfrm>
                <a:off x="0" y="3120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5" name="Line 31"/>
              <p:cNvSpPr>
                <a:spLocks noChangeShapeType="1"/>
              </p:cNvSpPr>
              <p:nvPr userDrawn="1"/>
            </p:nvSpPr>
            <p:spPr bwMode="auto">
              <a:xfrm>
                <a:off x="0" y="3306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6" name="Line 32"/>
              <p:cNvSpPr>
                <a:spLocks noChangeShapeType="1"/>
              </p:cNvSpPr>
              <p:nvPr userDrawn="1"/>
            </p:nvSpPr>
            <p:spPr bwMode="auto">
              <a:xfrm>
                <a:off x="0" y="2994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7" name="Line 33"/>
              <p:cNvSpPr>
                <a:spLocks noChangeShapeType="1"/>
              </p:cNvSpPr>
              <p:nvPr userDrawn="1"/>
            </p:nvSpPr>
            <p:spPr bwMode="auto">
              <a:xfrm>
                <a:off x="0" y="3048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8" name="Line 34"/>
              <p:cNvSpPr>
                <a:spLocks noChangeShapeType="1"/>
              </p:cNvSpPr>
              <p:nvPr userDrawn="1"/>
            </p:nvSpPr>
            <p:spPr bwMode="auto">
              <a:xfrm>
                <a:off x="0" y="3246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9" name="Line 35"/>
              <p:cNvSpPr>
                <a:spLocks noChangeShapeType="1"/>
              </p:cNvSpPr>
              <p:nvPr userDrawn="1"/>
            </p:nvSpPr>
            <p:spPr bwMode="auto">
              <a:xfrm>
                <a:off x="0" y="3225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0" name="Line 36"/>
              <p:cNvSpPr>
                <a:spLocks noChangeShapeType="1"/>
              </p:cNvSpPr>
              <p:nvPr userDrawn="1"/>
            </p:nvSpPr>
            <p:spPr bwMode="auto">
              <a:xfrm>
                <a:off x="0" y="2831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1" name="Line 37"/>
              <p:cNvSpPr>
                <a:spLocks noChangeShapeType="1"/>
              </p:cNvSpPr>
              <p:nvPr userDrawn="1"/>
            </p:nvSpPr>
            <p:spPr bwMode="auto">
              <a:xfrm>
                <a:off x="0" y="2750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2" name="Line 38"/>
              <p:cNvSpPr>
                <a:spLocks noChangeShapeType="1"/>
              </p:cNvSpPr>
              <p:nvPr userDrawn="1"/>
            </p:nvSpPr>
            <p:spPr bwMode="auto">
              <a:xfrm>
                <a:off x="0" y="2678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3" name="Line 39"/>
              <p:cNvSpPr>
                <a:spLocks noChangeShapeType="1"/>
              </p:cNvSpPr>
              <p:nvPr userDrawn="1"/>
            </p:nvSpPr>
            <p:spPr bwMode="auto">
              <a:xfrm>
                <a:off x="0" y="2876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4" name="Line 40"/>
              <p:cNvSpPr>
                <a:spLocks noChangeShapeType="1"/>
              </p:cNvSpPr>
              <p:nvPr userDrawn="1"/>
            </p:nvSpPr>
            <p:spPr bwMode="auto">
              <a:xfrm>
                <a:off x="0" y="2855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5" name="Line 41"/>
              <p:cNvSpPr>
                <a:spLocks noChangeShapeType="1"/>
              </p:cNvSpPr>
              <p:nvPr userDrawn="1"/>
            </p:nvSpPr>
            <p:spPr bwMode="auto">
              <a:xfrm>
                <a:off x="0" y="2554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6" name="Line 42"/>
              <p:cNvSpPr>
                <a:spLocks noChangeShapeType="1"/>
              </p:cNvSpPr>
              <p:nvPr userDrawn="1"/>
            </p:nvSpPr>
            <p:spPr bwMode="auto">
              <a:xfrm>
                <a:off x="0" y="2590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7" name="Line 43"/>
              <p:cNvSpPr>
                <a:spLocks noChangeShapeType="1"/>
              </p:cNvSpPr>
              <p:nvPr userDrawn="1"/>
            </p:nvSpPr>
            <p:spPr bwMode="auto">
              <a:xfrm>
                <a:off x="0" y="2623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8" name="Line 44"/>
              <p:cNvSpPr>
                <a:spLocks noChangeShapeType="1"/>
              </p:cNvSpPr>
              <p:nvPr userDrawn="1"/>
            </p:nvSpPr>
            <p:spPr bwMode="auto">
              <a:xfrm>
                <a:off x="0" y="2464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79" name="Line 45"/>
              <p:cNvSpPr>
                <a:spLocks noChangeShapeType="1"/>
              </p:cNvSpPr>
              <p:nvPr userDrawn="1"/>
            </p:nvSpPr>
            <p:spPr bwMode="auto">
              <a:xfrm>
                <a:off x="0" y="2416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0" name="Line 46"/>
              <p:cNvSpPr>
                <a:spLocks noChangeShapeType="1"/>
              </p:cNvSpPr>
              <p:nvPr userDrawn="1"/>
            </p:nvSpPr>
            <p:spPr bwMode="auto">
              <a:xfrm>
                <a:off x="0" y="250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1" name="Line 47"/>
              <p:cNvSpPr>
                <a:spLocks noChangeShapeType="1"/>
              </p:cNvSpPr>
              <p:nvPr userDrawn="1"/>
            </p:nvSpPr>
            <p:spPr bwMode="auto">
              <a:xfrm>
                <a:off x="0" y="2371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2" name="Line 48"/>
              <p:cNvSpPr>
                <a:spLocks noChangeShapeType="1"/>
              </p:cNvSpPr>
              <p:nvPr userDrawn="1"/>
            </p:nvSpPr>
            <p:spPr bwMode="auto">
              <a:xfrm>
                <a:off x="0" y="2245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3" name="Line 49"/>
              <p:cNvSpPr>
                <a:spLocks noChangeShapeType="1"/>
              </p:cNvSpPr>
              <p:nvPr userDrawn="1"/>
            </p:nvSpPr>
            <p:spPr bwMode="auto">
              <a:xfrm>
                <a:off x="0" y="235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4" name="Line 50"/>
              <p:cNvSpPr>
                <a:spLocks noChangeShapeType="1"/>
              </p:cNvSpPr>
              <p:nvPr userDrawn="1"/>
            </p:nvSpPr>
            <p:spPr bwMode="auto">
              <a:xfrm>
                <a:off x="0" y="2290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5" name="Line 51"/>
              <p:cNvSpPr>
                <a:spLocks noChangeShapeType="1"/>
              </p:cNvSpPr>
              <p:nvPr userDrawn="1"/>
            </p:nvSpPr>
            <p:spPr bwMode="auto">
              <a:xfrm>
                <a:off x="0" y="2269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6" name="Line 52"/>
              <p:cNvSpPr>
                <a:spLocks noChangeShapeType="1"/>
              </p:cNvSpPr>
              <p:nvPr userDrawn="1"/>
            </p:nvSpPr>
            <p:spPr bwMode="auto">
              <a:xfrm>
                <a:off x="0" y="213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7" name="Line 53"/>
              <p:cNvSpPr>
                <a:spLocks noChangeShapeType="1"/>
              </p:cNvSpPr>
              <p:nvPr userDrawn="1"/>
            </p:nvSpPr>
            <p:spPr bwMode="auto">
              <a:xfrm>
                <a:off x="0" y="216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8" name="Line 54"/>
              <p:cNvSpPr>
                <a:spLocks noChangeShapeType="1"/>
              </p:cNvSpPr>
              <p:nvPr userDrawn="1"/>
            </p:nvSpPr>
            <p:spPr bwMode="auto">
              <a:xfrm>
                <a:off x="0" y="219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9" name="Line 55"/>
              <p:cNvSpPr>
                <a:spLocks noChangeShapeType="1"/>
              </p:cNvSpPr>
              <p:nvPr userDrawn="1"/>
            </p:nvSpPr>
            <p:spPr bwMode="auto">
              <a:xfrm>
                <a:off x="0" y="2040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0" name="Line 56"/>
              <p:cNvSpPr>
                <a:spLocks noChangeShapeType="1"/>
              </p:cNvSpPr>
              <p:nvPr userDrawn="1"/>
            </p:nvSpPr>
            <p:spPr bwMode="auto">
              <a:xfrm>
                <a:off x="0" y="1992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1" name="Line 57"/>
              <p:cNvSpPr>
                <a:spLocks noChangeShapeType="1"/>
              </p:cNvSpPr>
              <p:nvPr userDrawn="1"/>
            </p:nvSpPr>
            <p:spPr bwMode="auto">
              <a:xfrm>
                <a:off x="0" y="2085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2" name="Line 58"/>
              <p:cNvSpPr>
                <a:spLocks noChangeShapeType="1"/>
              </p:cNvSpPr>
              <p:nvPr userDrawn="1"/>
            </p:nvSpPr>
            <p:spPr bwMode="auto">
              <a:xfrm>
                <a:off x="0" y="1593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3" name="Line 59"/>
              <p:cNvSpPr>
                <a:spLocks noChangeShapeType="1"/>
              </p:cNvSpPr>
              <p:nvPr userDrawn="1"/>
            </p:nvSpPr>
            <p:spPr bwMode="auto">
              <a:xfrm>
                <a:off x="0" y="156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4" name="Line 60"/>
              <p:cNvSpPr>
                <a:spLocks noChangeShapeType="1"/>
              </p:cNvSpPr>
              <p:nvPr userDrawn="1"/>
            </p:nvSpPr>
            <p:spPr bwMode="auto">
              <a:xfrm>
                <a:off x="0" y="1947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5" name="Line 61"/>
              <p:cNvSpPr>
                <a:spLocks noChangeShapeType="1"/>
              </p:cNvSpPr>
              <p:nvPr userDrawn="1"/>
            </p:nvSpPr>
            <p:spPr bwMode="auto">
              <a:xfrm>
                <a:off x="0" y="1821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6" name="Line 62"/>
              <p:cNvSpPr>
                <a:spLocks noChangeShapeType="1"/>
              </p:cNvSpPr>
              <p:nvPr userDrawn="1"/>
            </p:nvSpPr>
            <p:spPr bwMode="auto">
              <a:xfrm>
                <a:off x="0" y="1740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7" name="Line 63"/>
              <p:cNvSpPr>
                <a:spLocks noChangeShapeType="1"/>
              </p:cNvSpPr>
              <p:nvPr userDrawn="1"/>
            </p:nvSpPr>
            <p:spPr bwMode="auto">
              <a:xfrm>
                <a:off x="0" y="1926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8" name="Line 64"/>
              <p:cNvSpPr>
                <a:spLocks noChangeShapeType="1"/>
              </p:cNvSpPr>
              <p:nvPr userDrawn="1"/>
            </p:nvSpPr>
            <p:spPr bwMode="auto">
              <a:xfrm>
                <a:off x="0" y="1614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9" name="Line 65"/>
              <p:cNvSpPr>
                <a:spLocks noChangeShapeType="1"/>
              </p:cNvSpPr>
              <p:nvPr userDrawn="1"/>
            </p:nvSpPr>
            <p:spPr bwMode="auto">
              <a:xfrm>
                <a:off x="0" y="1668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0" name="Line 66"/>
              <p:cNvSpPr>
                <a:spLocks noChangeShapeType="1"/>
              </p:cNvSpPr>
              <p:nvPr userDrawn="1"/>
            </p:nvSpPr>
            <p:spPr bwMode="auto">
              <a:xfrm>
                <a:off x="0" y="1866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1" name="Line 67"/>
              <p:cNvSpPr>
                <a:spLocks noChangeShapeType="1"/>
              </p:cNvSpPr>
              <p:nvPr userDrawn="1"/>
            </p:nvSpPr>
            <p:spPr bwMode="auto">
              <a:xfrm>
                <a:off x="0" y="1845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2" name="Line 68"/>
              <p:cNvSpPr>
                <a:spLocks noChangeShapeType="1"/>
              </p:cNvSpPr>
              <p:nvPr userDrawn="1"/>
            </p:nvSpPr>
            <p:spPr bwMode="auto">
              <a:xfrm>
                <a:off x="0" y="1437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3" name="Line 69"/>
              <p:cNvSpPr>
                <a:spLocks noChangeShapeType="1"/>
              </p:cNvSpPr>
              <p:nvPr userDrawn="1"/>
            </p:nvSpPr>
            <p:spPr bwMode="auto">
              <a:xfrm>
                <a:off x="0" y="1473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4" name="Line 70"/>
              <p:cNvSpPr>
                <a:spLocks noChangeShapeType="1"/>
              </p:cNvSpPr>
              <p:nvPr userDrawn="1"/>
            </p:nvSpPr>
            <p:spPr bwMode="auto">
              <a:xfrm>
                <a:off x="0" y="1506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5" name="Line 71"/>
              <p:cNvSpPr>
                <a:spLocks noChangeShapeType="1"/>
              </p:cNvSpPr>
              <p:nvPr userDrawn="1"/>
            </p:nvSpPr>
            <p:spPr bwMode="auto">
              <a:xfrm>
                <a:off x="0" y="1347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6" name="Line 72"/>
              <p:cNvSpPr>
                <a:spLocks noChangeShapeType="1"/>
              </p:cNvSpPr>
              <p:nvPr userDrawn="1"/>
            </p:nvSpPr>
            <p:spPr bwMode="auto">
              <a:xfrm>
                <a:off x="0" y="1392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7" name="Line 73"/>
              <p:cNvSpPr>
                <a:spLocks noChangeShapeType="1"/>
              </p:cNvSpPr>
              <p:nvPr userDrawn="1"/>
            </p:nvSpPr>
            <p:spPr bwMode="auto">
              <a:xfrm>
                <a:off x="0" y="1016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8" name="Line 74"/>
              <p:cNvSpPr>
                <a:spLocks noChangeShapeType="1"/>
              </p:cNvSpPr>
              <p:nvPr userDrawn="1"/>
            </p:nvSpPr>
            <p:spPr bwMode="auto">
              <a:xfrm>
                <a:off x="0" y="989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9" name="Line 75"/>
              <p:cNvSpPr>
                <a:spLocks noChangeShapeType="1"/>
              </p:cNvSpPr>
              <p:nvPr userDrawn="1"/>
            </p:nvSpPr>
            <p:spPr bwMode="auto">
              <a:xfrm>
                <a:off x="0" y="1244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0" name="Line 76"/>
              <p:cNvSpPr>
                <a:spLocks noChangeShapeType="1"/>
              </p:cNvSpPr>
              <p:nvPr userDrawn="1"/>
            </p:nvSpPr>
            <p:spPr bwMode="auto">
              <a:xfrm>
                <a:off x="0" y="1163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1" name="Line 77"/>
              <p:cNvSpPr>
                <a:spLocks noChangeShapeType="1"/>
              </p:cNvSpPr>
              <p:nvPr userDrawn="1"/>
            </p:nvSpPr>
            <p:spPr bwMode="auto">
              <a:xfrm>
                <a:off x="0" y="1037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2" name="Line 78"/>
              <p:cNvSpPr>
                <a:spLocks noChangeShapeType="1"/>
              </p:cNvSpPr>
              <p:nvPr userDrawn="1"/>
            </p:nvSpPr>
            <p:spPr bwMode="auto">
              <a:xfrm>
                <a:off x="0" y="1091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3" name="Line 79"/>
              <p:cNvSpPr>
                <a:spLocks noChangeShapeType="1"/>
              </p:cNvSpPr>
              <p:nvPr userDrawn="1"/>
            </p:nvSpPr>
            <p:spPr bwMode="auto">
              <a:xfrm>
                <a:off x="0" y="128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4" name="Line 80"/>
              <p:cNvSpPr>
                <a:spLocks noChangeShapeType="1"/>
              </p:cNvSpPr>
              <p:nvPr userDrawn="1"/>
            </p:nvSpPr>
            <p:spPr bwMode="auto">
              <a:xfrm>
                <a:off x="0" y="1268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5" name="Line 81"/>
              <p:cNvSpPr>
                <a:spLocks noChangeShapeType="1"/>
              </p:cNvSpPr>
              <p:nvPr userDrawn="1"/>
            </p:nvSpPr>
            <p:spPr bwMode="auto">
              <a:xfrm>
                <a:off x="0" y="86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6" name="Line 82"/>
              <p:cNvSpPr>
                <a:spLocks noChangeShapeType="1"/>
              </p:cNvSpPr>
              <p:nvPr userDrawn="1"/>
            </p:nvSpPr>
            <p:spPr bwMode="auto">
              <a:xfrm>
                <a:off x="0" y="896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7" name="Line 83"/>
              <p:cNvSpPr>
                <a:spLocks noChangeShapeType="1"/>
              </p:cNvSpPr>
              <p:nvPr userDrawn="1"/>
            </p:nvSpPr>
            <p:spPr bwMode="auto">
              <a:xfrm>
                <a:off x="0" y="92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8" name="Line 84"/>
              <p:cNvSpPr>
                <a:spLocks noChangeShapeType="1"/>
              </p:cNvSpPr>
              <p:nvPr userDrawn="1"/>
            </p:nvSpPr>
            <p:spPr bwMode="auto">
              <a:xfrm>
                <a:off x="0" y="770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9" name="Line 85"/>
              <p:cNvSpPr>
                <a:spLocks noChangeShapeType="1"/>
              </p:cNvSpPr>
              <p:nvPr userDrawn="1"/>
            </p:nvSpPr>
            <p:spPr bwMode="auto">
              <a:xfrm>
                <a:off x="0" y="815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0" name="Line 86"/>
              <p:cNvSpPr>
                <a:spLocks noChangeShapeType="1"/>
              </p:cNvSpPr>
              <p:nvPr userDrawn="1"/>
            </p:nvSpPr>
            <p:spPr bwMode="auto">
              <a:xfrm>
                <a:off x="0" y="718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1" name="Line 87"/>
              <p:cNvSpPr>
                <a:spLocks noChangeShapeType="1"/>
              </p:cNvSpPr>
              <p:nvPr userDrawn="1"/>
            </p:nvSpPr>
            <p:spPr bwMode="auto">
              <a:xfrm>
                <a:off x="0" y="646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2" name="Line 88"/>
              <p:cNvSpPr>
                <a:spLocks noChangeShapeType="1"/>
              </p:cNvSpPr>
              <p:nvPr userDrawn="1"/>
            </p:nvSpPr>
            <p:spPr bwMode="auto">
              <a:xfrm>
                <a:off x="0" y="522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3" name="Line 89"/>
              <p:cNvSpPr>
                <a:spLocks noChangeShapeType="1"/>
              </p:cNvSpPr>
              <p:nvPr userDrawn="1"/>
            </p:nvSpPr>
            <p:spPr bwMode="auto">
              <a:xfrm>
                <a:off x="0" y="558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4" name="Line 90"/>
              <p:cNvSpPr>
                <a:spLocks noChangeShapeType="1"/>
              </p:cNvSpPr>
              <p:nvPr userDrawn="1"/>
            </p:nvSpPr>
            <p:spPr bwMode="auto">
              <a:xfrm>
                <a:off x="0" y="591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5" name="Line 91"/>
              <p:cNvSpPr>
                <a:spLocks noChangeShapeType="1"/>
              </p:cNvSpPr>
              <p:nvPr userDrawn="1"/>
            </p:nvSpPr>
            <p:spPr bwMode="auto">
              <a:xfrm>
                <a:off x="0" y="432"/>
                <a:ext cx="576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6" name="Line 92"/>
              <p:cNvSpPr>
                <a:spLocks noChangeShapeType="1"/>
              </p:cNvSpPr>
              <p:nvPr userDrawn="1"/>
            </p:nvSpPr>
            <p:spPr bwMode="auto">
              <a:xfrm>
                <a:off x="0" y="384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7" name="Line 93"/>
              <p:cNvSpPr>
                <a:spLocks noChangeShapeType="1"/>
              </p:cNvSpPr>
              <p:nvPr userDrawn="1"/>
            </p:nvSpPr>
            <p:spPr bwMode="auto">
              <a:xfrm>
                <a:off x="0" y="477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8" name="Line 94"/>
              <p:cNvSpPr>
                <a:spLocks noChangeShapeType="1"/>
              </p:cNvSpPr>
              <p:nvPr userDrawn="1"/>
            </p:nvSpPr>
            <p:spPr bwMode="auto">
              <a:xfrm>
                <a:off x="0" y="339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29" name="Line 95"/>
              <p:cNvSpPr>
                <a:spLocks noChangeShapeType="1"/>
              </p:cNvSpPr>
              <p:nvPr userDrawn="1"/>
            </p:nvSpPr>
            <p:spPr bwMode="auto">
              <a:xfrm>
                <a:off x="0" y="318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0" name="Line 96"/>
              <p:cNvSpPr>
                <a:spLocks noChangeShapeType="1"/>
              </p:cNvSpPr>
              <p:nvPr userDrawn="1"/>
            </p:nvSpPr>
            <p:spPr bwMode="auto">
              <a:xfrm>
                <a:off x="0" y="258"/>
                <a:ext cx="5760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1" name="Line 97"/>
              <p:cNvSpPr>
                <a:spLocks noChangeShapeType="1"/>
              </p:cNvSpPr>
              <p:nvPr userDrawn="1"/>
            </p:nvSpPr>
            <p:spPr bwMode="auto">
              <a:xfrm>
                <a:off x="0" y="70"/>
                <a:ext cx="5760" cy="0"/>
              </a:xfrm>
              <a:prstGeom prst="line">
                <a:avLst/>
              </a:prstGeom>
              <a:noFill/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2" name="Line 98"/>
              <p:cNvSpPr>
                <a:spLocks noChangeShapeType="1"/>
              </p:cNvSpPr>
              <p:nvPr userDrawn="1"/>
            </p:nvSpPr>
            <p:spPr bwMode="auto">
              <a:xfrm>
                <a:off x="0" y="43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3" name="Line 99"/>
              <p:cNvSpPr>
                <a:spLocks noChangeShapeType="1"/>
              </p:cNvSpPr>
              <p:nvPr userDrawn="1"/>
            </p:nvSpPr>
            <p:spPr bwMode="auto">
              <a:xfrm>
                <a:off x="0" y="91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4" name="Line 100"/>
              <p:cNvSpPr>
                <a:spLocks noChangeShapeType="1"/>
              </p:cNvSpPr>
              <p:nvPr userDrawn="1"/>
            </p:nvSpPr>
            <p:spPr bwMode="auto">
              <a:xfrm>
                <a:off x="0" y="145"/>
                <a:ext cx="5760" cy="0"/>
              </a:xfrm>
              <a:prstGeom prst="line">
                <a:avLst/>
              </a:prstGeom>
              <a:noFill/>
              <a:ln w="127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5" name="Line 101"/>
              <p:cNvSpPr>
                <a:spLocks noChangeShapeType="1"/>
              </p:cNvSpPr>
              <p:nvPr userDrawn="1"/>
            </p:nvSpPr>
            <p:spPr bwMode="auto">
              <a:xfrm>
                <a:off x="0" y="202"/>
                <a:ext cx="5760" cy="0"/>
              </a:xfrm>
              <a:prstGeom prst="line">
                <a:avLst/>
              </a:prstGeom>
              <a:noFill/>
              <a:ln w="38100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1033" name="Group 102"/>
            <p:cNvGrpSpPr>
              <a:grpSpLocks/>
            </p:cNvGrpSpPr>
            <p:nvPr userDrawn="1"/>
          </p:nvGrpSpPr>
          <p:grpSpPr bwMode="auto">
            <a:xfrm>
              <a:off x="400" y="205"/>
              <a:ext cx="5216" cy="1123"/>
              <a:chOff x="400" y="205"/>
              <a:chExt cx="5216" cy="1123"/>
            </a:xfrm>
          </p:grpSpPr>
          <p:sp>
            <p:nvSpPr>
              <p:cNvPr id="1034" name="Rectangle 103"/>
              <p:cNvSpPr>
                <a:spLocks noChangeArrowheads="1"/>
              </p:cNvSpPr>
              <p:nvPr userDrawn="1"/>
            </p:nvSpPr>
            <p:spPr bwMode="auto">
              <a:xfrm>
                <a:off x="557" y="205"/>
                <a:ext cx="313" cy="914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35" name="Rectangle 104"/>
              <p:cNvSpPr>
                <a:spLocks noChangeArrowheads="1"/>
              </p:cNvSpPr>
              <p:nvPr userDrawn="1"/>
            </p:nvSpPr>
            <p:spPr bwMode="auto">
              <a:xfrm>
                <a:off x="400" y="288"/>
                <a:ext cx="3567" cy="49"/>
              </a:xfrm>
              <a:prstGeom prst="rect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36" name="Rectangle 105"/>
              <p:cNvSpPr>
                <a:spLocks noChangeArrowheads="1"/>
              </p:cNvSpPr>
              <p:nvPr userDrawn="1"/>
            </p:nvSpPr>
            <p:spPr bwMode="auto">
              <a:xfrm>
                <a:off x="4599" y="1115"/>
                <a:ext cx="929" cy="213"/>
              </a:xfrm>
              <a:prstGeom prst="rect">
                <a:avLst/>
              </a:prstGeom>
              <a:solidFill>
                <a:schemeClr val="accent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37" name="Rectangle 106"/>
              <p:cNvSpPr>
                <a:spLocks noChangeArrowheads="1"/>
              </p:cNvSpPr>
              <p:nvPr userDrawn="1"/>
            </p:nvSpPr>
            <p:spPr bwMode="auto">
              <a:xfrm>
                <a:off x="2049" y="1211"/>
                <a:ext cx="3567" cy="49"/>
              </a:xfrm>
              <a:prstGeom prst="rect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107"/>
          <p:cNvSpPr>
            <a:spLocks noGrp="1" noChangeArrowheads="1"/>
          </p:cNvSpPr>
          <p:nvPr>
            <p:ph type="body" idx="1"/>
          </p:nvPr>
        </p:nvSpPr>
        <p:spPr bwMode="auto">
          <a:xfrm>
            <a:off x="809625" y="2214563"/>
            <a:ext cx="7958138" cy="3881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61548" name="Rectangle 10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09625" y="63738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folHlink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549" name="Rectangle 10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376988"/>
            <a:ext cx="3086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folHlink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550" name="Rectangle 1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9713" y="6376988"/>
            <a:ext cx="2193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folHlink"/>
                </a:solidFill>
              </a:defRPr>
            </a:lvl1pPr>
          </a:lstStyle>
          <a:p>
            <a:pPr>
              <a:defRPr/>
            </a:pPr>
            <a:fld id="{778E63C8-4788-4788-90A5-78B20AD88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11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609600"/>
            <a:ext cx="73787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w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08585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l"/>
        <a:defRPr sz="2400">
          <a:solidFill>
            <a:schemeClr val="tx1"/>
          </a:solidFill>
          <a:latin typeface="+mn-lt"/>
        </a:defRPr>
      </a:lvl3pPr>
      <a:lvl4pPr marL="142875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4pPr>
      <a:lvl5pPr marL="177165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5pPr>
      <a:lvl6pPr marL="22288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6pPr>
      <a:lvl7pPr marL="26860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7pPr>
      <a:lvl8pPr marL="31432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8pPr>
      <a:lvl9pPr marL="36004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1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</p:spPr>
      </p:pic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1403350" y="2708275"/>
            <a:ext cx="65532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 b="1"/>
              <a:t>Popis výukového materiálu	</a:t>
            </a:r>
          </a:p>
          <a:p>
            <a:r>
              <a:rPr lang="cs-CZ" altLang="cs-CZ" sz="1200" b="1"/>
              <a:t>Název:			Management a marketing destinací</a:t>
            </a:r>
          </a:p>
          <a:p>
            <a:r>
              <a:rPr lang="cs-CZ" altLang="cs-CZ" sz="1200" b="1"/>
              <a:t>			Destinace cestovního ruchu</a:t>
            </a:r>
            <a:endParaRPr lang="cs-CZ" altLang="cs-CZ" sz="1200"/>
          </a:p>
          <a:p>
            <a:r>
              <a:rPr lang="cs-CZ" altLang="cs-CZ" sz="1200"/>
              <a:t>Autor:			Bc. Pavel Lang</a:t>
            </a:r>
          </a:p>
          <a:p>
            <a:r>
              <a:rPr lang="cs-CZ" altLang="cs-CZ" sz="1200"/>
              <a:t>Datum:			31.12.2013 </a:t>
            </a:r>
          </a:p>
          <a:p>
            <a:r>
              <a:rPr lang="cs-CZ" altLang="cs-CZ" sz="1200"/>
              <a:t>Obor:			a) 65-41-L/01   Gastronomie (nástavbové studium)</a:t>
            </a:r>
          </a:p>
          <a:p>
            <a:r>
              <a:rPr lang="cs-CZ" altLang="cs-CZ" sz="1200"/>
              <a:t>			b) 65-41-L/01   Gastronomie</a:t>
            </a:r>
          </a:p>
          <a:p>
            <a:r>
              <a:rPr lang="cs-CZ" altLang="cs-CZ" sz="1200"/>
              <a:t>			c) </a:t>
            </a:r>
            <a:r>
              <a:rPr lang="cs-CZ" altLang="cs-CZ" sz="1200">
                <a:cs typeface="Times New Roman" pitchFamily="18" charset="0"/>
              </a:rPr>
              <a:t>65-51-H/01   Kuchař/kuchařka, Číšník/servírka</a:t>
            </a:r>
          </a:p>
          <a:p>
            <a:r>
              <a:rPr lang="cs-CZ" altLang="cs-CZ" sz="1200"/>
              <a:t>Ročník:			a) - 1. ročník,  b) - 4. ročník , c) 3. ročník</a:t>
            </a:r>
          </a:p>
          <a:p>
            <a:r>
              <a:rPr lang="cs-CZ" altLang="cs-CZ" sz="1200"/>
              <a:t>Předmět:			a) Cestovní ruch, b) Hotelový provoz, c) OdO</a:t>
            </a:r>
            <a:endParaRPr lang="cs-CZ" altLang="cs-CZ" sz="1200" b="1"/>
          </a:p>
          <a:p>
            <a:r>
              <a:rPr lang="cs-CZ" altLang="cs-CZ" sz="1200" b="1"/>
              <a:t>Anotace výukového materiálu</a:t>
            </a:r>
          </a:p>
          <a:p>
            <a:endParaRPr lang="cs-CZ" altLang="cs-CZ" sz="1200"/>
          </a:p>
          <a:p>
            <a:r>
              <a:rPr lang="cs-CZ" altLang="cs-CZ" sz="1200"/>
              <a:t>1. Materiál je určen pro výuku předmětu Cestovní ruch, Hotelový provoz a Odbyt a obsluha a je v souladu s ŠVP </a:t>
            </a:r>
          </a:p>
          <a:p>
            <a:r>
              <a:rPr lang="cs-CZ" altLang="cs-CZ" sz="1200"/>
              <a:t>2. Materiál je prezentován žákům prostřednictvím ICT s výkladem a doplněním při současném  </a:t>
            </a:r>
          </a:p>
          <a:p>
            <a:r>
              <a:rPr lang="cs-CZ" altLang="cs-CZ" sz="1200"/>
              <a:t>    použití učebnice Cestovní ruch pro střední školy a pro veřejnost – D. Drobná a E. </a:t>
            </a:r>
          </a:p>
          <a:p>
            <a:r>
              <a:rPr lang="cs-CZ" altLang="cs-CZ" sz="1200"/>
              <a:t>    Morávková, nakl. Fortuna Praha 2004</a:t>
            </a:r>
          </a:p>
          <a:p>
            <a:r>
              <a:rPr lang="cs-CZ" altLang="cs-CZ" sz="1200"/>
              <a:t>    Součástí materiálu je krátký test s označením odpovědí. Další formou zpětné vazby je </a:t>
            </a:r>
          </a:p>
          <a:p>
            <a:r>
              <a:rPr lang="cs-CZ" altLang="cs-CZ" sz="1200"/>
              <a:t>    test jako souhrn několika realizovaných materiálů.	</a:t>
            </a:r>
          </a:p>
          <a:p>
            <a:r>
              <a:rPr lang="cs-CZ" altLang="cs-CZ" sz="1200"/>
              <a:t>    Pro výuku je použit - PC s dataprojektorem</a:t>
            </a:r>
          </a:p>
          <a:p>
            <a:r>
              <a:rPr lang="cs-CZ" altLang="cs-CZ" sz="1200"/>
              <a:t>	              - interaktivní tabule</a:t>
            </a:r>
          </a:p>
          <a:p>
            <a:r>
              <a:rPr lang="cs-CZ" altLang="cs-CZ" sz="1200"/>
              <a:t>	              - interaktivní dataprojektor</a:t>
            </a:r>
          </a:p>
          <a:p>
            <a:r>
              <a:rPr lang="cs-CZ" altLang="cs-CZ" sz="1200"/>
              <a:t>	</a:t>
            </a:r>
            <a:r>
              <a:rPr lang="cs-CZ" altLang="cs-CZ"/>
              <a:t/>
            </a:r>
            <a:br>
              <a:rPr lang="cs-CZ" altLang="cs-CZ"/>
            </a:br>
            <a:endParaRPr lang="cs-CZ" altLang="cs-CZ"/>
          </a:p>
        </p:txBody>
      </p:sp>
      <p:sp>
        <p:nvSpPr>
          <p:cNvPr id="13316" name="Obdélník 5"/>
          <p:cNvSpPr>
            <a:spLocks noChangeArrowheads="1"/>
          </p:cNvSpPr>
          <p:nvPr/>
        </p:nvSpPr>
        <p:spPr bwMode="auto">
          <a:xfrm>
            <a:off x="1403350" y="1951038"/>
            <a:ext cx="6121400" cy="75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cs-CZ" altLang="cs-CZ" sz="1200" b="1"/>
              <a:t>Číslo projektu školy 	CZ.1.07/1.5.00/34.0963 </a:t>
            </a:r>
          </a:p>
          <a:p>
            <a:pPr>
              <a:lnSpc>
                <a:spcPct val="90000"/>
              </a:lnSpc>
            </a:pPr>
            <a:r>
              <a:rPr lang="cs-CZ" altLang="cs-CZ" sz="1200" b="1"/>
              <a:t>Číslo a název šablony </a:t>
            </a:r>
          </a:p>
          <a:p>
            <a:pPr>
              <a:lnSpc>
                <a:spcPct val="90000"/>
              </a:lnSpc>
            </a:pPr>
            <a:r>
              <a:rPr lang="cs-CZ" altLang="cs-CZ" sz="1200" b="1"/>
              <a:t>klíčové aktivity 	III/2 Inovace a zkvalitnění výuky prostřednictvím ICT</a:t>
            </a:r>
          </a:p>
          <a:p>
            <a:pPr>
              <a:lnSpc>
                <a:spcPct val="90000"/>
              </a:lnSpc>
            </a:pPr>
            <a:r>
              <a:rPr lang="cs-CZ" altLang="cs-CZ" sz="1200" b="1"/>
              <a:t>Číslo materiálu	VY_32_INOVACE_OdP_S1_15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8200" y="381000"/>
            <a:ext cx="7772400" cy="2392363"/>
          </a:xfrm>
        </p:spPr>
        <p:txBody>
          <a:bodyPr/>
          <a:lstStyle/>
          <a:p>
            <a:pPr eaLnBrk="1" hangingPunct="1"/>
            <a:r>
              <a:rPr lang="cs-CZ" altLang="cs-CZ" smtClean="0">
                <a:latin typeface="Trebuchet MS" pitchFamily="34" charset="0"/>
              </a:rPr>
              <a:t>Management a marketing destinací</a:t>
            </a:r>
          </a:p>
        </p:txBody>
      </p:sp>
      <p:sp>
        <p:nvSpPr>
          <p:cNvPr id="14339" name="TextovéPole 12"/>
          <p:cNvSpPr txBox="1">
            <a:spLocks noChangeArrowheads="1"/>
          </p:cNvSpPr>
          <p:nvPr/>
        </p:nvSpPr>
        <p:spPr bwMode="auto">
          <a:xfrm>
            <a:off x="2987675" y="4868863"/>
            <a:ext cx="4464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Bc. Pavel Lang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Destinace CR 1/2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286000"/>
            <a:ext cx="7958138" cy="38814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cs-CZ" altLang="cs-CZ" sz="2400" smtClean="0"/>
              <a:t>Přirozený celek disponující z hlediska podmínek rozvoje CR jedinečnými vlastnostmi, odlišnými od jiných destinací 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cs-CZ" altLang="cs-CZ" sz="2400" u="sng" smtClean="0"/>
              <a:t>Podle WTO</a:t>
            </a:r>
            <a:r>
              <a:rPr lang="cs-CZ" altLang="cs-CZ" sz="2400" smtClean="0"/>
              <a:t>: místo s atraktivitami a s nimi spojenými zařízeními a službami CR, které si účastník CR nebo skupina vybírá pro svou návštěvu  a které poskytovatelé přinášejí na trh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cs-CZ" altLang="cs-CZ" sz="2400" u="sng" smtClean="0"/>
              <a:t>Výkladový slovník CR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400" smtClean="0"/>
              <a:t>v užším smyslu : cílová oblast v daném regionu, která se vyznačuje významnou nabídkou atraktivit a infrastruktury CR </a:t>
            </a:r>
          </a:p>
          <a:p>
            <a:pPr eaLnBrk="1" hangingPunct="1">
              <a:lnSpc>
                <a:spcPct val="90000"/>
              </a:lnSpc>
            </a:pPr>
            <a:endParaRPr lang="en-US" altLang="cs-CZ" sz="1600" smtClean="0"/>
          </a:p>
          <a:p>
            <a:pPr eaLnBrk="1" hangingPunct="1">
              <a:lnSpc>
                <a:spcPct val="90000"/>
              </a:lnSpc>
            </a:pPr>
            <a:endParaRPr lang="cs-CZ" altLang="cs-CZ" sz="18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Destinace CR 2/2</a:t>
            </a:r>
            <a:endParaRPr lang="cs-CZ" altLang="cs-CZ" smtClean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400" smtClean="0"/>
              <a:t>v širším smyslu: země, regiony, lidská sídla a další oblasti typické velkou koncentrací atraktivit CR, rozvinutými službami a další infrastrukturou CR, jejichž výsledkem je velká dlouhodobá koncentrace návštěvníků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400" smtClean="0"/>
              <a:t>pro mezinárodní návštěvníky je destinací buď celá navštívená země, nebo její některý region, případně město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cs-CZ" altLang="cs-CZ" sz="2400" smtClean="0"/>
              <a:t>V některých zemích se  území člení na turisticky, historicky nebo administrativně kompaktní destinace s tvorbou a propagací společného turistického produktu a případně i zpracováním statistik CR</a:t>
            </a:r>
            <a:endParaRPr lang="en-US" altLang="cs-CZ" sz="2400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765175"/>
            <a:ext cx="7378700" cy="608013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5 komponentů destinace CR 1/2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9138"/>
            <a:ext cx="7958138" cy="3881437"/>
          </a:xfrm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cs-CZ" altLang="cs-CZ" sz="2800" smtClean="0"/>
              <a:t>Attractions  - primární nabídka CR umožňující množstvím, kvalitou a atraktivitou vyvolávat návštěvnost (přírodní, kulturně – historický potenciál)</a:t>
            </a:r>
          </a:p>
          <a:p>
            <a:pPr eaLnBrk="1" hangingPunct="1">
              <a:buFontTx/>
              <a:buChar char="•"/>
            </a:pPr>
            <a:r>
              <a:rPr lang="cs-CZ" altLang="cs-CZ" sz="2800" smtClean="0"/>
              <a:t>Accessibility a ancillary services - všeobecná infrastruktura umožňující přístup do destinace, pohyb za atraktivitami destinace, spadají sem i  služby využívané především místními obyvateli (telekomunikační, bankovní, zdravotnické, poštovní apod.)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5 komponentů destinace CR 2/2</a:t>
            </a:r>
            <a:endParaRPr lang="cs-CZ" altLang="cs-CZ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809625" y="1989138"/>
            <a:ext cx="7958138" cy="3881437"/>
          </a:xfrm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cs-CZ" altLang="cs-CZ" smtClean="0"/>
              <a:t>Amenities - suprastruktura a infrastruktura CR umožňující pobyt v destinaci a využití jejich atraktivit (ubytovací, hostinská, sportovně – rekreační, kulturně – společenská a jiná zařízení)</a:t>
            </a:r>
          </a:p>
          <a:p>
            <a:pPr eaLnBrk="1" hangingPunct="1">
              <a:buFontTx/>
              <a:buChar char="•"/>
            </a:pPr>
            <a:r>
              <a:rPr lang="cs-CZ" altLang="cs-CZ" smtClean="0"/>
              <a:t>Available packages – předem připravené produktové balíčky  </a:t>
            </a:r>
          </a:p>
          <a:p>
            <a:pPr eaLnBrk="1" hangingPunct="1">
              <a:buFontTx/>
              <a:buChar char="•"/>
            </a:pPr>
            <a:r>
              <a:rPr lang="cs-CZ" altLang="cs-CZ" smtClean="0"/>
              <a:t>Activities - různé aktivity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144588"/>
            <a:ext cx="7378700" cy="60801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Atraktivita destinace 1/2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38200" y="2057400"/>
            <a:ext cx="7621588" cy="38814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b="1" smtClean="0"/>
              <a:t>pro investory: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400" b="1" smtClean="0"/>
          </a:p>
          <a:p>
            <a:pPr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/>
              <a:t> </a:t>
            </a:r>
            <a:r>
              <a:rPr lang="cs-CZ" altLang="cs-CZ" sz="2400" u="sng" smtClean="0"/>
              <a:t>Infrastruktura služeb</a:t>
            </a:r>
            <a:r>
              <a:rPr lang="cs-CZ" altLang="cs-CZ" sz="2400" smtClean="0"/>
              <a:t>: počet telefonních stanic, obchodů, benzínových pump, lékáren, bank a směnáren, pošt,nemocnic a zubních ordinací na daný  počet obyvatel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/>
              <a:t>  </a:t>
            </a:r>
            <a:r>
              <a:rPr lang="cs-CZ" altLang="cs-CZ" sz="2400" u="sng" smtClean="0"/>
              <a:t>Ukazatele technické infrastruktury</a:t>
            </a:r>
            <a:r>
              <a:rPr lang="cs-CZ" altLang="cs-CZ" sz="2400" smtClean="0"/>
              <a:t>: délka vodovodní a kanalizační sítě,   počet domácností s připojením na plyn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/>
              <a:t>  </a:t>
            </a:r>
            <a:r>
              <a:rPr lang="cs-CZ" altLang="cs-CZ" sz="2400" u="sng" smtClean="0"/>
              <a:t>Obyvatelstvo</a:t>
            </a:r>
            <a:r>
              <a:rPr lang="cs-CZ" altLang="cs-CZ" sz="2400" smtClean="0"/>
              <a:t>: poměr zaměstnaných osob v průmyslu, zemědělství a ve službách k celkovému počtu pracovní síly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Char char="•"/>
            </a:pPr>
            <a:r>
              <a:rPr lang="cs-CZ" altLang="cs-CZ" sz="2400" smtClean="0"/>
              <a:t>  </a:t>
            </a:r>
            <a:r>
              <a:rPr lang="cs-CZ" altLang="cs-CZ" sz="2400" u="sng" smtClean="0"/>
              <a:t>Financování obcí</a:t>
            </a:r>
            <a:r>
              <a:rPr lang="cs-CZ" altLang="cs-CZ" sz="2400" smtClean="0"/>
              <a:t>: příjmy obce včetně podpor, podíl investovaného kapitálu do projektů k celkovým výdajům obcí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1600" u="sng" smtClean="0">
              <a:solidFill>
                <a:srgbClr val="CC0000"/>
              </a:solidFill>
              <a:latin typeface="Trebuchet MS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Atraktivita destinace 2/2</a:t>
            </a:r>
            <a:endParaRPr lang="cs-CZ" altLang="cs-CZ" smtClean="0"/>
          </a:p>
        </p:txBody>
      </p:sp>
      <p:sp>
        <p:nvSpPr>
          <p:cNvPr id="20483" name="Obdélník 4"/>
          <p:cNvSpPr>
            <a:spLocks noChangeArrowheads="1"/>
          </p:cNvSpPr>
          <p:nvPr/>
        </p:nvSpPr>
        <p:spPr bwMode="auto">
          <a:xfrm>
            <a:off x="539750" y="2155825"/>
            <a:ext cx="7993063" cy="408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b="1"/>
              <a:t>pro turisty: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b="1"/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altLang="cs-CZ" u="sng"/>
              <a:t>Krásy a půvaby</a:t>
            </a:r>
            <a:r>
              <a:rPr lang="cs-CZ" altLang="cs-CZ"/>
              <a:t>: podíl zalesněné plochy, luk a pastvin, řeky a jezera seřazené podle  stupně znečištění, historické památky, muzea, chráněné oblasti, počet veletrhů, výstav a dalších aktivit, celková délka turistických tras a cyklostezek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altLang="cs-CZ"/>
              <a:t>  </a:t>
            </a:r>
            <a:r>
              <a:rPr lang="cs-CZ" altLang="cs-CZ" u="sng"/>
              <a:t>Stav životního prostředí</a:t>
            </a:r>
            <a:r>
              <a:rPr lang="cs-CZ" altLang="cs-CZ"/>
              <a:t>: emise škodlivých látek, objem uskladněného odpadu, atd.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altLang="cs-CZ"/>
              <a:t>  </a:t>
            </a:r>
            <a:r>
              <a:rPr lang="cs-CZ" altLang="cs-CZ" u="sng"/>
              <a:t>Ochrana životního prostředí</a:t>
            </a:r>
            <a:r>
              <a:rPr lang="cs-CZ" altLang="cs-CZ"/>
              <a:t>: podíl čističek na celkový objem odpadu, pokles biologického a chemického znečištění, atd.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altLang="cs-CZ"/>
              <a:t>  </a:t>
            </a:r>
            <a:r>
              <a:rPr lang="cs-CZ" altLang="cs-CZ" u="sng"/>
              <a:t>Dopravní dostupnost</a:t>
            </a:r>
            <a:r>
              <a:rPr lang="cs-CZ" altLang="cs-CZ"/>
              <a:t>: délka silnic a dálnic, počet železničních stanic, počet  registrovaných aut na daný počet obyvatel</a:t>
            </a:r>
            <a:endParaRPr lang="cs-CZ" altLang="cs-CZ" u="sng">
              <a:solidFill>
                <a:srgbClr val="CC0000"/>
              </a:solidFill>
              <a:latin typeface="Trebuchet MS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476375" y="836613"/>
            <a:ext cx="7378700" cy="1143000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Členění potenciálu CR 1/2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989138"/>
            <a:ext cx="7958138" cy="3881437"/>
          </a:xfrm>
        </p:spPr>
        <p:txBody>
          <a:bodyPr/>
          <a:lstStyle/>
          <a:p>
            <a:pPr marL="285750" indent="-285750" eaLnBrk="1" hangingPunct="1">
              <a:spcBef>
                <a:spcPct val="0"/>
              </a:spcBef>
              <a:buClrTx/>
              <a:buFontTx/>
              <a:buChar char="•"/>
            </a:pPr>
            <a:r>
              <a:rPr lang="cs-CZ" altLang="cs-CZ" sz="2000" b="1" smtClean="0"/>
              <a:t> </a:t>
            </a:r>
            <a:r>
              <a:rPr lang="cs-CZ" altLang="cs-CZ" sz="2800" u="sng" smtClean="0"/>
              <a:t>Potenciál přírodního subsystému cestovního ruchu: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Char char="Ø"/>
            </a:pPr>
            <a:r>
              <a:rPr lang="cs-CZ" altLang="cs-CZ" sz="2800" i="1" smtClean="0"/>
              <a:t>     </a:t>
            </a:r>
            <a:r>
              <a:rPr lang="cs-CZ" altLang="cs-CZ" sz="2800" smtClean="0"/>
              <a:t>přírodní pozoruhodnosti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Char char="Ø"/>
            </a:pPr>
            <a:r>
              <a:rPr lang="cs-CZ" altLang="cs-CZ" sz="2800" smtClean="0"/>
              <a:t>     vhodnost krajiny pro - pěší turistiku, 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None/>
            </a:pPr>
            <a:r>
              <a:rPr lang="cs-CZ" altLang="cs-CZ" sz="2800" smtClean="0"/>
              <a:t>        cykloturistiku, sjezdové zimní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Char char="Ø"/>
            </a:pPr>
            <a:r>
              <a:rPr lang="cs-CZ" altLang="cs-CZ" sz="2800" smtClean="0"/>
              <a:t>     sporty, lyžařskou turistiku, rekreaci u vody,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None/>
            </a:pPr>
            <a:r>
              <a:rPr lang="cs-CZ" altLang="cs-CZ" sz="2800" smtClean="0"/>
              <a:t>        rekreaci typu lesy/hory,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Char char="Ø"/>
            </a:pPr>
            <a:r>
              <a:rPr lang="cs-CZ" altLang="cs-CZ" sz="2800" smtClean="0"/>
              <a:t>     venkovskou turistiku, vodní turistiku,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None/>
            </a:pPr>
            <a:r>
              <a:rPr lang="cs-CZ" altLang="cs-CZ" sz="2800" smtClean="0"/>
              <a:t>        horolezectví, závěsné létání,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Char char="Ø"/>
            </a:pPr>
            <a:r>
              <a:rPr lang="cs-CZ" altLang="cs-CZ" sz="2800" smtClean="0"/>
              <a:t>     sportovní myslivost, sportovní rybolov,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None/>
            </a:pPr>
            <a:r>
              <a:rPr lang="cs-CZ" altLang="cs-CZ" sz="2800" smtClean="0"/>
              <a:t>        pozorování vodních ptáků</a:t>
            </a:r>
          </a:p>
          <a:p>
            <a:pPr marL="285750" indent="-285750" eaLnBrk="1" hangingPunct="1">
              <a:spcBef>
                <a:spcPct val="0"/>
              </a:spcBef>
              <a:buClrTx/>
              <a:buFontTx/>
              <a:buChar char="•"/>
            </a:pPr>
            <a:endParaRPr lang="cs-CZ" altLang="cs-CZ" sz="280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tx1"/>
                </a:solidFill>
              </a:rPr>
              <a:t>Členění potenciálu CR 2/2</a:t>
            </a:r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 eaLnBrk="1" hangingPunct="1">
              <a:spcBef>
                <a:spcPct val="0"/>
              </a:spcBef>
              <a:buClrTx/>
              <a:buFontTx/>
              <a:buChar char="•"/>
              <a:defRPr/>
            </a:pPr>
            <a:r>
              <a:rPr lang="cs-CZ" dirty="0" smtClean="0"/>
              <a:t> </a:t>
            </a:r>
            <a:r>
              <a:rPr lang="cs-CZ" sz="2800" u="sng" dirty="0" smtClean="0"/>
              <a:t>Potenciál kulturního subsystému cestovního ruchu:</a:t>
            </a:r>
            <a:r>
              <a:rPr lang="cs-CZ" sz="2800" dirty="0" smtClean="0"/>
              <a:t>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Char char="Ø"/>
              <a:defRPr/>
            </a:pPr>
            <a:r>
              <a:rPr lang="cs-CZ" sz="2800" i="1" dirty="0" smtClean="0"/>
              <a:t>     </a:t>
            </a:r>
            <a:r>
              <a:rPr lang="cs-CZ" sz="2800" dirty="0" smtClean="0"/>
              <a:t>kulturně historické památky a soubory, skanzeny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None/>
              <a:defRPr/>
            </a:pPr>
            <a:r>
              <a:rPr lang="cs-CZ" sz="2800" dirty="0" smtClean="0"/>
              <a:t>        a muzea, lázeňská 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Char char="Ø"/>
              <a:defRPr/>
            </a:pPr>
            <a:r>
              <a:rPr lang="cs-CZ" sz="2800" dirty="0" smtClean="0"/>
              <a:t>     funkce, kongresy a konference, kulturní akce,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None/>
              <a:defRPr/>
            </a:pPr>
            <a:r>
              <a:rPr lang="cs-CZ" sz="2800" dirty="0" smtClean="0"/>
              <a:t>        sportovní akce, církevní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Char char="Ø"/>
              <a:defRPr/>
            </a:pPr>
            <a:r>
              <a:rPr lang="cs-CZ" sz="2800" dirty="0" smtClean="0"/>
              <a:t>     akce, veletrhy a tematické trhy, místní produkty,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None/>
              <a:defRPr/>
            </a:pPr>
            <a:r>
              <a:rPr lang="cs-CZ" sz="2800" dirty="0" smtClean="0"/>
              <a:t>        možnost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Char char="Ø"/>
              <a:defRPr/>
            </a:pPr>
            <a:r>
              <a:rPr lang="cs-CZ" sz="2800" dirty="0" smtClean="0"/>
              <a:t>     příhraničních nákupních a zábavních činností </a:t>
            </a:r>
          </a:p>
          <a:p>
            <a:pPr marL="285750" indent="-285750" eaLnBrk="1" hangingPunct="1">
              <a:spcBef>
                <a:spcPct val="0"/>
              </a:spcBef>
              <a:buClrTx/>
              <a:buFont typeface="Wingdings" pitchFamily="2" charset="2"/>
              <a:buNone/>
              <a:defRPr/>
            </a:pPr>
            <a:r>
              <a:rPr lang="cs-CZ" sz="2800" dirty="0" smtClean="0"/>
              <a:t>        (příhraniční specifika)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836613"/>
            <a:ext cx="7378700" cy="608012"/>
          </a:xfrm>
        </p:spPr>
        <p:txBody>
          <a:bodyPr/>
          <a:lstStyle/>
          <a:p>
            <a:pPr eaLnBrk="1" hangingPunct="1"/>
            <a:r>
              <a:rPr lang="en-US" altLang="cs-CZ" smtClean="0">
                <a:solidFill>
                  <a:schemeClr val="tx1"/>
                </a:solidFill>
              </a:rPr>
              <a:t>Nabídka destinace CR</a:t>
            </a:r>
            <a:endParaRPr lang="cs-CZ" altLang="cs-CZ" smtClean="0">
              <a:solidFill>
                <a:schemeClr val="tx1"/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9138"/>
            <a:ext cx="7958138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cs-CZ" altLang="cs-CZ" sz="2800" dirty="0" smtClean="0"/>
              <a:t>Kvalitní nabídka, která je schopna přilákat návštěvníky  a následně uspokojit jejich potřeby a požadavky je velice důležitá pro rozvoj CR v destinaci </a:t>
            </a:r>
            <a:endParaRPr lang="en-US" altLang="cs-CZ" sz="2800" dirty="0" smtClean="0"/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cs-CZ" altLang="cs-CZ" sz="2800" dirty="0" smtClean="0"/>
              <a:t>Nabídku CR zle členit  na primární a sekundární 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cs-CZ" altLang="cs-CZ" sz="2800" dirty="0" smtClean="0"/>
              <a:t>Složky primární nabídky CR jsou utvářejícími podmínkami pro uspokojení potřeb a požadavků návštěvníků destinace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cs-CZ" altLang="cs-CZ" sz="2800" dirty="0" smtClean="0"/>
              <a:t>Rozmístění</a:t>
            </a:r>
            <a:r>
              <a:rPr lang="cs-CZ" altLang="cs-CZ" sz="2800" dirty="0" smtClean="0"/>
              <a:t>, struktura a úroveň sekundární nabídky CR představuje určující faktor využitelnosti destinace pro aktivity CR 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Obdélník 3"/>
          <p:cNvSpPr>
            <a:spLocks noChangeArrowheads="1"/>
          </p:cNvSpPr>
          <p:nvPr/>
        </p:nvSpPr>
        <p:spPr bwMode="auto">
          <a:xfrm>
            <a:off x="539750" y="779463"/>
            <a:ext cx="7920038" cy="502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cs-CZ" altLang="cs-CZ" sz="4400"/>
              <a:t>       </a:t>
            </a:r>
            <a:r>
              <a:rPr lang="en-US" altLang="cs-CZ" sz="4400"/>
              <a:t>Destinace CR jako produkt</a:t>
            </a:r>
            <a:endParaRPr lang="cs-CZ" altLang="cs-CZ" sz="4400"/>
          </a:p>
          <a:p>
            <a:pPr>
              <a:lnSpc>
                <a:spcPct val="90000"/>
              </a:lnSpc>
            </a:pPr>
            <a:endParaRPr lang="cs-CZ" altLang="cs-CZ" sz="4400"/>
          </a:p>
          <a:p>
            <a:pPr>
              <a:lnSpc>
                <a:spcPct val="90000"/>
              </a:lnSpc>
            </a:pPr>
            <a:endParaRPr lang="cs-CZ" altLang="cs-CZ" sz="4400"/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altLang="cs-CZ" sz="2800"/>
              <a:t>Největší důraz při rozhodování o koupi klade potenciální návštěvník obvykle na  výběr destinace.  Aktivity, atraktivity, ubytovací a stravovací zařízení spočívají v rozhodování až na dalších místech.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altLang="cs-CZ" sz="2800"/>
              <a:t>Destinaci lze ”prodat” vícekrát, a to současně různým segmentům trhu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cs-CZ" altLang="cs-CZ" sz="2800"/>
              <a:t>Produkt “destinace” by měla vytvářet organizace CR - kvazi podnik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5741988"/>
            <a:ext cx="7378700" cy="1143000"/>
          </a:xfrm>
        </p:spPr>
        <p:txBody>
          <a:bodyPr/>
          <a:lstStyle/>
          <a:p>
            <a:pPr eaLnBrk="1" hangingPunct="1"/>
            <a:r>
              <a:rPr lang="cs-CZ" altLang="cs-CZ" sz="4800" smtClean="0"/>
              <a:t>Děkuji za pozornost!</a:t>
            </a:r>
            <a:r>
              <a:rPr lang="cs-CZ" altLang="cs-CZ" smtClean="0"/>
              <a:t> </a:t>
            </a:r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1042988" y="260350"/>
            <a:ext cx="237648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Výstupy</a:t>
            </a:r>
          </a:p>
          <a:p>
            <a:r>
              <a:rPr lang="cs-CZ" altLang="cs-CZ" sz="2800">
                <a:solidFill>
                  <a:srgbClr val="FF0000"/>
                </a:solidFill>
              </a:rPr>
              <a:t>TEST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16013" y="1341438"/>
            <a:ext cx="72009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rabicPeriod"/>
            </a:pPr>
            <a:r>
              <a:rPr lang="cs-CZ" altLang="cs-CZ" sz="2800">
                <a:solidFill>
                  <a:srgbClr val="FF0000"/>
                </a:solidFill>
              </a:rPr>
              <a:t>Co si představujete pod pojmem destinace </a:t>
            </a:r>
          </a:p>
          <a:p>
            <a:pPr marL="514350" indent="-514350"/>
            <a:r>
              <a:rPr lang="cs-CZ" altLang="cs-CZ" sz="2800">
                <a:solidFill>
                  <a:srgbClr val="FF0000"/>
                </a:solidFill>
              </a:rPr>
              <a:t>      cestovního ruchu </a:t>
            </a:r>
          </a:p>
        </p:txBody>
      </p:sp>
      <p:sp>
        <p:nvSpPr>
          <p:cNvPr id="25605" name="TextovéPole 4"/>
          <p:cNvSpPr txBox="1">
            <a:spLocks noChangeArrowheads="1"/>
          </p:cNvSpPr>
          <p:nvPr/>
        </p:nvSpPr>
        <p:spPr bwMode="auto">
          <a:xfrm>
            <a:off x="2484438" y="620713"/>
            <a:ext cx="6335712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>
                <a:solidFill>
                  <a:srgbClr val="FF0000"/>
                </a:solidFill>
              </a:rPr>
              <a:t>Odpovězte vlastními slovy a uveďte ukázku jednotlivých problematik</a:t>
            </a:r>
            <a:endParaRPr lang="cs-CZ" altLang="cs-CZ" sz="2000"/>
          </a:p>
          <a:p>
            <a:endParaRPr lang="cs-CZ" alt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87450" y="2492375"/>
            <a:ext cx="6697663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2. Vyberte jeden z 5 komponentů cestovního </a:t>
            </a:r>
          </a:p>
          <a:p>
            <a:r>
              <a:rPr lang="cs-CZ" altLang="cs-CZ" sz="2800">
                <a:solidFill>
                  <a:srgbClr val="FF0000"/>
                </a:solidFill>
              </a:rPr>
              <a:t>    ruchu a popište příklad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87450" y="3716338"/>
            <a:ext cx="72723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3. V čem spočívá atraktivita destinace pro </a:t>
            </a:r>
          </a:p>
          <a:p>
            <a:r>
              <a:rPr lang="cs-CZ" altLang="cs-CZ" sz="2800">
                <a:solidFill>
                  <a:srgbClr val="FF0000"/>
                </a:solidFill>
              </a:rPr>
              <a:t>    investory?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87450" y="4724400"/>
            <a:ext cx="73453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FF0000"/>
                </a:solidFill>
              </a:rPr>
              <a:t>4. V čem spočívá atraktivita destinace pro turisty?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4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Rovný okraj">
  <a:themeElements>
    <a:clrScheme name="Rovný okraj 2">
      <a:dk1>
        <a:srgbClr val="003366"/>
      </a:dk1>
      <a:lt1>
        <a:srgbClr val="FFFFFF"/>
      </a:lt1>
      <a:dk2>
        <a:srgbClr val="003366"/>
      </a:dk2>
      <a:lt2>
        <a:srgbClr val="E3E2C7"/>
      </a:lt2>
      <a:accent1>
        <a:srgbClr val="CCCC99"/>
      </a:accent1>
      <a:accent2>
        <a:srgbClr val="003366"/>
      </a:accent2>
      <a:accent3>
        <a:srgbClr val="FFFFFF"/>
      </a:accent3>
      <a:accent4>
        <a:srgbClr val="002A56"/>
      </a:accent4>
      <a:accent5>
        <a:srgbClr val="E2E2CA"/>
      </a:accent5>
      <a:accent6>
        <a:srgbClr val="002D5C"/>
      </a:accent6>
      <a:hlink>
        <a:srgbClr val="003366"/>
      </a:hlink>
      <a:folHlink>
        <a:srgbClr val="800000"/>
      </a:folHlink>
    </a:clrScheme>
    <a:fontScheme name="Rovný okraj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Rovný okraj 1">
        <a:dk1>
          <a:srgbClr val="008080"/>
        </a:dk1>
        <a:lt1>
          <a:srgbClr val="FFFFCC"/>
        </a:lt1>
        <a:dk2>
          <a:srgbClr val="009999"/>
        </a:dk2>
        <a:lt2>
          <a:srgbClr val="FFFF99"/>
        </a:lt2>
        <a:accent1>
          <a:srgbClr val="336699"/>
        </a:accent1>
        <a:accent2>
          <a:srgbClr val="FFFF99"/>
        </a:accent2>
        <a:accent3>
          <a:srgbClr val="AACACA"/>
        </a:accent3>
        <a:accent4>
          <a:srgbClr val="DADAAE"/>
        </a:accent4>
        <a:accent5>
          <a:srgbClr val="ADB8CA"/>
        </a:accent5>
        <a:accent6>
          <a:srgbClr val="E7E78A"/>
        </a:accent6>
        <a:hlink>
          <a:srgbClr val="FFFFCC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ovný okraj 2">
        <a:dk1>
          <a:srgbClr val="003366"/>
        </a:dk1>
        <a:lt1>
          <a:srgbClr val="FFFFFF"/>
        </a:lt1>
        <a:dk2>
          <a:srgbClr val="003366"/>
        </a:dk2>
        <a:lt2>
          <a:srgbClr val="E3E2C7"/>
        </a:lt2>
        <a:accent1>
          <a:srgbClr val="CCCC99"/>
        </a:accent1>
        <a:accent2>
          <a:srgbClr val="003366"/>
        </a:accent2>
        <a:accent3>
          <a:srgbClr val="FFFFFF"/>
        </a:accent3>
        <a:accent4>
          <a:srgbClr val="002A56"/>
        </a:accent4>
        <a:accent5>
          <a:srgbClr val="E2E2CA"/>
        </a:accent5>
        <a:accent6>
          <a:srgbClr val="002D5C"/>
        </a:accent6>
        <a:hlink>
          <a:srgbClr val="003366"/>
        </a:hlink>
        <a:folHlink>
          <a:srgbClr val="80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ovný okraj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DDDDDD"/>
        </a:accent1>
        <a:accent2>
          <a:srgbClr val="333333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2D2D2D"/>
        </a:accent6>
        <a:hlink>
          <a:srgbClr val="80808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ovný okraj 4">
        <a:dk1>
          <a:srgbClr val="5F5F5F"/>
        </a:dk1>
        <a:lt1>
          <a:srgbClr val="FFFFFF"/>
        </a:lt1>
        <a:dk2>
          <a:srgbClr val="003366"/>
        </a:dk2>
        <a:lt2>
          <a:srgbClr val="FFFFFF"/>
        </a:lt2>
        <a:accent1>
          <a:srgbClr val="7E003F"/>
        </a:accent1>
        <a:accent2>
          <a:srgbClr val="DDDDDD"/>
        </a:accent2>
        <a:accent3>
          <a:srgbClr val="AAADB8"/>
        </a:accent3>
        <a:accent4>
          <a:srgbClr val="DADADA"/>
        </a:accent4>
        <a:accent5>
          <a:srgbClr val="C0AAAF"/>
        </a:accent5>
        <a:accent6>
          <a:srgbClr val="C8C8C8"/>
        </a:accent6>
        <a:hlink>
          <a:srgbClr val="969696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Designs\Rovný okraj.pot</Template>
  <TotalTime>322</TotalTime>
  <Words>560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Times New Roman</vt:lpstr>
      <vt:lpstr>Arial</vt:lpstr>
      <vt:lpstr>Wingdings</vt:lpstr>
      <vt:lpstr>Calibri</vt:lpstr>
      <vt:lpstr>Trebuchet MS</vt:lpstr>
      <vt:lpstr>Rovný okraj</vt:lpstr>
      <vt:lpstr>Snímek 1</vt:lpstr>
      <vt:lpstr>Management a marketing destinací</vt:lpstr>
      <vt:lpstr>Destinace CR 1/2</vt:lpstr>
      <vt:lpstr>Destinace CR 2/2</vt:lpstr>
      <vt:lpstr>5 komponentů destinace CR 1/2</vt:lpstr>
      <vt:lpstr>5 komponentů destinace CR 2/2</vt:lpstr>
      <vt:lpstr>Atraktivita destinace 1/2</vt:lpstr>
      <vt:lpstr>Atraktivita destinace 2/2</vt:lpstr>
      <vt:lpstr>Členění potenciálu CR 1/2</vt:lpstr>
      <vt:lpstr>Členění potenciálu CR 2/2</vt:lpstr>
      <vt:lpstr>Nabídka destinace CR</vt:lpstr>
      <vt:lpstr>Snímek 12</vt:lpstr>
      <vt:lpstr>Děkuji za pozornost!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a marketing destinací</dc:title>
  <dc:creator>Bc. Pavel Lang</dc:creator>
  <cp:lastModifiedBy>Dum</cp:lastModifiedBy>
  <cp:revision>49</cp:revision>
  <dcterms:created xsi:type="dcterms:W3CDTF">2007-04-17T06:54:39Z</dcterms:created>
  <dcterms:modified xsi:type="dcterms:W3CDTF">2014-06-20T17:46:30Z</dcterms:modified>
</cp:coreProperties>
</file>