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1" r:id="rId1"/>
  </p:sldMasterIdLst>
  <p:sldIdLst>
    <p:sldId id="270" r:id="rId2"/>
    <p:sldId id="26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2" r:id="rId1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CCFF66"/>
    <a:srgbClr val="FFFF66"/>
    <a:srgbClr val="66CCFF"/>
    <a:srgbClr val="99FFCC"/>
    <a:srgbClr val="FFCC99"/>
    <a:srgbClr val="00FFCC"/>
    <a:srgbClr val="99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gray">
          <a:xfrm>
            <a:off x="690563" y="3340100"/>
            <a:ext cx="7653337" cy="485775"/>
          </a:xfrm>
          <a:custGeom>
            <a:avLst/>
            <a:gdLst>
              <a:gd name="T0" fmla="*/ 2147483647 w 4128"/>
              <a:gd name="T1" fmla="*/ 2147483647 h 479"/>
              <a:gd name="T2" fmla="*/ 2147483647 w 4128"/>
              <a:gd name="T3" fmla="*/ 2147483647 h 479"/>
              <a:gd name="T4" fmla="*/ 2147483647 w 4128"/>
              <a:gd name="T5" fmla="*/ 2147483647 h 479"/>
              <a:gd name="T6" fmla="*/ 0 w 4128"/>
              <a:gd name="T7" fmla="*/ 2147483647 h 479"/>
              <a:gd name="T8" fmla="*/ 2147483647 w 4128"/>
              <a:gd name="T9" fmla="*/ 2147483647 h 4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128" h="479">
                <a:moveTo>
                  <a:pt x="163" y="200"/>
                </a:moveTo>
                <a:cubicBezTo>
                  <a:pt x="163" y="200"/>
                  <a:pt x="2054" y="0"/>
                  <a:pt x="4128" y="200"/>
                </a:cubicBezTo>
                <a:cubicBezTo>
                  <a:pt x="4128" y="200"/>
                  <a:pt x="4128" y="314"/>
                  <a:pt x="4128" y="429"/>
                </a:cubicBezTo>
                <a:cubicBezTo>
                  <a:pt x="2371" y="200"/>
                  <a:pt x="688" y="479"/>
                  <a:pt x="0" y="441"/>
                </a:cubicBezTo>
                <a:lnTo>
                  <a:pt x="163" y="200"/>
                </a:ln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133600"/>
            <a:ext cx="7772400" cy="1295400"/>
          </a:xfrm>
        </p:spPr>
        <p:txBody>
          <a:bodyPr/>
          <a:lstStyle>
            <a:lvl1pPr>
              <a:defRPr/>
            </a:lvl1pPr>
          </a:lstStyle>
          <a:p>
            <a:r>
              <a:rPr lang="en-CA"/>
              <a:t>Klepnutím upravíte styl předlohy nadpisu.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r>
              <a:rPr lang="en-CA"/>
              <a:t>Klepnutím upravíte styl předlohy podnadpisu.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pPr>
              <a:defRPr/>
            </a:pPr>
            <a:fld id="{7601CF69-6551-46E1-BB09-34A540003F96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A6630-7831-4C8C-BD43-14E7C0A6BF32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06E23-765B-4967-8945-52ED4A381B83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CD78DD-B86C-4BF2-9068-44FE46F41E59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2B4A3A-A057-45E3-9434-58D5AEC642AC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14237A-6324-4DDA-B046-577883C73A3C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67AFE6-401D-4038-89D3-41035E191E34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5F544-8061-4087-A498-C51F19B6CB79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8AF4B6-F3D8-4DDE-A8D9-6AFA01705C08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346BEE-2E53-41EC-B2F7-600AD18206A8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304800"/>
            <a:ext cx="1943100" cy="57912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304800"/>
            <a:ext cx="5676900" cy="57912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2D33D0-835B-4DF1-88DA-F23FB6CB1A1A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4800"/>
            <a:ext cx="7772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CA" altLang="cs-CZ" smtClean="0"/>
              <a:t>Klepnutím upravíte styl předlohy nadpisu.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altLang="cs-CZ" smtClean="0"/>
              <a:t>Klepnutím upravíte styly předlohy textu.</a:t>
            </a:r>
          </a:p>
          <a:p>
            <a:pPr lvl="1"/>
            <a:r>
              <a:rPr lang="en-CA" altLang="cs-CZ" smtClean="0"/>
              <a:t>Druhá úroveň</a:t>
            </a:r>
          </a:p>
          <a:p>
            <a:pPr lvl="2"/>
            <a:r>
              <a:rPr lang="en-CA" altLang="cs-CZ" smtClean="0"/>
              <a:t>Třetí úroveň</a:t>
            </a:r>
          </a:p>
          <a:p>
            <a:pPr lvl="3"/>
            <a:r>
              <a:rPr lang="en-CA" altLang="cs-CZ" smtClean="0"/>
              <a:t>Čtvrtá úroveň</a:t>
            </a:r>
          </a:p>
          <a:p>
            <a:pPr lvl="4"/>
            <a:r>
              <a:rPr lang="en-CA" altLang="cs-CZ" smtClean="0"/>
              <a:t>Pátá úroveň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DC5E25AC-D7A1-43A4-8200-0F75A28D3E38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Monotype Sorts" pitchFamily="2" charset="2"/>
        <a:buChar char="§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50000"/>
        <a:buFont typeface="Monotype Sorts" pitchFamily="2" charset="2"/>
        <a:buChar char="l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1916113"/>
            <a:ext cx="6400800" cy="107950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cs-CZ" altLang="cs-CZ" sz="1200" b="1" smtClean="0"/>
              <a:t>Číslo projektu školy 	CZ.1.07/1.5.00/34.0963 </a:t>
            </a:r>
          </a:p>
          <a:p>
            <a:pPr algn="l" eaLnBrk="1" hangingPunct="1">
              <a:lnSpc>
                <a:spcPct val="90000"/>
              </a:lnSpc>
            </a:pPr>
            <a:r>
              <a:rPr lang="cs-CZ" altLang="cs-CZ" sz="1200" b="1" smtClean="0"/>
              <a:t>Číslo a název šablony </a:t>
            </a:r>
          </a:p>
          <a:p>
            <a:pPr algn="l" eaLnBrk="1" hangingPunct="1">
              <a:lnSpc>
                <a:spcPct val="90000"/>
              </a:lnSpc>
            </a:pPr>
            <a:r>
              <a:rPr lang="cs-CZ" altLang="cs-CZ" sz="1200" b="1" smtClean="0"/>
              <a:t>klíčové aktivity 	III/2 Inovace a zkvalitnění výuky prostřednictvím ICT</a:t>
            </a:r>
          </a:p>
          <a:p>
            <a:pPr algn="l" eaLnBrk="1" hangingPunct="1">
              <a:lnSpc>
                <a:spcPct val="90000"/>
              </a:lnSpc>
            </a:pPr>
            <a:r>
              <a:rPr lang="cs-CZ" altLang="cs-CZ" sz="1200" b="1" smtClean="0"/>
              <a:t>Číslo materiálu	VY_32_INOVACE_OdP_S1_19</a:t>
            </a:r>
          </a:p>
        </p:txBody>
      </p:sp>
      <p:pic>
        <p:nvPicPr>
          <p:cNvPr id="3075" name="obrázek 1"/>
          <p:cNvPicPr>
            <a:picLocks noChangeAspect="1" noChangeArrowheads="1"/>
          </p:cNvPicPr>
          <p:nvPr>
            <p:ph type="ctrTitle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813" y="333375"/>
            <a:ext cx="6011862" cy="1470025"/>
          </a:xfrm>
          <a:solidFill>
            <a:srgbClr val="FFFFFF"/>
          </a:solidFill>
        </p:spPr>
      </p:pic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1476375" y="2852738"/>
            <a:ext cx="655320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200"/>
              <a:t>Popis výukového materiálu	</a:t>
            </a:r>
          </a:p>
          <a:p>
            <a:r>
              <a:rPr lang="cs-CZ" altLang="cs-CZ" sz="1200"/>
              <a:t>Název:			Zpracování programu animace v CR a hotelnictví</a:t>
            </a:r>
          </a:p>
          <a:p>
            <a:r>
              <a:rPr lang="cs-CZ" altLang="cs-CZ" sz="1200"/>
              <a:t>Autor:			Bc. Pavel Lang</a:t>
            </a:r>
          </a:p>
          <a:p>
            <a:r>
              <a:rPr lang="cs-CZ" altLang="cs-CZ" sz="1200"/>
              <a:t>Datum:			12.3.2013</a:t>
            </a:r>
          </a:p>
          <a:p>
            <a:r>
              <a:rPr lang="cs-CZ" altLang="cs-CZ" sz="1200"/>
              <a:t>Obor:			a) 65-41-L/01   Gastronomie (nástavbové studium)</a:t>
            </a:r>
          </a:p>
          <a:p>
            <a:r>
              <a:rPr lang="cs-CZ" altLang="cs-CZ" sz="1200"/>
              <a:t>			b) 65-41-L/01   Gastronomie</a:t>
            </a:r>
          </a:p>
          <a:p>
            <a:r>
              <a:rPr lang="cs-CZ" altLang="cs-CZ" sz="1200"/>
              <a:t>Ročník:			a) - 2. ročník a b) - 4. ročník </a:t>
            </a:r>
          </a:p>
          <a:p>
            <a:r>
              <a:rPr lang="cs-CZ" altLang="cs-CZ" sz="1200"/>
              <a:t>Předmět:			Hotelový provoz</a:t>
            </a:r>
          </a:p>
          <a:p>
            <a:r>
              <a:rPr lang="cs-CZ" altLang="cs-CZ" sz="1200"/>
              <a:t>Anotace výukového materiálu</a:t>
            </a:r>
          </a:p>
          <a:p>
            <a:endParaRPr lang="cs-CZ" altLang="cs-CZ" sz="1200"/>
          </a:p>
          <a:p>
            <a:r>
              <a:rPr lang="cs-CZ" altLang="cs-CZ"/>
              <a:t/>
            </a:r>
            <a:br>
              <a:rPr lang="cs-CZ" altLang="cs-CZ"/>
            </a:br>
            <a:endParaRPr lang="cs-CZ" altLang="cs-CZ"/>
          </a:p>
        </p:txBody>
      </p:sp>
      <p:sp>
        <p:nvSpPr>
          <p:cNvPr id="3077" name="Obdélník 4"/>
          <p:cNvSpPr>
            <a:spLocks noChangeArrowheads="1"/>
          </p:cNvSpPr>
          <p:nvPr/>
        </p:nvSpPr>
        <p:spPr bwMode="auto">
          <a:xfrm>
            <a:off x="1476375" y="4508500"/>
            <a:ext cx="69119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200"/>
              <a:t>1. Materiál je určen pro výuku předmětu Cestovní ruch a Hotelový provoz a je v souladu s ŠVP </a:t>
            </a:r>
          </a:p>
          <a:p>
            <a:r>
              <a:rPr lang="cs-CZ" altLang="cs-CZ" sz="1200"/>
              <a:t>2. Materiál je prezentován žákům prostřednictvím ICT s výkladem a doplněním při  </a:t>
            </a:r>
          </a:p>
          <a:p>
            <a:r>
              <a:rPr lang="cs-CZ" altLang="cs-CZ" sz="1200"/>
              <a:t>    současném použití učebnic Moderní řízení hotelového provozu (Ing. J. Beránek a kol., </a:t>
            </a:r>
          </a:p>
          <a:p>
            <a:r>
              <a:rPr lang="cs-CZ" altLang="cs-CZ" sz="1200"/>
              <a:t>    Magconsulting 2012) a Cestovní ruch pro střední školy a pro veřejnost (D. Drobná a </a:t>
            </a:r>
          </a:p>
          <a:p>
            <a:r>
              <a:rPr lang="cs-CZ" altLang="cs-CZ" sz="1200"/>
              <a:t>    E. Morávková, nakl. Fortuna Praha 2004)</a:t>
            </a:r>
          </a:p>
          <a:p>
            <a:r>
              <a:rPr lang="cs-CZ" altLang="cs-CZ" sz="1200"/>
              <a:t>    Součástí materiálu je krátký test s označením odpovědí. Další formou zpětné vazby je </a:t>
            </a:r>
          </a:p>
          <a:p>
            <a:r>
              <a:rPr lang="cs-CZ" altLang="cs-CZ" sz="1200"/>
              <a:t>    zpracování animačního programu jako souhrn několika realizovaných materiálů.	</a:t>
            </a:r>
          </a:p>
          <a:p>
            <a:r>
              <a:rPr lang="cs-CZ" altLang="cs-CZ" sz="1200"/>
              <a:t>    Pro výuku je použit - PC s dataprojektorem</a:t>
            </a:r>
          </a:p>
          <a:p>
            <a:r>
              <a:rPr lang="cs-CZ" altLang="cs-CZ" sz="1200"/>
              <a:t>	              - interaktivní tabule</a:t>
            </a:r>
          </a:p>
          <a:p>
            <a:r>
              <a:rPr lang="cs-CZ" altLang="cs-CZ" sz="1200"/>
              <a:t>	              - interaktivní dataprojektor</a:t>
            </a:r>
          </a:p>
          <a:p>
            <a:r>
              <a:rPr lang="cs-CZ" altLang="cs-CZ" sz="1200"/>
              <a:t>  	              - učebnice</a:t>
            </a:r>
          </a:p>
          <a:p>
            <a:r>
              <a:rPr lang="cs-CZ" altLang="cs-CZ" sz="1200"/>
              <a:t>	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863600"/>
          </a:xfrm>
          <a:gradFill rotWithShape="0">
            <a:gsLst>
              <a:gs pos="0">
                <a:schemeClr val="hlink"/>
              </a:gs>
              <a:gs pos="100000">
                <a:srgbClr val="00FFCC"/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r>
              <a:rPr lang="cs-CZ" altLang="cs-CZ" smtClean="0">
                <a:solidFill>
                  <a:srgbClr val="000099"/>
                </a:solidFill>
              </a:rPr>
              <a:t>Hotelový a restaurační provoz</a:t>
            </a:r>
            <a:endParaRPr lang="cs-CZ" altLang="cs-CZ" smtClean="0"/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762000" y="1524000"/>
            <a:ext cx="7696200" cy="457200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altLang="cs-CZ" b="1">
                <a:solidFill>
                  <a:srgbClr val="000099"/>
                </a:solidFill>
              </a:rPr>
              <a:t>Zpracování programu animace v CR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762000" y="2362200"/>
            <a:ext cx="7696200" cy="1066800"/>
          </a:xfrm>
          <a:prstGeom prst="rect">
            <a:avLst/>
          </a:prstGeom>
          <a:gradFill rotWithShape="0">
            <a:gsLst>
              <a:gs pos="0">
                <a:srgbClr val="99FFCC"/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Základem všech animačních činností je HRA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762000" y="3886200"/>
            <a:ext cx="7620000" cy="228282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>
                <a:solidFill>
                  <a:srgbClr val="000099"/>
                </a:solidFill>
              </a:rPr>
              <a:t>Hra jako dobrovolná činnost, která je vykonávána v rámci pevně stanovených časových a prostorových hranic, podle dobrovolně přijatých, ale bezpodmínečně závazných pravidel, která má svůj cíl v sobě samé a je provázena pocitem napětí, radosti a vědomí „jiného bytí“ než je každodenní život.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2" presetID="2" presetClass="entr" presetSubtype="6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 autoUpdateAnimBg="0"/>
      <p:bldP spid="14339" grpId="0" animBg="1" autoUpdateAnimBg="0"/>
      <p:bldP spid="14340" grpId="0" animBg="1" autoUpdateAnimBg="0"/>
      <p:bldP spid="14341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863600"/>
          </a:xfrm>
          <a:gradFill rotWithShape="0">
            <a:gsLst>
              <a:gs pos="0">
                <a:schemeClr val="hlink"/>
              </a:gs>
              <a:gs pos="100000">
                <a:srgbClr val="00FFCC"/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r>
              <a:rPr lang="cs-CZ" altLang="cs-CZ" smtClean="0">
                <a:solidFill>
                  <a:srgbClr val="000099"/>
                </a:solidFill>
              </a:rPr>
              <a:t>Hotelový a restaurační provoz</a:t>
            </a:r>
            <a:endParaRPr lang="cs-CZ" altLang="cs-CZ" smtClean="0"/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762000" y="1524000"/>
            <a:ext cx="7696200" cy="457200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altLang="cs-CZ" b="1">
                <a:solidFill>
                  <a:srgbClr val="000099"/>
                </a:solidFill>
              </a:rPr>
              <a:t>Zpracování programu animace v CR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838200" y="3413125"/>
            <a:ext cx="7543800" cy="131127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9FFCC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1. PROGRAM - název, zaměření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		        - obor  animace</a:t>
            </a:r>
            <a:endParaRPr lang="cs-CZ" altLang="cs-CZ" sz="4000" b="1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 autoUpdateAnimBg="0"/>
      <p:bldP spid="4099" grpId="0" animBg="1" autoUpdateAnimBg="0"/>
      <p:bldP spid="4100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863600"/>
          </a:xfrm>
          <a:gradFill rotWithShape="0">
            <a:gsLst>
              <a:gs pos="0">
                <a:schemeClr val="hlink"/>
              </a:gs>
              <a:gs pos="100000">
                <a:srgbClr val="00FFCC"/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r>
              <a:rPr lang="cs-CZ" altLang="cs-CZ" smtClean="0">
                <a:solidFill>
                  <a:srgbClr val="000099"/>
                </a:solidFill>
              </a:rPr>
              <a:t>Hotelový a restaurační provoz</a:t>
            </a:r>
            <a:endParaRPr lang="cs-CZ" altLang="cs-CZ" smtClean="0"/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762000" y="1524000"/>
            <a:ext cx="7696200" cy="457200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altLang="cs-CZ" b="1">
                <a:solidFill>
                  <a:srgbClr val="000099"/>
                </a:solidFill>
              </a:rPr>
              <a:t>Zpracování programu animace v CR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762000" y="2362200"/>
            <a:ext cx="7696200" cy="3144838"/>
          </a:xfrm>
          <a:prstGeom prst="rect">
            <a:avLst/>
          </a:prstGeom>
          <a:gradFill rotWithShape="0">
            <a:gsLst>
              <a:gs pos="0">
                <a:srgbClr val="99FFCC"/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2. CHARAKTERISTIKA</a:t>
            </a:r>
          </a:p>
          <a:p>
            <a:pPr>
              <a:spcBef>
                <a:spcPct val="50000"/>
              </a:spcBef>
            </a:pPr>
            <a:r>
              <a:rPr lang="cs-CZ" altLang="cs-CZ" sz="2800" b="1">
                <a:solidFill>
                  <a:srgbClr val="000099"/>
                </a:solidFill>
              </a:rPr>
              <a:t>- improvizovaný nebo organizovaný program</a:t>
            </a:r>
          </a:p>
          <a:p>
            <a:pPr>
              <a:spcBef>
                <a:spcPct val="50000"/>
              </a:spcBef>
            </a:pPr>
            <a:r>
              <a:rPr lang="cs-CZ" altLang="cs-CZ" sz="2800" b="1">
                <a:solidFill>
                  <a:srgbClr val="000099"/>
                </a:solidFill>
              </a:rPr>
              <a:t>- adresát programu (všeobecně)</a:t>
            </a:r>
          </a:p>
          <a:p>
            <a:pPr>
              <a:spcBef>
                <a:spcPct val="50000"/>
              </a:spcBef>
            </a:pPr>
            <a:r>
              <a:rPr lang="cs-CZ" altLang="cs-CZ" sz="2800" b="1">
                <a:solidFill>
                  <a:srgbClr val="000099"/>
                </a:solidFill>
              </a:rPr>
              <a:t>- očekávané účinky programu</a:t>
            </a:r>
          </a:p>
          <a:p>
            <a:pPr>
              <a:spcBef>
                <a:spcPct val="50000"/>
              </a:spcBef>
            </a:pPr>
            <a:r>
              <a:rPr lang="cs-CZ" altLang="cs-CZ" sz="2800" b="1">
                <a:solidFill>
                  <a:srgbClr val="000099"/>
                </a:solidFill>
              </a:rPr>
              <a:t>- další aktuální charakteristiky</a:t>
            </a:r>
            <a:endParaRPr lang="cs-CZ" altLang="cs-CZ" sz="3200" b="1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 autoUpdateAnimBg="0"/>
      <p:bldP spid="5123" grpId="0" animBg="1" autoUpdateAnimBg="0"/>
      <p:bldP spid="5124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863600"/>
          </a:xfrm>
          <a:gradFill rotWithShape="0">
            <a:gsLst>
              <a:gs pos="0">
                <a:schemeClr val="hlink"/>
              </a:gs>
              <a:gs pos="100000">
                <a:srgbClr val="00FFCC"/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r>
              <a:rPr lang="cs-CZ" altLang="cs-CZ" smtClean="0">
                <a:solidFill>
                  <a:srgbClr val="000099"/>
                </a:solidFill>
              </a:rPr>
              <a:t>Hotelový a restaurační provoz</a:t>
            </a:r>
            <a:endParaRPr lang="cs-CZ" altLang="cs-CZ" smtClean="0"/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762000" y="1524000"/>
            <a:ext cx="7696200" cy="457200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altLang="cs-CZ" b="1">
                <a:solidFill>
                  <a:srgbClr val="000099"/>
                </a:solidFill>
              </a:rPr>
              <a:t>Zpracování programu animace v CR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762000" y="2667000"/>
            <a:ext cx="7772400" cy="2043113"/>
          </a:xfrm>
          <a:prstGeom prst="rect">
            <a:avLst/>
          </a:prstGeom>
          <a:gradFill rotWithShape="0">
            <a:gsLst>
              <a:gs pos="0">
                <a:srgbClr val="99FFCC"/>
              </a:gs>
              <a:gs pos="50000">
                <a:srgbClr val="FFCC99"/>
              </a:gs>
              <a:gs pos="100000">
                <a:srgbClr val="99FFCC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3. ÚČASTNÍCI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počet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struktura (věk, pohlaví atd.)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 autoUpdateAnimBg="0"/>
      <p:bldP spid="6147" grpId="0" animBg="1" autoUpdateAnimBg="0"/>
      <p:bldP spid="6148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863600"/>
          </a:xfrm>
          <a:gradFill rotWithShape="0">
            <a:gsLst>
              <a:gs pos="0">
                <a:schemeClr val="hlink"/>
              </a:gs>
              <a:gs pos="100000">
                <a:srgbClr val="00FFCC"/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r>
              <a:rPr lang="cs-CZ" altLang="cs-CZ" smtClean="0">
                <a:solidFill>
                  <a:srgbClr val="000099"/>
                </a:solidFill>
              </a:rPr>
              <a:t>Hotelový a restaurační provoz</a:t>
            </a:r>
            <a:endParaRPr lang="cs-CZ" altLang="cs-CZ" smtClean="0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762000" y="1524000"/>
            <a:ext cx="7696200" cy="457200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altLang="cs-CZ" b="1">
                <a:solidFill>
                  <a:srgbClr val="000099"/>
                </a:solidFill>
              </a:rPr>
              <a:t>Zpracování programu animace v CR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762000" y="3214688"/>
            <a:ext cx="7620000" cy="2043112"/>
          </a:xfrm>
          <a:prstGeom prst="rect">
            <a:avLst/>
          </a:prstGeom>
          <a:gradFill rotWithShape="0">
            <a:gsLst>
              <a:gs pos="0">
                <a:srgbClr val="66CCFF"/>
              </a:gs>
              <a:gs pos="100000">
                <a:schemeClr val="hlink"/>
              </a:gs>
            </a:gsLst>
            <a:path path="rect">
              <a:fillToRect t="100000" r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4. ZAJÍMAVOSTI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specifikace zajímavostí programu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účast - aktivní nebo pasivní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 autoUpdateAnimBg="0"/>
      <p:bldP spid="7171" grpId="0" animBg="1" autoUpdateAnimBg="0"/>
      <p:bldP spid="7172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863600"/>
          </a:xfrm>
          <a:gradFill rotWithShape="0">
            <a:gsLst>
              <a:gs pos="0">
                <a:schemeClr val="hlink"/>
              </a:gs>
              <a:gs pos="100000">
                <a:srgbClr val="00FFCC"/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r>
              <a:rPr lang="cs-CZ" altLang="cs-CZ" smtClean="0">
                <a:solidFill>
                  <a:srgbClr val="000099"/>
                </a:solidFill>
              </a:rPr>
              <a:t>Hotelový a restaurační provoz</a:t>
            </a:r>
            <a:endParaRPr lang="cs-CZ" altLang="cs-CZ" smtClean="0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62000" y="1524000"/>
            <a:ext cx="7696200" cy="457200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altLang="cs-CZ" b="1">
                <a:solidFill>
                  <a:srgbClr val="000099"/>
                </a:solidFill>
              </a:rPr>
              <a:t>Zpracování programu animace v CR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762000" y="2362200"/>
            <a:ext cx="7620000" cy="3506788"/>
          </a:xfrm>
          <a:prstGeom prst="rect">
            <a:avLst/>
          </a:prstGeom>
          <a:gradFill rotWithShape="0">
            <a:gsLst>
              <a:gs pos="0">
                <a:srgbClr val="99FFCC"/>
              </a:gs>
              <a:gs pos="100000">
                <a:schemeClr val="hlink"/>
              </a:gs>
            </a:gsLst>
            <a:path path="rect">
              <a:fillToRect l="100000" t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5. ČAS 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čas na přípravu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činitelé ovlivňující realizaci programu,  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  např.  počasí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délka trvání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4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 autoUpdateAnimBg="0"/>
      <p:bldP spid="8195" grpId="0" animBg="1" autoUpdateAnimBg="0"/>
      <p:bldP spid="8196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863600"/>
          </a:xfrm>
          <a:gradFill rotWithShape="0">
            <a:gsLst>
              <a:gs pos="0">
                <a:schemeClr val="hlink"/>
              </a:gs>
              <a:gs pos="100000">
                <a:srgbClr val="00FFCC"/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r>
              <a:rPr lang="cs-CZ" altLang="cs-CZ" smtClean="0">
                <a:solidFill>
                  <a:srgbClr val="000099"/>
                </a:solidFill>
              </a:rPr>
              <a:t>Hotelový a restaurační provoz</a:t>
            </a:r>
            <a:endParaRPr lang="cs-CZ" altLang="cs-CZ" smtClean="0"/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762000" y="1524000"/>
            <a:ext cx="7696200" cy="457200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altLang="cs-CZ" b="1">
                <a:solidFill>
                  <a:srgbClr val="000099"/>
                </a:solidFill>
              </a:rPr>
              <a:t>Zpracování programu animace v CR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838200" y="3048000"/>
            <a:ext cx="7467600" cy="1311275"/>
          </a:xfrm>
          <a:prstGeom prst="rect">
            <a:avLst/>
          </a:prstGeom>
          <a:gradFill rotWithShape="0">
            <a:gsLst>
              <a:gs pos="0">
                <a:srgbClr val="FFFF66"/>
              </a:gs>
              <a:gs pos="100000">
                <a:srgbClr val="66CCFF"/>
              </a:gs>
            </a:gsLst>
            <a:path path="rect">
              <a:fillToRect l="100000" t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6. MÍSTO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místo konání programu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 autoUpdateAnimBg="0"/>
      <p:bldP spid="9219" grpId="0" animBg="1" autoUpdateAnimBg="0"/>
      <p:bldP spid="9221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863600"/>
          </a:xfrm>
          <a:gradFill rotWithShape="0">
            <a:gsLst>
              <a:gs pos="0">
                <a:schemeClr val="hlink"/>
              </a:gs>
              <a:gs pos="100000">
                <a:srgbClr val="00FFCC"/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r>
              <a:rPr lang="cs-CZ" altLang="cs-CZ" smtClean="0">
                <a:solidFill>
                  <a:srgbClr val="000099"/>
                </a:solidFill>
              </a:rPr>
              <a:t>Hotelový a restaurační provoz</a:t>
            </a:r>
            <a:endParaRPr lang="cs-CZ" altLang="cs-CZ" smtClean="0"/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762000" y="1524000"/>
            <a:ext cx="7696200" cy="457200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altLang="cs-CZ" b="1">
                <a:solidFill>
                  <a:srgbClr val="000099"/>
                </a:solidFill>
              </a:rPr>
              <a:t>Zpracování programu animace v CR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914400" y="2743200"/>
            <a:ext cx="7391400" cy="3506788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7. INFORMACE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aktuální termín poskytnutí informace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způsob poskytnutí informace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adresát informací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poskytovatel informací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 autoUpdateAnimBg="0"/>
      <p:bldP spid="10243" grpId="0" animBg="1" autoUpdateAnimBg="0"/>
      <p:bldP spid="10244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863600"/>
          </a:xfrm>
          <a:gradFill rotWithShape="0">
            <a:gsLst>
              <a:gs pos="0">
                <a:schemeClr val="hlink"/>
              </a:gs>
              <a:gs pos="100000">
                <a:srgbClr val="00FFCC"/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r>
              <a:rPr lang="cs-CZ" altLang="cs-CZ" smtClean="0">
                <a:solidFill>
                  <a:srgbClr val="000099"/>
                </a:solidFill>
              </a:rPr>
              <a:t>Hotelový a restaurační provoz</a:t>
            </a:r>
            <a:endParaRPr lang="cs-CZ" altLang="cs-CZ" smtClean="0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762000" y="1524000"/>
            <a:ext cx="7696200" cy="457200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altLang="cs-CZ" b="1">
                <a:solidFill>
                  <a:srgbClr val="000099"/>
                </a:solidFill>
              </a:rPr>
              <a:t>Zpracování programu animace v CR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685800" y="2667000"/>
            <a:ext cx="7696200" cy="3506788"/>
          </a:xfrm>
          <a:prstGeom prst="rect">
            <a:avLst/>
          </a:prstGeom>
          <a:gradFill rotWithShape="0">
            <a:gsLst>
              <a:gs pos="0">
                <a:srgbClr val="CCFF66"/>
              </a:gs>
              <a:gs pos="100000">
                <a:srgbClr val="99FFCC"/>
              </a:gs>
            </a:gsLst>
            <a:path path="rect">
              <a:fillToRect r="100000" b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8. PŘÍPRAVA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materiální zabezpečení organizátorem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vybavení zabezpečení účastníky(oblečení)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personální zajištění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ekonomické zajištění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3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 autoUpdateAnimBg="0"/>
      <p:bldP spid="11267" grpId="0" animBg="1" autoUpdateAnimBg="0"/>
      <p:bldP spid="11268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863600"/>
          </a:xfrm>
          <a:gradFill rotWithShape="0">
            <a:gsLst>
              <a:gs pos="0">
                <a:schemeClr val="hlink"/>
              </a:gs>
              <a:gs pos="100000">
                <a:srgbClr val="00FFCC"/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r>
              <a:rPr lang="cs-CZ" altLang="cs-CZ" smtClean="0">
                <a:solidFill>
                  <a:srgbClr val="000099"/>
                </a:solidFill>
              </a:rPr>
              <a:t>Hotelový a restaurační provoz</a:t>
            </a:r>
            <a:endParaRPr lang="cs-CZ" altLang="cs-CZ" smtClean="0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762000" y="1524000"/>
            <a:ext cx="7696200" cy="457200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altLang="cs-CZ" b="1">
                <a:solidFill>
                  <a:srgbClr val="000099"/>
                </a:solidFill>
              </a:rPr>
              <a:t>Zpracování programu animace v CR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838200" y="2438400"/>
            <a:ext cx="7543800" cy="2774950"/>
          </a:xfrm>
          <a:prstGeom prst="rect">
            <a:avLst/>
          </a:prstGeom>
          <a:gradFill rotWithShape="0">
            <a:gsLst>
              <a:gs pos="0">
                <a:srgbClr val="FFFF66"/>
              </a:gs>
              <a:gs pos="100000">
                <a:srgbClr val="99FFCC"/>
              </a:gs>
            </a:gsLst>
            <a:path path="rect">
              <a:fillToRect t="100000" r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9. ALTERNATIVY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závislost na počasí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závislost na počtu účastníků</a:t>
            </a:r>
          </a:p>
          <a:p>
            <a:pPr>
              <a:spcBef>
                <a:spcPct val="50000"/>
              </a:spcBef>
            </a:pPr>
            <a:r>
              <a:rPr lang="cs-CZ" altLang="cs-CZ" sz="3200" b="1">
                <a:solidFill>
                  <a:srgbClr val="000099"/>
                </a:solidFill>
              </a:rPr>
              <a:t>- závislost na jiných faktorech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 autoUpdateAnimBg="0"/>
      <p:bldP spid="12291" grpId="0" animBg="1" autoUpdateAnimBg="0"/>
      <p:bldP spid="12292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ovéPole 2"/>
          <p:cNvSpPr txBox="1">
            <a:spLocks noChangeArrowheads="1"/>
          </p:cNvSpPr>
          <p:nvPr/>
        </p:nvSpPr>
        <p:spPr bwMode="auto">
          <a:xfrm>
            <a:off x="827088" y="1989138"/>
            <a:ext cx="7632700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FF0000"/>
                </a:solidFill>
              </a:rPr>
              <a:t>Zpracujte krátký animační program pro hosty hotelu. </a:t>
            </a:r>
          </a:p>
          <a:p>
            <a:r>
              <a:rPr lang="cs-CZ" altLang="cs-CZ">
                <a:solidFill>
                  <a:srgbClr val="FF0000"/>
                </a:solidFill>
              </a:rPr>
              <a:t>Jedná se o klientelu:</a:t>
            </a:r>
          </a:p>
          <a:p>
            <a:r>
              <a:rPr lang="cs-CZ" altLang="cs-CZ">
                <a:solidFill>
                  <a:srgbClr val="FF0000"/>
                </a:solidFill>
              </a:rPr>
              <a:t>ve věku 25 – 35 let, </a:t>
            </a:r>
          </a:p>
          <a:p>
            <a:r>
              <a:rPr lang="cs-CZ" altLang="cs-CZ">
                <a:solidFill>
                  <a:srgbClr val="FF0000"/>
                </a:solidFill>
              </a:rPr>
              <a:t>dobře ekonomicky zabezpečenou, </a:t>
            </a:r>
          </a:p>
          <a:p>
            <a:r>
              <a:rPr lang="cs-CZ" altLang="cs-CZ">
                <a:solidFill>
                  <a:srgbClr val="FF0000"/>
                </a:solidFill>
              </a:rPr>
              <a:t>většinou o páry bez dětí,</a:t>
            </a:r>
          </a:p>
          <a:p>
            <a:r>
              <a:rPr lang="cs-CZ" altLang="cs-CZ">
                <a:solidFill>
                  <a:srgbClr val="FF0000"/>
                </a:solidFill>
              </a:rPr>
              <a:t>z ČR, Německa a Rakouska.</a:t>
            </a:r>
          </a:p>
          <a:p>
            <a:endParaRPr lang="cs-CZ" altLang="cs-CZ">
              <a:solidFill>
                <a:srgbClr val="FF0000"/>
              </a:solidFill>
            </a:endParaRPr>
          </a:p>
          <a:p>
            <a:r>
              <a:rPr lang="cs-CZ" altLang="cs-CZ">
                <a:solidFill>
                  <a:srgbClr val="FF0000"/>
                </a:solidFill>
              </a:rPr>
              <a:t>Program by měl být realizován mimo hotel, neměl by být fyzicky náročný.</a:t>
            </a:r>
          </a:p>
          <a:p>
            <a:r>
              <a:rPr lang="cs-CZ" altLang="cs-CZ">
                <a:solidFill>
                  <a:srgbClr val="FF0000"/>
                </a:solidFill>
              </a:rPr>
              <a:t>Personální zabezpečení – vlastními zaměstnanci.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863600"/>
          </a:xfrm>
          <a:gradFill rotWithShape="0">
            <a:gsLst>
              <a:gs pos="0">
                <a:schemeClr val="hlink"/>
              </a:gs>
              <a:gs pos="100000">
                <a:srgbClr val="00FFCC"/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r>
              <a:rPr lang="cs-CZ" altLang="cs-CZ" smtClean="0">
                <a:solidFill>
                  <a:srgbClr val="000099"/>
                </a:solidFill>
              </a:rPr>
              <a:t>Hotelový a restaurační provoz</a:t>
            </a:r>
            <a:endParaRPr lang="cs-CZ" altLang="cs-CZ" smtClean="0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62000" y="1341438"/>
            <a:ext cx="7696200" cy="457200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altLang="cs-CZ" b="1">
                <a:solidFill>
                  <a:srgbClr val="000099"/>
                </a:solidFill>
              </a:rPr>
              <a:t>Zpracování programu animace v CR</a:t>
            </a:r>
          </a:p>
        </p:txBody>
      </p:sp>
      <p:sp>
        <p:nvSpPr>
          <p:cNvPr id="15365" name="TextovéPole 1"/>
          <p:cNvSpPr txBox="1">
            <a:spLocks noChangeArrowheads="1"/>
          </p:cNvSpPr>
          <p:nvPr/>
        </p:nvSpPr>
        <p:spPr bwMode="auto">
          <a:xfrm>
            <a:off x="762000" y="1341438"/>
            <a:ext cx="1289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FF0000"/>
                </a:solidFill>
              </a:rPr>
              <a:t>Výstupy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  <p:bldP spid="5" grpId="0" animBg="1" autoUpdateAnimBg="0"/>
    </p:bldLst>
  </p:timing>
</p:sld>
</file>

<file path=ppt/theme/theme1.xml><?xml version="1.0" encoding="utf-8"?>
<a:theme xmlns:a="http://schemas.openxmlformats.org/drawingml/2006/main" name="Čistota">
  <a:themeElements>
    <a:clrScheme name="">
      <a:dk1>
        <a:srgbClr val="333333"/>
      </a:dk1>
      <a:lt1>
        <a:srgbClr val="A9BDA9"/>
      </a:lt1>
      <a:dk2>
        <a:srgbClr val="004C2B"/>
      </a:dk2>
      <a:lt2>
        <a:srgbClr val="578963"/>
      </a:lt2>
      <a:accent1>
        <a:srgbClr val="FFCCCC"/>
      </a:accent1>
      <a:accent2>
        <a:srgbClr val="B3E1B3"/>
      </a:accent2>
      <a:accent3>
        <a:srgbClr val="D1DBD1"/>
      </a:accent3>
      <a:accent4>
        <a:srgbClr val="2A2A2A"/>
      </a:accent4>
      <a:accent5>
        <a:srgbClr val="FFE2E2"/>
      </a:accent5>
      <a:accent6>
        <a:srgbClr val="A2CCA2"/>
      </a:accent6>
      <a:hlink>
        <a:srgbClr val="BDD7E5"/>
      </a:hlink>
      <a:folHlink>
        <a:srgbClr val="D2AAD2"/>
      </a:folHlink>
    </a:clrScheme>
    <a:fontScheme name="Čisto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Čistota 1">
        <a:dk1>
          <a:srgbClr val="333333"/>
        </a:dk1>
        <a:lt1>
          <a:srgbClr val="A9BDA9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D1DBD1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Čistota 2">
        <a:dk1>
          <a:srgbClr val="333333"/>
        </a:dk1>
        <a:lt1>
          <a:srgbClr val="FFFFFF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FFFFFF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Čistota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37373"/>
        </a:accent6>
        <a:hlink>
          <a:srgbClr val="B2B2B2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Office\Sablony\Návrhy prezentací\Čistota.pot</Template>
  <TotalTime>184</TotalTime>
  <Words>458</Words>
  <Application>Microsoft Office PowerPoint</Application>
  <PresentationFormat>Předvádění na obrazovce (4:3)</PresentationFormat>
  <Paragraphs>95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7" baseType="lpstr">
      <vt:lpstr>Times New Roman</vt:lpstr>
      <vt:lpstr>Arial</vt:lpstr>
      <vt:lpstr>Monotype Sorts</vt:lpstr>
      <vt:lpstr>Calibri</vt:lpstr>
      <vt:lpstr>Čistota</vt:lpstr>
      <vt:lpstr>Snímek 1</vt:lpstr>
      <vt:lpstr>Hotelový a restaurační provoz</vt:lpstr>
      <vt:lpstr>Hotelový a restaurační provoz</vt:lpstr>
      <vt:lpstr>Hotelový a restaurační provoz</vt:lpstr>
      <vt:lpstr>Hotelový a restaurační provoz</vt:lpstr>
      <vt:lpstr>Hotelový a restaurační provoz</vt:lpstr>
      <vt:lpstr>Hotelový a restaurační provoz</vt:lpstr>
      <vt:lpstr>Hotelový a restaurační provoz</vt:lpstr>
      <vt:lpstr>Hotelový a restaurační provoz</vt:lpstr>
      <vt:lpstr>Hotelový a restaurační provoz</vt:lpstr>
      <vt:lpstr>Hotelový a restaurační provoz</vt:lpstr>
      <vt:lpstr>Hotelový a restaurační provoz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Hotelový a restaurační provoz</dc:title>
  <dc:creator>Bc. Pavel Lang</dc:creator>
  <cp:lastModifiedBy>Dum</cp:lastModifiedBy>
  <cp:revision>15</cp:revision>
  <dcterms:created xsi:type="dcterms:W3CDTF">2004-01-08T07:09:03Z</dcterms:created>
  <dcterms:modified xsi:type="dcterms:W3CDTF">2014-06-20T17:53:44Z</dcterms:modified>
</cp:coreProperties>
</file>