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81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F6542A-39E7-41DF-8B17-8B98F2E3588E}" type="datetimeFigureOut">
              <a:rPr lang="cs-CZ" smtClean="0"/>
              <a:pPr/>
              <a:t>17.2.2014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949D1-F837-46DB-B945-4E0D32FDF9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5656" y="1916832"/>
            <a:ext cx="6400800" cy="1079500"/>
          </a:xfrm>
        </p:spPr>
        <p:txBody>
          <a:bodyPr/>
          <a:lstStyle/>
          <a:p>
            <a:pPr marR="0" algn="l" eaLnBrk="1" hangingPunct="1">
              <a:lnSpc>
                <a:spcPct val="90000"/>
              </a:lnSpc>
            </a:pPr>
            <a:r>
              <a:rPr lang="cs-CZ" sz="1200" b="1" dirty="0" smtClean="0">
                <a:solidFill>
                  <a:schemeClr val="tx1"/>
                </a:solidFill>
              </a:rPr>
              <a:t>Číslo projektu školy 	CZ.1.07/1.5.00/34.0963 </a:t>
            </a:r>
          </a:p>
          <a:p>
            <a:pPr marR="0" algn="l" eaLnBrk="1" hangingPunct="1">
              <a:lnSpc>
                <a:spcPct val="90000"/>
              </a:lnSpc>
            </a:pPr>
            <a:r>
              <a:rPr lang="cs-CZ" sz="1200" b="1" dirty="0" smtClean="0">
                <a:solidFill>
                  <a:schemeClr val="tx1"/>
                </a:solidFill>
              </a:rPr>
              <a:t>Číslo a název šablony </a:t>
            </a:r>
          </a:p>
          <a:p>
            <a:pPr marR="0" algn="l" eaLnBrk="1" hangingPunct="1">
              <a:lnSpc>
                <a:spcPct val="90000"/>
              </a:lnSpc>
            </a:pPr>
            <a:r>
              <a:rPr lang="cs-CZ" sz="1200" b="1" dirty="0" smtClean="0">
                <a:solidFill>
                  <a:schemeClr val="tx1"/>
                </a:solidFill>
              </a:rPr>
              <a:t>klíčové aktivity 	III/2 Inovace a zkvalitnění výuky prostřednictvím ICT</a:t>
            </a:r>
          </a:p>
          <a:p>
            <a:pPr marR="0" algn="l" eaLnBrk="1" hangingPunct="1">
              <a:lnSpc>
                <a:spcPct val="90000"/>
              </a:lnSpc>
            </a:pPr>
            <a:r>
              <a:rPr lang="cs-CZ" sz="1200" b="1" dirty="0" smtClean="0">
                <a:solidFill>
                  <a:schemeClr val="tx1"/>
                </a:solidFill>
              </a:rPr>
              <a:t>Číslo materiálu	VY_32_INOVACE_</a:t>
            </a:r>
            <a:r>
              <a:rPr lang="cs-CZ" sz="1200" b="1" dirty="0" err="1" smtClean="0">
                <a:solidFill>
                  <a:schemeClr val="tx1"/>
                </a:solidFill>
              </a:rPr>
              <a:t>OdP</a:t>
            </a:r>
            <a:r>
              <a:rPr lang="cs-CZ" sz="1200" b="1" dirty="0" smtClean="0">
                <a:solidFill>
                  <a:schemeClr val="tx1"/>
                </a:solidFill>
              </a:rPr>
              <a:t>_S2_04</a:t>
            </a:r>
          </a:p>
        </p:txBody>
      </p:sp>
      <p:pic>
        <p:nvPicPr>
          <p:cNvPr id="13315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813" y="333375"/>
            <a:ext cx="6011862" cy="1470025"/>
          </a:xfrm>
          <a:solidFill>
            <a:srgbClr val="FFFFFF"/>
          </a:solidFill>
        </p:spPr>
      </p:pic>
      <p:sp>
        <p:nvSpPr>
          <p:cNvPr id="13316" name="Text Box 6"/>
          <p:cNvSpPr txBox="1">
            <a:spLocks noChangeArrowheads="1"/>
          </p:cNvSpPr>
          <p:nvPr/>
        </p:nvSpPr>
        <p:spPr bwMode="auto">
          <a:xfrm>
            <a:off x="1476375" y="2852738"/>
            <a:ext cx="6553200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Popis výukového materiálu	</a:t>
            </a:r>
          </a:p>
          <a:p>
            <a:r>
              <a:rPr lang="cs-CZ" sz="1200" dirty="0"/>
              <a:t>Název:			</a:t>
            </a:r>
            <a:r>
              <a:rPr lang="cs-CZ" sz="1200" dirty="0" smtClean="0"/>
              <a:t>Kongresový a </a:t>
            </a:r>
            <a:r>
              <a:rPr lang="cs-CZ" sz="1200" dirty="0" err="1" smtClean="0"/>
              <a:t>incentivní</a:t>
            </a:r>
            <a:r>
              <a:rPr lang="cs-CZ" sz="1200" dirty="0" smtClean="0"/>
              <a:t> CR</a:t>
            </a:r>
            <a:endParaRPr lang="cs-CZ" sz="1200" dirty="0"/>
          </a:p>
          <a:p>
            <a:r>
              <a:rPr lang="cs-CZ" sz="1200" dirty="0"/>
              <a:t>Autor:			Bc. Pavel Lang</a:t>
            </a:r>
          </a:p>
          <a:p>
            <a:r>
              <a:rPr lang="cs-CZ" sz="1200" dirty="0"/>
              <a:t>Datum:			</a:t>
            </a:r>
            <a:r>
              <a:rPr lang="cs-CZ" sz="1200" dirty="0" smtClean="0"/>
              <a:t>26.12.2013 </a:t>
            </a:r>
            <a:endParaRPr lang="cs-CZ" sz="1200" dirty="0"/>
          </a:p>
          <a:p>
            <a:r>
              <a:rPr lang="cs-CZ" sz="1200" dirty="0"/>
              <a:t>Obor:			a) </a:t>
            </a:r>
            <a:r>
              <a:rPr lang="cs-CZ" sz="1200" dirty="0" smtClean="0"/>
              <a:t>65-41-L/01   Gastronomie (nástavbové studium)</a:t>
            </a:r>
            <a:endParaRPr lang="cs-CZ" sz="1200" dirty="0"/>
          </a:p>
          <a:p>
            <a:r>
              <a:rPr lang="cs-CZ" sz="1200" dirty="0"/>
              <a:t>			b) 65-41-L/01   </a:t>
            </a:r>
            <a:r>
              <a:rPr lang="cs-CZ" sz="1200" dirty="0" smtClean="0"/>
              <a:t>Gastronomie</a:t>
            </a:r>
          </a:p>
          <a:p>
            <a:r>
              <a:rPr lang="cs-CZ" sz="1200" dirty="0" smtClean="0"/>
              <a:t>			</a:t>
            </a:r>
            <a:r>
              <a:rPr lang="cs-CZ" altLang="cs-CZ" sz="1200" dirty="0" smtClean="0"/>
              <a:t>c) </a:t>
            </a:r>
            <a:r>
              <a:rPr lang="cs-CZ" altLang="cs-CZ" sz="1200" smtClean="0"/>
              <a:t>65-51-H/01   Kuchař/kuchařka</a:t>
            </a:r>
            <a:r>
              <a:rPr lang="cs-CZ" altLang="cs-CZ" sz="1200" dirty="0" smtClean="0"/>
              <a:t>, Číšník/servírka</a:t>
            </a:r>
            <a:endParaRPr lang="cs-CZ" sz="1200" dirty="0"/>
          </a:p>
          <a:p>
            <a:r>
              <a:rPr lang="cs-CZ" sz="1200" dirty="0"/>
              <a:t>Ročník:			a) - 2. ročník a b) - 4. ročník </a:t>
            </a:r>
          </a:p>
          <a:p>
            <a:r>
              <a:rPr lang="cs-CZ" sz="1200" dirty="0"/>
              <a:t>Předmět:			Hotelový </a:t>
            </a:r>
            <a:r>
              <a:rPr lang="cs-CZ" sz="1200" dirty="0" smtClean="0"/>
              <a:t>provoz, </a:t>
            </a:r>
            <a:r>
              <a:rPr lang="cs-CZ" sz="1200" dirty="0" err="1" smtClean="0"/>
              <a:t>OdO</a:t>
            </a:r>
            <a:endParaRPr lang="cs-CZ" sz="1200" dirty="0"/>
          </a:p>
          <a:p>
            <a:r>
              <a:rPr lang="cs-CZ" sz="1200" dirty="0"/>
              <a:t>Anotace výukového materiálu</a:t>
            </a:r>
          </a:p>
          <a:p>
            <a:endParaRPr lang="cs-CZ" sz="1200" dirty="0"/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13317" name="Obdélník 4"/>
          <p:cNvSpPr>
            <a:spLocks noChangeArrowheads="1"/>
          </p:cNvSpPr>
          <p:nvPr/>
        </p:nvSpPr>
        <p:spPr bwMode="auto">
          <a:xfrm>
            <a:off x="1476375" y="4652963"/>
            <a:ext cx="69119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dirty="0"/>
              <a:t>1. Materiál je určen pro výuku předmětu Hotelový </a:t>
            </a:r>
            <a:r>
              <a:rPr lang="cs-CZ" sz="1200" dirty="0" smtClean="0"/>
              <a:t>provoz a </a:t>
            </a:r>
            <a:r>
              <a:rPr lang="cs-CZ" sz="1200" smtClean="0"/>
              <a:t>OdO </a:t>
            </a:r>
            <a:r>
              <a:rPr lang="cs-CZ" sz="1200" dirty="0" err="1"/>
              <a:t>a</a:t>
            </a:r>
            <a:r>
              <a:rPr lang="cs-CZ" sz="1200" dirty="0"/>
              <a:t> je v souladu s ŠVP </a:t>
            </a:r>
          </a:p>
          <a:p>
            <a:r>
              <a:rPr lang="cs-CZ" sz="1200" dirty="0"/>
              <a:t>2. Materiál je prezentován žákům prostřednictvím ICT s výkladem a doplněním při  </a:t>
            </a:r>
          </a:p>
          <a:p>
            <a:r>
              <a:rPr lang="cs-CZ" sz="1200" dirty="0"/>
              <a:t>    současném použití učebnic Moderní řízení hotelového provozu (Ing. J. Beránek a kol., </a:t>
            </a:r>
          </a:p>
          <a:p>
            <a:r>
              <a:rPr lang="cs-CZ" sz="1200" dirty="0"/>
              <a:t>    </a:t>
            </a:r>
            <a:r>
              <a:rPr lang="cs-CZ" sz="1200" dirty="0" err="1"/>
              <a:t>Magconsulting</a:t>
            </a:r>
            <a:r>
              <a:rPr lang="cs-CZ" sz="1200" dirty="0"/>
              <a:t> 2013) a Cestovní ruch pro střední školy a pro veřejnost (D. Drobná a </a:t>
            </a:r>
          </a:p>
          <a:p>
            <a:r>
              <a:rPr lang="cs-CZ" sz="1200" dirty="0"/>
              <a:t>    E. Morávková, </a:t>
            </a:r>
            <a:r>
              <a:rPr lang="cs-CZ" sz="1200" dirty="0" err="1"/>
              <a:t>nakl</a:t>
            </a:r>
            <a:r>
              <a:rPr lang="cs-CZ" sz="1200" dirty="0"/>
              <a:t>. Fortuna Praha 2004)</a:t>
            </a:r>
          </a:p>
          <a:p>
            <a:r>
              <a:rPr lang="cs-CZ" sz="1200" dirty="0"/>
              <a:t>    Součástí materiálu je krátký test s označením odpovědí. Další formou zpětné vazby je </a:t>
            </a:r>
          </a:p>
          <a:p>
            <a:r>
              <a:rPr lang="cs-CZ" sz="1200" dirty="0"/>
              <a:t>    test jako souhrn několika realizovaných materiálů.	</a:t>
            </a:r>
          </a:p>
          <a:p>
            <a:r>
              <a:rPr lang="cs-CZ" sz="1200" dirty="0"/>
              <a:t>    Pro výuku je použit - PC s </a:t>
            </a:r>
            <a:r>
              <a:rPr lang="cs-CZ" sz="1200" dirty="0" err="1"/>
              <a:t>dataprojektorem</a:t>
            </a:r>
            <a:endParaRPr lang="cs-CZ" sz="1200" dirty="0"/>
          </a:p>
          <a:p>
            <a:r>
              <a:rPr lang="cs-CZ" sz="1200" dirty="0"/>
              <a:t>	              - interaktivní tabule</a:t>
            </a:r>
          </a:p>
          <a:p>
            <a:r>
              <a:rPr lang="cs-CZ" sz="1200" dirty="0"/>
              <a:t>	              - interaktivní </a:t>
            </a:r>
            <a:r>
              <a:rPr lang="cs-CZ" sz="1200" dirty="0" err="1"/>
              <a:t>dataprojektor</a:t>
            </a:r>
            <a:endParaRPr lang="cs-CZ" sz="1200" dirty="0"/>
          </a:p>
          <a:p>
            <a:r>
              <a:rPr lang="cs-CZ" sz="1200" dirty="0"/>
              <a:t>  	              - učebnice</a:t>
            </a:r>
          </a:p>
          <a:p>
            <a:r>
              <a:rPr lang="cs-CZ" sz="1200" dirty="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3" name="Rectangle 5"/>
          <p:cNvSpPr>
            <a:spLocks noChangeArrowheads="1"/>
          </p:cNvSpPr>
          <p:nvPr/>
        </p:nvSpPr>
        <p:spPr bwMode="auto">
          <a:xfrm>
            <a:off x="990600" y="2543175"/>
            <a:ext cx="7489825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sz="4000" b="1" dirty="0">
                <a:solidFill>
                  <a:srgbClr val="000066"/>
                </a:solidFill>
              </a:rPr>
              <a:t>KONGRESOVÝ A INCENTIVNÍ </a:t>
            </a:r>
          </a:p>
          <a:p>
            <a:pPr algn="ctr"/>
            <a:r>
              <a:rPr lang="cs-CZ" sz="4000" b="1" dirty="0">
                <a:solidFill>
                  <a:srgbClr val="000066"/>
                </a:solidFill>
              </a:rPr>
              <a:t>CESTOVNÍ RUCH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283968" y="5373216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Bc. Pavel Lang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advTm="238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3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3" grpId="0" autoUpdateAnimBg="0"/>
      <p:bldP spid="53253" grpId="1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188913"/>
            <a:ext cx="5181600" cy="533400"/>
          </a:xfrm>
        </p:spPr>
        <p:txBody>
          <a:bodyPr/>
          <a:lstStyle/>
          <a:p>
            <a:r>
              <a:rPr lang="cs-CZ" sz="2800" b="1" dirty="0"/>
              <a:t>Kongresový </a:t>
            </a:r>
            <a:r>
              <a:rPr lang="cs-CZ" sz="2800" b="1" dirty="0" smtClean="0"/>
              <a:t>CR (KCR)</a:t>
            </a:r>
            <a:endParaRPr lang="cs-CZ" sz="2800" b="1" dirty="0"/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3000" dirty="0">
                <a:solidFill>
                  <a:srgbClr val="000066"/>
                </a:solidFill>
              </a:rPr>
              <a:t>specializovaná forma cestovního ruchu spojená se setkáváním účastníků za účelem výměny odborných poznatků </a:t>
            </a:r>
            <a:br>
              <a:rPr lang="cs-CZ" sz="3000" dirty="0">
                <a:solidFill>
                  <a:srgbClr val="000066"/>
                </a:solidFill>
              </a:rPr>
            </a:br>
            <a:r>
              <a:rPr lang="cs-CZ" sz="3000" dirty="0">
                <a:solidFill>
                  <a:srgbClr val="000066"/>
                </a:solidFill>
              </a:rPr>
              <a:t>a zkušeností</a:t>
            </a:r>
          </a:p>
          <a:p>
            <a:r>
              <a:rPr lang="cs-CZ" sz="3000" dirty="0">
                <a:solidFill>
                  <a:srgbClr val="000066"/>
                </a:solidFill>
              </a:rPr>
              <a:t>zahrnuje zejména pořádání kongresů, konferencí, sympozií, seminářů apod. </a:t>
            </a:r>
            <a:br>
              <a:rPr lang="cs-CZ" sz="3000" dirty="0">
                <a:solidFill>
                  <a:srgbClr val="000066"/>
                </a:solidFill>
              </a:rPr>
            </a:br>
            <a:r>
              <a:rPr lang="cs-CZ" sz="3000" dirty="0">
                <a:solidFill>
                  <a:srgbClr val="000066"/>
                </a:solidFill>
              </a:rPr>
              <a:t>a zajišťování souvisejících služeb </a:t>
            </a:r>
            <a:br>
              <a:rPr lang="cs-CZ" sz="3000" dirty="0">
                <a:solidFill>
                  <a:srgbClr val="000066"/>
                </a:solidFill>
              </a:rPr>
            </a:br>
            <a:r>
              <a:rPr lang="cs-CZ" sz="3000" dirty="0">
                <a:solidFill>
                  <a:srgbClr val="000066"/>
                </a:solidFill>
              </a:rPr>
              <a:t>a doprovodného programu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14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/>
      <p:bldP spid="6144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66675" y="228600"/>
            <a:ext cx="3810000" cy="685800"/>
          </a:xfrm>
        </p:spPr>
        <p:txBody>
          <a:bodyPr/>
          <a:lstStyle/>
          <a:p>
            <a:r>
              <a:rPr lang="cs-CZ" sz="2800" b="1" dirty="0"/>
              <a:t>Charakteristiky KCR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5300" y="1333500"/>
            <a:ext cx="8153400" cy="46482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400" dirty="0">
                <a:solidFill>
                  <a:srgbClr val="000066"/>
                </a:solidFill>
              </a:rPr>
              <a:t>Pro KCR jsou typické především: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66"/>
                </a:solidFill>
              </a:rPr>
              <a:t>vysoká úroveň a komplexnost služeb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66"/>
                </a:solidFill>
              </a:rPr>
              <a:t>odborný charakter akcí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66"/>
                </a:solidFill>
              </a:rPr>
              <a:t>vysoké nároky na organizační a technické zabezpečení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66"/>
                </a:solidFill>
              </a:rPr>
              <a:t>výrazně nadprůměrné výdaje na jednoho účastníka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66"/>
                </a:solidFill>
              </a:rPr>
              <a:t>odlišná sezónnost</a:t>
            </a:r>
          </a:p>
          <a:p>
            <a:pPr>
              <a:lnSpc>
                <a:spcPct val="90000"/>
              </a:lnSpc>
            </a:pPr>
            <a:endParaRPr lang="cs-CZ" sz="2400" dirty="0">
              <a:solidFill>
                <a:srgbClr val="000066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2400" dirty="0">
                <a:solidFill>
                  <a:srgbClr val="000066"/>
                </a:solidFill>
              </a:rPr>
              <a:t>Akce KCR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66"/>
                </a:solidFill>
              </a:rPr>
              <a:t>probíhají převážně v pracovním čase účastníků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66"/>
                </a:solidFill>
              </a:rPr>
              <a:t>obvykle obsahují společenské a reprezentativní prvky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66"/>
                </a:solidFill>
              </a:rPr>
              <a:t>jsou pořádány zpravidla ve velkých městech</a:t>
            </a:r>
          </a:p>
          <a:p>
            <a:pPr>
              <a:lnSpc>
                <a:spcPct val="90000"/>
              </a:lnSpc>
            </a:pPr>
            <a:r>
              <a:rPr lang="cs-CZ" sz="2400" dirty="0">
                <a:solidFill>
                  <a:srgbClr val="000066"/>
                </a:solidFill>
              </a:rPr>
              <a:t>významné akce KCR posilují postavení a image města a země</a:t>
            </a:r>
          </a:p>
          <a:p>
            <a:pPr>
              <a:lnSpc>
                <a:spcPct val="90000"/>
              </a:lnSpc>
            </a:pPr>
            <a:endParaRPr lang="cs-CZ" sz="2400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2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30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30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30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30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30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3000"/>
                                        <p:tgtEl>
                                          <p:spTgt spid="624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3000"/>
                                        <p:tgtEl>
                                          <p:spTgt spid="6246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3000"/>
                                        <p:tgtEl>
                                          <p:spTgt spid="624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3000"/>
                                        <p:tgtEl>
                                          <p:spTgt spid="6246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3000"/>
                                        <p:tgtEl>
                                          <p:spTgt spid="6246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3000"/>
                                        <p:tgtEl>
                                          <p:spTgt spid="6246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6" grpId="0"/>
      <p:bldP spid="6246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ChangeArrowheads="1"/>
          </p:cNvSpPr>
          <p:nvPr>
            <p:ph type="title"/>
          </p:nvPr>
        </p:nvSpPr>
        <p:spPr>
          <a:xfrm>
            <a:off x="57150" y="285750"/>
            <a:ext cx="3362325" cy="4191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/>
              <a:t>Nejčastější akce KCR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600200"/>
            <a:ext cx="8610600" cy="4572000"/>
          </a:xfrm>
        </p:spPr>
        <p:txBody>
          <a:bodyPr/>
          <a:lstStyle/>
          <a:p>
            <a:r>
              <a:rPr lang="cs-CZ" sz="2600" dirty="0">
                <a:solidFill>
                  <a:srgbClr val="000066"/>
                </a:solidFill>
              </a:rPr>
              <a:t>kongres</a:t>
            </a:r>
          </a:p>
          <a:p>
            <a:r>
              <a:rPr lang="cs-CZ" sz="2600" dirty="0">
                <a:solidFill>
                  <a:srgbClr val="000066"/>
                </a:solidFill>
              </a:rPr>
              <a:t>konference</a:t>
            </a:r>
          </a:p>
          <a:p>
            <a:r>
              <a:rPr lang="cs-CZ" sz="2600" dirty="0">
                <a:solidFill>
                  <a:srgbClr val="000066"/>
                </a:solidFill>
              </a:rPr>
              <a:t>sympozium</a:t>
            </a:r>
          </a:p>
          <a:p>
            <a:r>
              <a:rPr lang="cs-CZ" sz="2600" dirty="0">
                <a:solidFill>
                  <a:srgbClr val="000066"/>
                </a:solidFill>
              </a:rPr>
              <a:t>fórum</a:t>
            </a:r>
          </a:p>
          <a:p>
            <a:r>
              <a:rPr lang="cs-CZ" sz="2600" dirty="0">
                <a:solidFill>
                  <a:srgbClr val="000066"/>
                </a:solidFill>
              </a:rPr>
              <a:t>kolokvium</a:t>
            </a:r>
          </a:p>
          <a:p>
            <a:r>
              <a:rPr lang="cs-CZ" sz="2600" dirty="0">
                <a:solidFill>
                  <a:srgbClr val="000066"/>
                </a:solidFill>
              </a:rPr>
              <a:t>seminář</a:t>
            </a:r>
          </a:p>
          <a:p>
            <a:r>
              <a:rPr lang="cs-CZ" sz="2600" dirty="0">
                <a:solidFill>
                  <a:srgbClr val="000066"/>
                </a:solidFill>
              </a:rPr>
              <a:t>workshop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3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63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0" grpId="0"/>
      <p:bldP spid="634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6675" y="152400"/>
            <a:ext cx="3929063" cy="5334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/>
              <a:t>Potenciál destinace </a:t>
            </a:r>
            <a:br>
              <a:rPr lang="cs-CZ" sz="2400" b="1" dirty="0"/>
            </a:br>
            <a:r>
              <a:rPr lang="cs-CZ" sz="2400" b="1" dirty="0"/>
              <a:t>z hlediska KCR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600" dirty="0">
                <a:solidFill>
                  <a:srgbClr val="000066"/>
                </a:solidFill>
              </a:rPr>
              <a:t>ubytovací kapacita v hotelech třídy 5* a 4</a:t>
            </a:r>
            <a:r>
              <a:rPr lang="cs-CZ" sz="2600" dirty="0" smtClean="0">
                <a:solidFill>
                  <a:srgbClr val="000066"/>
                </a:solidFill>
              </a:rPr>
              <a:t>* </a:t>
            </a:r>
            <a:endParaRPr lang="en-US" sz="2600" dirty="0" smtClean="0">
              <a:solidFill>
                <a:srgbClr val="000066"/>
              </a:solidFill>
            </a:endParaRPr>
          </a:p>
          <a:p>
            <a:pPr>
              <a:buNone/>
            </a:pPr>
            <a:r>
              <a:rPr lang="en-US" sz="2600" dirty="0">
                <a:solidFill>
                  <a:srgbClr val="000066"/>
                </a:solidFill>
              </a:rPr>
              <a:t> </a:t>
            </a:r>
            <a:r>
              <a:rPr lang="en-US" sz="2600" dirty="0" smtClean="0">
                <a:solidFill>
                  <a:srgbClr val="000066"/>
                </a:solidFill>
              </a:rPr>
              <a:t>    </a:t>
            </a:r>
            <a:r>
              <a:rPr lang="cs-CZ" sz="2600" dirty="0" smtClean="0">
                <a:solidFill>
                  <a:srgbClr val="000066"/>
                </a:solidFill>
              </a:rPr>
              <a:t>(výjimečně 3</a:t>
            </a:r>
            <a:r>
              <a:rPr lang="en-US" sz="2600" dirty="0" smtClean="0">
                <a:solidFill>
                  <a:srgbClr val="000066"/>
                </a:solidFill>
              </a:rPr>
              <a:t>*]</a:t>
            </a:r>
            <a:endParaRPr lang="cs-CZ" sz="2600" dirty="0">
              <a:solidFill>
                <a:srgbClr val="000066"/>
              </a:solidFill>
            </a:endParaRPr>
          </a:p>
          <a:p>
            <a:r>
              <a:rPr lang="cs-CZ" sz="2600" dirty="0">
                <a:solidFill>
                  <a:srgbClr val="000066"/>
                </a:solidFill>
              </a:rPr>
              <a:t>vzdálenost mezinárodního letiště s dostatečným spojením s hlavními světovými centry</a:t>
            </a:r>
          </a:p>
          <a:p>
            <a:r>
              <a:rPr lang="cs-CZ" sz="2600" dirty="0">
                <a:solidFill>
                  <a:srgbClr val="000066"/>
                </a:solidFill>
              </a:rPr>
              <a:t>kapacita a úroveň kongresového centra (center)</a:t>
            </a:r>
          </a:p>
          <a:p>
            <a:r>
              <a:rPr lang="cs-CZ" sz="2600" dirty="0">
                <a:solidFill>
                  <a:srgbClr val="000066"/>
                </a:solidFill>
              </a:rPr>
              <a:t>turistické atraktivity v dostupném okolí</a:t>
            </a:r>
          </a:p>
          <a:p>
            <a:r>
              <a:rPr lang="cs-CZ" sz="2600" dirty="0">
                <a:solidFill>
                  <a:srgbClr val="000066"/>
                </a:solidFill>
              </a:rPr>
              <a:t>rozsah stravovacích a zábavních zařízení potřebné úrovně</a:t>
            </a:r>
          </a:p>
          <a:p>
            <a:r>
              <a:rPr lang="cs-CZ" sz="2600" dirty="0">
                <a:solidFill>
                  <a:srgbClr val="000066"/>
                </a:solidFill>
              </a:rPr>
              <a:t>nabídka doprovodných služeb v požadované kvalitě</a:t>
            </a:r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8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68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0" grpId="0"/>
      <p:bldP spid="6861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>
          <a:xfrm>
            <a:off x="66675" y="152400"/>
            <a:ext cx="4505325" cy="457200"/>
          </a:xfrm>
        </p:spPr>
        <p:txBody>
          <a:bodyPr>
            <a:normAutofit fontScale="90000"/>
          </a:bodyPr>
          <a:lstStyle/>
          <a:p>
            <a:r>
              <a:rPr lang="cs-CZ" sz="2800" b="1" dirty="0" err="1"/>
              <a:t>Incentivní</a:t>
            </a:r>
            <a:r>
              <a:rPr lang="cs-CZ" sz="2800" b="1" dirty="0"/>
              <a:t> CR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5300" y="1828800"/>
            <a:ext cx="8153400" cy="3733800"/>
          </a:xfrm>
        </p:spPr>
        <p:txBody>
          <a:bodyPr/>
          <a:lstStyle/>
          <a:p>
            <a:r>
              <a:rPr lang="cs-CZ" sz="2600" dirty="0">
                <a:solidFill>
                  <a:srgbClr val="000066"/>
                </a:solidFill>
              </a:rPr>
              <a:t>produkty CR coby motivační nástroj</a:t>
            </a:r>
          </a:p>
          <a:p>
            <a:r>
              <a:rPr lang="cs-CZ" sz="2600" dirty="0">
                <a:solidFill>
                  <a:srgbClr val="000066"/>
                </a:solidFill>
              </a:rPr>
              <a:t>snaha ocenit pracovní úspěch nebo trvalé výsledky zaměstnanců nebo obchodních partnerů</a:t>
            </a:r>
          </a:p>
          <a:p>
            <a:r>
              <a:rPr lang="cs-CZ" sz="2600" dirty="0">
                <a:solidFill>
                  <a:srgbClr val="000066"/>
                </a:solidFill>
              </a:rPr>
              <a:t>rozvoj ICR v ČR spojen se vstupem nadnárodních společností na český trh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dirty="0">
                <a:solidFill>
                  <a:srgbClr val="000066"/>
                </a:solidFill>
              </a:rPr>
              <a:t>v 90. letech</a:t>
            </a:r>
          </a:p>
          <a:p>
            <a:endParaRPr lang="cs-CZ" sz="2600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52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8" grpId="0"/>
      <p:bldP spid="5529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139700"/>
            <a:ext cx="3487738" cy="6858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/>
              <a:t>Charakteristiky </a:t>
            </a:r>
            <a:br>
              <a:rPr lang="cs-CZ" sz="2400" b="1" dirty="0"/>
            </a:br>
            <a:r>
              <a:rPr lang="cs-CZ" sz="2400" b="1" dirty="0"/>
              <a:t>ICR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8077200" cy="4191000"/>
          </a:xfrm>
        </p:spPr>
        <p:txBody>
          <a:bodyPr/>
          <a:lstStyle/>
          <a:p>
            <a:r>
              <a:rPr lang="cs-CZ" sz="3000" dirty="0">
                <a:solidFill>
                  <a:srgbClr val="000066"/>
                </a:solidFill>
              </a:rPr>
              <a:t>rozmanitost pořádaných akcí</a:t>
            </a:r>
          </a:p>
          <a:p>
            <a:r>
              <a:rPr lang="cs-CZ" sz="3000" dirty="0">
                <a:solidFill>
                  <a:srgbClr val="000066"/>
                </a:solidFill>
              </a:rPr>
              <a:t>vysoká úroveň a komplexnost služeb</a:t>
            </a:r>
          </a:p>
          <a:p>
            <a:r>
              <a:rPr lang="cs-CZ" sz="3000" dirty="0">
                <a:solidFill>
                  <a:srgbClr val="000066"/>
                </a:solidFill>
              </a:rPr>
              <a:t>uzavřená skupina účastníků</a:t>
            </a:r>
          </a:p>
          <a:p>
            <a:r>
              <a:rPr lang="cs-CZ" sz="3000" dirty="0">
                <a:solidFill>
                  <a:srgbClr val="000066"/>
                </a:solidFill>
              </a:rPr>
              <a:t>originální a nadstandardní prvky v programu</a:t>
            </a:r>
          </a:p>
          <a:p>
            <a:r>
              <a:rPr lang="cs-CZ" sz="3000" dirty="0">
                <a:solidFill>
                  <a:srgbClr val="000066"/>
                </a:solidFill>
              </a:rPr>
              <a:t>individuální příprava programu pro každou akci</a:t>
            </a:r>
          </a:p>
          <a:p>
            <a:r>
              <a:rPr lang="cs-CZ" sz="3000" dirty="0">
                <a:solidFill>
                  <a:srgbClr val="000066"/>
                </a:solidFill>
              </a:rPr>
              <a:t>vysoká ziskovost pro organizátory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63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322" grpId="0"/>
      <p:bldP spid="5632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152400"/>
            <a:ext cx="3848100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/>
              <a:t>Aktuální trendy </a:t>
            </a:r>
            <a:br>
              <a:rPr lang="cs-CZ" sz="2400" b="1" dirty="0"/>
            </a:br>
            <a:r>
              <a:rPr lang="cs-CZ" sz="2400" b="1" dirty="0"/>
              <a:t>v oblasti KICR (1/2)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5300" y="1524000"/>
            <a:ext cx="8153400" cy="4648200"/>
          </a:xfrm>
        </p:spPr>
        <p:txBody>
          <a:bodyPr/>
          <a:lstStyle/>
          <a:p>
            <a:r>
              <a:rPr lang="cs-CZ" sz="2600" dirty="0">
                <a:solidFill>
                  <a:srgbClr val="000066"/>
                </a:solidFill>
              </a:rPr>
              <a:t>pořádání menších konferencí (stagnující zájem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dirty="0">
                <a:solidFill>
                  <a:srgbClr val="000066"/>
                </a:solidFill>
              </a:rPr>
              <a:t>o účast – fenomén nedostatku času)</a:t>
            </a:r>
          </a:p>
          <a:p>
            <a:r>
              <a:rPr lang="cs-CZ" sz="2600" dirty="0">
                <a:solidFill>
                  <a:srgbClr val="000066"/>
                </a:solidFill>
              </a:rPr>
              <a:t>tlak na snižování nákladů – řešeno např. zkrácením akcí, pořádáním o víkendu (mimo pracovní dobu), volbou méně luxusního ubytování, zařazením více individuálních aktivit (nakupování, fakultativní výlety) do programu</a:t>
            </a:r>
          </a:p>
          <a:p>
            <a:r>
              <a:rPr lang="cs-CZ" sz="2600" dirty="0">
                <a:solidFill>
                  <a:srgbClr val="000066"/>
                </a:solidFill>
              </a:rPr>
              <a:t>akce pořádány častěji v blízkých destinacích</a:t>
            </a:r>
          </a:p>
          <a:p>
            <a:r>
              <a:rPr lang="cs-CZ" sz="2600" dirty="0">
                <a:solidFill>
                  <a:srgbClr val="000066"/>
                </a:solidFill>
              </a:rPr>
              <a:t>více zájmu věnováno návratnosti investic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dirty="0">
                <a:solidFill>
                  <a:srgbClr val="000066"/>
                </a:solidFill>
              </a:rPr>
              <a:t>do </a:t>
            </a:r>
            <a:r>
              <a:rPr lang="cs-CZ" sz="2600" dirty="0" err="1">
                <a:solidFill>
                  <a:srgbClr val="000066"/>
                </a:solidFill>
              </a:rPr>
              <a:t>incentivních</a:t>
            </a:r>
            <a:r>
              <a:rPr lang="cs-CZ" sz="2600" dirty="0">
                <a:solidFill>
                  <a:srgbClr val="000066"/>
                </a:solidFill>
              </a:rPr>
              <a:t> akcí</a:t>
            </a:r>
          </a:p>
          <a:p>
            <a:endParaRPr lang="cs-CZ" sz="2600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7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6" grpId="0"/>
      <p:bldP spid="5734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76200"/>
            <a:ext cx="3416300" cy="762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/>
              <a:t>Aktuální trendy </a:t>
            </a:r>
            <a:br>
              <a:rPr lang="cs-CZ" sz="2400" b="1" dirty="0"/>
            </a:br>
            <a:r>
              <a:rPr lang="cs-CZ" sz="2400" b="1" dirty="0"/>
              <a:t>v oblasti KICR (2/2)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00200"/>
            <a:ext cx="7924800" cy="4572000"/>
          </a:xfrm>
        </p:spPr>
        <p:txBody>
          <a:bodyPr/>
          <a:lstStyle/>
          <a:p>
            <a:r>
              <a:rPr lang="cs-CZ" dirty="0">
                <a:solidFill>
                  <a:srgbClr val="000066"/>
                </a:solidFill>
              </a:rPr>
              <a:t>„</a:t>
            </a:r>
            <a:r>
              <a:rPr lang="cs-CZ" dirty="0" err="1">
                <a:solidFill>
                  <a:srgbClr val="000066"/>
                </a:solidFill>
              </a:rPr>
              <a:t>koncentivy</a:t>
            </a:r>
            <a:r>
              <a:rPr lang="cs-CZ" dirty="0">
                <a:solidFill>
                  <a:srgbClr val="000066"/>
                </a:solidFill>
              </a:rPr>
              <a:t>“ - propojování pracovních </a:t>
            </a:r>
            <a:br>
              <a:rPr lang="cs-CZ" dirty="0">
                <a:solidFill>
                  <a:srgbClr val="000066"/>
                </a:solidFill>
              </a:rPr>
            </a:br>
            <a:r>
              <a:rPr lang="cs-CZ" dirty="0">
                <a:solidFill>
                  <a:srgbClr val="000066"/>
                </a:solidFill>
              </a:rPr>
              <a:t>a motivačních cest </a:t>
            </a:r>
          </a:p>
          <a:p>
            <a:r>
              <a:rPr lang="cs-CZ" dirty="0">
                <a:solidFill>
                  <a:srgbClr val="000066"/>
                </a:solidFill>
              </a:rPr>
              <a:t>do programu častěji zařazovány činnosti podporující rozvoj osobnosti, tvořivosti </a:t>
            </a:r>
            <a:br>
              <a:rPr lang="cs-CZ" dirty="0">
                <a:solidFill>
                  <a:srgbClr val="000066"/>
                </a:solidFill>
              </a:rPr>
            </a:br>
            <a:r>
              <a:rPr lang="cs-CZ" dirty="0">
                <a:solidFill>
                  <a:srgbClr val="000066"/>
                </a:solidFill>
              </a:rPr>
              <a:t>a mezilidských vztahů, vzdělávání a také adrenalinové aktivity</a:t>
            </a:r>
          </a:p>
          <a:p>
            <a:r>
              <a:rPr lang="cs-CZ" dirty="0">
                <a:solidFill>
                  <a:srgbClr val="000066"/>
                </a:solidFill>
              </a:rPr>
              <a:t>rostoucí obliba lázeňských procedur </a:t>
            </a:r>
            <a:br>
              <a:rPr lang="cs-CZ" dirty="0">
                <a:solidFill>
                  <a:srgbClr val="000066"/>
                </a:solidFill>
              </a:rPr>
            </a:br>
            <a:r>
              <a:rPr lang="cs-CZ" dirty="0">
                <a:solidFill>
                  <a:srgbClr val="000066"/>
                </a:solidFill>
              </a:rPr>
              <a:t>v hotelových </a:t>
            </a:r>
            <a:r>
              <a:rPr lang="cs-CZ" dirty="0" err="1">
                <a:solidFill>
                  <a:srgbClr val="000066"/>
                </a:solidFill>
              </a:rPr>
              <a:t>balneocentrech</a:t>
            </a:r>
            <a:endParaRPr lang="cs-CZ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8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0" grpId="0"/>
      <p:bldP spid="58371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>
          <a:xfrm>
            <a:off x="66675" y="152400"/>
            <a:ext cx="3497263" cy="6096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/>
              <a:t>Statistiky – Český </a:t>
            </a:r>
            <a:br>
              <a:rPr lang="cs-CZ" sz="2400" b="1" dirty="0"/>
            </a:br>
            <a:r>
              <a:rPr lang="cs-CZ" sz="2400" b="1" dirty="0"/>
              <a:t>statistický úřad (1/3)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381125"/>
            <a:ext cx="7924800" cy="47244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cs-CZ" sz="2600" b="1" dirty="0">
                <a:solidFill>
                  <a:srgbClr val="000066"/>
                </a:solidFill>
              </a:rPr>
              <a:t>Definice kongresu a konference: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cs-CZ" sz="2600" dirty="0">
                <a:solidFill>
                  <a:srgbClr val="000066"/>
                </a:solidFill>
              </a:rPr>
              <a:t>za kongres se považuje sjezd (formální setkání) většího počtu lidí (minimálně 100 osob) určitého odborného zaměření, jehož obsahem jsou přednášky, diskuse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dirty="0">
                <a:solidFill>
                  <a:srgbClr val="000066"/>
                </a:solidFill>
              </a:rPr>
              <a:t>a konzultace. Označení konference je velmi blízké termínu kongres a jedná se rovněž o formální setkání, které nemusí nabývat takového významu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dirty="0">
                <a:solidFill>
                  <a:srgbClr val="000066"/>
                </a:solidFill>
              </a:rPr>
              <a:t>či rozsahu jako jednání v rámci kongresu.</a:t>
            </a:r>
          </a:p>
          <a:p>
            <a:pPr>
              <a:lnSpc>
                <a:spcPct val="90000"/>
              </a:lnSpc>
              <a:buFontTx/>
              <a:buNone/>
            </a:pPr>
            <a:endParaRPr lang="cs-CZ" sz="1000" dirty="0">
              <a:solidFill>
                <a:srgbClr val="000066"/>
              </a:solidFill>
            </a:endParaRPr>
          </a:p>
          <a:p>
            <a:pPr>
              <a:lnSpc>
                <a:spcPct val="90000"/>
              </a:lnSpc>
              <a:buFontTx/>
              <a:buNone/>
            </a:pPr>
            <a:r>
              <a:rPr lang="cs-CZ" sz="1800" dirty="0">
                <a:solidFill>
                  <a:srgbClr val="000066"/>
                </a:solidFill>
              </a:rPr>
              <a:t>Poznámka: statistiky se vztahují pouze k hotelům a dalším hromadným ubytovacím zařízením, nezahrnují tedy kongresy pořádané v kongresových centrech, výstavištích, vysokých školách, historických sálech a dalších prostorech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9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93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  <p:bldP spid="593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76200" y="152400"/>
            <a:ext cx="3632200" cy="6477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/>
              <a:t>Praha </a:t>
            </a:r>
            <a:br>
              <a:rPr lang="cs-CZ" sz="2400" b="1" dirty="0"/>
            </a:br>
            <a:r>
              <a:rPr lang="cs-CZ" sz="2400" b="1" dirty="0"/>
              <a:t> kongresová zařízení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04800" y="1219200"/>
            <a:ext cx="8229600" cy="49530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sz="2600" b="1" dirty="0">
                <a:solidFill>
                  <a:srgbClr val="000066"/>
                </a:solidFill>
              </a:rPr>
              <a:t>Kongresové centrum Praha</a:t>
            </a:r>
            <a:br>
              <a:rPr lang="cs-CZ" sz="2600" b="1" dirty="0">
                <a:solidFill>
                  <a:srgbClr val="000066"/>
                </a:solidFill>
              </a:rPr>
            </a:br>
            <a:r>
              <a:rPr lang="cs-CZ" sz="2600" dirty="0">
                <a:solidFill>
                  <a:srgbClr val="000066"/>
                </a:solidFill>
              </a:rPr>
              <a:t>(kapacita hl. sálu při div. uspořádání: 2 764 míst)</a:t>
            </a:r>
          </a:p>
          <a:p>
            <a:pPr>
              <a:lnSpc>
                <a:spcPct val="90000"/>
              </a:lnSpc>
            </a:pPr>
            <a:r>
              <a:rPr lang="cs-CZ" sz="2600" b="1" dirty="0">
                <a:solidFill>
                  <a:srgbClr val="000066"/>
                </a:solidFill>
              </a:rPr>
              <a:t>Hotely: Top Hotel Praha**** </a:t>
            </a:r>
            <a:r>
              <a:rPr lang="cs-CZ" sz="2600" dirty="0">
                <a:solidFill>
                  <a:srgbClr val="000066"/>
                </a:solidFill>
              </a:rPr>
              <a:t>(2 000),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b="1" dirty="0">
                <a:solidFill>
                  <a:srgbClr val="000066"/>
                </a:solidFill>
              </a:rPr>
              <a:t>Hotel </a:t>
            </a:r>
            <a:r>
              <a:rPr lang="cs-CZ" sz="2600" b="1" dirty="0" err="1">
                <a:solidFill>
                  <a:srgbClr val="000066"/>
                </a:solidFill>
              </a:rPr>
              <a:t>Hilton</a:t>
            </a:r>
            <a:r>
              <a:rPr lang="cs-CZ" sz="2600" b="1" dirty="0">
                <a:solidFill>
                  <a:srgbClr val="000066"/>
                </a:solidFill>
              </a:rPr>
              <a:t> </a:t>
            </a:r>
            <a:r>
              <a:rPr lang="cs-CZ" sz="2600" b="1" dirty="0" err="1">
                <a:solidFill>
                  <a:srgbClr val="000066"/>
                </a:solidFill>
              </a:rPr>
              <a:t>Prague</a:t>
            </a:r>
            <a:r>
              <a:rPr lang="cs-CZ" sz="2600" b="1" dirty="0">
                <a:solidFill>
                  <a:srgbClr val="000066"/>
                </a:solidFill>
              </a:rPr>
              <a:t>***** </a:t>
            </a:r>
            <a:r>
              <a:rPr lang="cs-CZ" sz="2600" dirty="0">
                <a:solidFill>
                  <a:srgbClr val="000066"/>
                </a:solidFill>
              </a:rPr>
              <a:t>(1 350),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b="1" dirty="0">
                <a:solidFill>
                  <a:srgbClr val="000066"/>
                </a:solidFill>
              </a:rPr>
              <a:t>Hotel </a:t>
            </a:r>
            <a:r>
              <a:rPr lang="cs-CZ" sz="2600" b="1" dirty="0" err="1">
                <a:solidFill>
                  <a:srgbClr val="000066"/>
                </a:solidFill>
              </a:rPr>
              <a:t>InterContinental</a:t>
            </a:r>
            <a:r>
              <a:rPr lang="cs-CZ" sz="2600" b="1" dirty="0">
                <a:solidFill>
                  <a:srgbClr val="000066"/>
                </a:solidFill>
              </a:rPr>
              <a:t> Praha***** </a:t>
            </a:r>
            <a:r>
              <a:rPr lang="cs-CZ" sz="2600" dirty="0">
                <a:solidFill>
                  <a:srgbClr val="000066"/>
                </a:solidFill>
              </a:rPr>
              <a:t>(580),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b="1" dirty="0">
                <a:solidFill>
                  <a:srgbClr val="000066"/>
                </a:solidFill>
              </a:rPr>
              <a:t>Hotel </a:t>
            </a:r>
            <a:r>
              <a:rPr lang="cs-CZ" sz="2600" b="1" dirty="0" err="1">
                <a:solidFill>
                  <a:srgbClr val="000066"/>
                </a:solidFill>
              </a:rPr>
              <a:t>Ambassador</a:t>
            </a:r>
            <a:r>
              <a:rPr lang="cs-CZ" sz="2600" b="1" dirty="0">
                <a:solidFill>
                  <a:srgbClr val="000066"/>
                </a:solidFill>
              </a:rPr>
              <a:t> – Zlatá Husa*****</a:t>
            </a:r>
            <a:r>
              <a:rPr lang="cs-CZ" sz="2600" dirty="0">
                <a:solidFill>
                  <a:srgbClr val="000066"/>
                </a:solidFill>
              </a:rPr>
              <a:t> (500),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b="1" dirty="0" err="1">
                <a:solidFill>
                  <a:srgbClr val="000066"/>
                </a:solidFill>
              </a:rPr>
              <a:t>Orea</a:t>
            </a:r>
            <a:r>
              <a:rPr lang="cs-CZ" sz="2600" b="1" dirty="0">
                <a:solidFill>
                  <a:srgbClr val="000066"/>
                </a:solidFill>
              </a:rPr>
              <a:t> Hotel Pyramida****</a:t>
            </a:r>
            <a:r>
              <a:rPr lang="cs-CZ" sz="2600" dirty="0">
                <a:solidFill>
                  <a:srgbClr val="000066"/>
                </a:solidFill>
              </a:rPr>
              <a:t> (450) a další</a:t>
            </a:r>
          </a:p>
          <a:p>
            <a:pPr>
              <a:lnSpc>
                <a:spcPct val="90000"/>
              </a:lnSpc>
            </a:pPr>
            <a:r>
              <a:rPr lang="cs-CZ" sz="2600" b="1" dirty="0">
                <a:solidFill>
                  <a:srgbClr val="000066"/>
                </a:solidFill>
              </a:rPr>
              <a:t>Historické prostory:</a:t>
            </a:r>
            <a:r>
              <a:rPr lang="cs-CZ" sz="2600" dirty="0">
                <a:solidFill>
                  <a:srgbClr val="000066"/>
                </a:solidFill>
              </a:rPr>
              <a:t> </a:t>
            </a:r>
            <a:r>
              <a:rPr lang="cs-CZ" sz="2600" b="1" dirty="0">
                <a:solidFill>
                  <a:srgbClr val="000066"/>
                </a:solidFill>
              </a:rPr>
              <a:t>Obecní dům </a:t>
            </a:r>
            <a:r>
              <a:rPr lang="cs-CZ" sz="2600" dirty="0">
                <a:solidFill>
                  <a:srgbClr val="000066"/>
                </a:solidFill>
              </a:rPr>
              <a:t>(1 067),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b="1" dirty="0">
                <a:solidFill>
                  <a:srgbClr val="000066"/>
                </a:solidFill>
              </a:rPr>
              <a:t>Palác Žofín </a:t>
            </a:r>
            <a:r>
              <a:rPr lang="cs-CZ" sz="2600" dirty="0">
                <a:solidFill>
                  <a:srgbClr val="000066"/>
                </a:solidFill>
              </a:rPr>
              <a:t>(900) a další</a:t>
            </a:r>
          </a:p>
          <a:p>
            <a:pPr>
              <a:lnSpc>
                <a:spcPct val="90000"/>
              </a:lnSpc>
            </a:pPr>
            <a:r>
              <a:rPr lang="cs-CZ" sz="2600" b="1" dirty="0">
                <a:solidFill>
                  <a:srgbClr val="000066"/>
                </a:solidFill>
              </a:rPr>
              <a:t>Další zařízení: Sazka </a:t>
            </a:r>
            <a:r>
              <a:rPr lang="cs-CZ" sz="2600" b="1" dirty="0" err="1">
                <a:solidFill>
                  <a:srgbClr val="000066"/>
                </a:solidFill>
              </a:rPr>
              <a:t>Arena</a:t>
            </a:r>
            <a:r>
              <a:rPr lang="cs-CZ" sz="2600" b="1" dirty="0">
                <a:solidFill>
                  <a:srgbClr val="000066"/>
                </a:solidFill>
              </a:rPr>
              <a:t> </a:t>
            </a:r>
            <a:r>
              <a:rPr lang="cs-CZ" sz="2600" dirty="0">
                <a:solidFill>
                  <a:srgbClr val="000066"/>
                </a:solidFill>
              </a:rPr>
              <a:t>(12 tisíc),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b="1" dirty="0">
                <a:solidFill>
                  <a:srgbClr val="000066"/>
                </a:solidFill>
              </a:rPr>
              <a:t>PVA Letňany </a:t>
            </a:r>
            <a:r>
              <a:rPr lang="cs-CZ" sz="2600" dirty="0">
                <a:solidFill>
                  <a:srgbClr val="000066"/>
                </a:solidFill>
              </a:rPr>
              <a:t>(10 tisíc), </a:t>
            </a:r>
            <a:r>
              <a:rPr lang="cs-CZ" sz="2600" b="1" dirty="0">
                <a:solidFill>
                  <a:srgbClr val="000066"/>
                </a:solidFill>
              </a:rPr>
              <a:t>Výstaviště Praha </a:t>
            </a:r>
            <a:br>
              <a:rPr lang="cs-CZ" sz="2600" b="1" dirty="0">
                <a:solidFill>
                  <a:srgbClr val="000066"/>
                </a:solidFill>
              </a:rPr>
            </a:br>
            <a:r>
              <a:rPr lang="cs-CZ" sz="2600" dirty="0">
                <a:solidFill>
                  <a:srgbClr val="000066"/>
                </a:solidFill>
              </a:rPr>
              <a:t>(3 500), </a:t>
            </a:r>
            <a:r>
              <a:rPr lang="cs-CZ" sz="2600" b="1" dirty="0">
                <a:solidFill>
                  <a:srgbClr val="000066"/>
                </a:solidFill>
              </a:rPr>
              <a:t>Veletržní palác </a:t>
            </a:r>
            <a:r>
              <a:rPr lang="cs-CZ" sz="2600" dirty="0">
                <a:solidFill>
                  <a:srgbClr val="000066"/>
                </a:solidFill>
              </a:rPr>
              <a:t>(1 500), </a:t>
            </a:r>
            <a:br>
              <a:rPr lang="cs-CZ" sz="2600" dirty="0">
                <a:solidFill>
                  <a:srgbClr val="000066"/>
                </a:solidFill>
              </a:rPr>
            </a:br>
            <a:r>
              <a:rPr lang="cs-CZ" sz="2600" b="1" dirty="0">
                <a:solidFill>
                  <a:srgbClr val="000066"/>
                </a:solidFill>
              </a:rPr>
              <a:t>Slovanský dům </a:t>
            </a:r>
            <a:r>
              <a:rPr lang="cs-CZ" sz="2600" dirty="0">
                <a:solidFill>
                  <a:srgbClr val="000066"/>
                </a:solidFill>
              </a:rPr>
              <a:t>(650) a další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40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44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44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/>
      <p:bldP spid="44035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2400"/>
            <a:ext cx="5257800" cy="609600"/>
          </a:xfrm>
        </p:spPr>
        <p:txBody>
          <a:bodyPr>
            <a:normAutofit fontScale="90000"/>
          </a:bodyPr>
          <a:lstStyle/>
          <a:p>
            <a:r>
              <a:rPr lang="cs-CZ" sz="2800" b="1" dirty="0"/>
              <a:t>Další kongresová města/místa v ČR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24000"/>
            <a:ext cx="7620000" cy="3581400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90000"/>
              </a:lnSpc>
              <a:buClr>
                <a:srgbClr val="000066"/>
              </a:buClr>
            </a:pPr>
            <a:r>
              <a:rPr lang="cs-CZ" sz="2400" b="1" dirty="0">
                <a:solidFill>
                  <a:srgbClr val="000066"/>
                </a:solidFill>
              </a:rPr>
              <a:t>nejvýznamnější: </a:t>
            </a:r>
            <a:r>
              <a:rPr lang="cs-CZ" sz="2400" dirty="0">
                <a:solidFill>
                  <a:srgbClr val="000066"/>
                </a:solidFill>
              </a:rPr>
              <a:t>Brno, Karlovy Vary, Ostrava, Plzeň, Liberec, Olomouc, Hradec Králové</a:t>
            </a:r>
          </a:p>
          <a:p>
            <a:pPr>
              <a:lnSpc>
                <a:spcPct val="90000"/>
              </a:lnSpc>
              <a:buClr>
                <a:srgbClr val="000066"/>
              </a:buClr>
            </a:pPr>
            <a:r>
              <a:rPr lang="cs-CZ" sz="2400" b="1" dirty="0">
                <a:solidFill>
                  <a:srgbClr val="000066"/>
                </a:solidFill>
              </a:rPr>
              <a:t>lázeňská místa:</a:t>
            </a:r>
            <a:r>
              <a:rPr lang="cs-CZ" sz="2400" dirty="0">
                <a:solidFill>
                  <a:srgbClr val="000066"/>
                </a:solidFill>
              </a:rPr>
              <a:t> Mariánské Lázně, Františkovy Lázně, Jeseník, Karlova Studánka, Poděbrady, </a:t>
            </a:r>
            <a:r>
              <a:rPr lang="cs-CZ" sz="2400" dirty="0" err="1">
                <a:solidFill>
                  <a:srgbClr val="000066"/>
                </a:solidFill>
              </a:rPr>
              <a:t>Klimkovice</a:t>
            </a:r>
            <a:r>
              <a:rPr lang="cs-CZ" sz="2400" dirty="0">
                <a:solidFill>
                  <a:srgbClr val="000066"/>
                </a:solidFill>
              </a:rPr>
              <a:t>, Luhačovice, Třeboň</a:t>
            </a:r>
          </a:p>
          <a:p>
            <a:pPr>
              <a:lnSpc>
                <a:spcPct val="90000"/>
              </a:lnSpc>
              <a:buClr>
                <a:srgbClr val="000066"/>
              </a:buClr>
            </a:pPr>
            <a:r>
              <a:rPr lang="cs-CZ" sz="2400" b="1" dirty="0">
                <a:solidFill>
                  <a:srgbClr val="000066"/>
                </a:solidFill>
              </a:rPr>
              <a:t>horská střediska:</a:t>
            </a:r>
            <a:r>
              <a:rPr lang="cs-CZ" sz="2400" dirty="0">
                <a:solidFill>
                  <a:srgbClr val="000066"/>
                </a:solidFill>
              </a:rPr>
              <a:t> Špindlerův Mlýn, Pec pod Sněžkou, Harrachov, Kašperské hory, </a:t>
            </a:r>
            <a:r>
              <a:rPr lang="cs-CZ" sz="2400" dirty="0" err="1">
                <a:solidFill>
                  <a:srgbClr val="000066"/>
                </a:solidFill>
              </a:rPr>
              <a:t>Loučná</a:t>
            </a:r>
            <a:r>
              <a:rPr lang="cs-CZ" sz="2400" dirty="0">
                <a:solidFill>
                  <a:srgbClr val="000066"/>
                </a:solidFill>
              </a:rPr>
              <a:t> nad </a:t>
            </a:r>
            <a:r>
              <a:rPr lang="cs-CZ" sz="2400" dirty="0" err="1">
                <a:solidFill>
                  <a:srgbClr val="000066"/>
                </a:solidFill>
              </a:rPr>
              <a:t>Desnou</a:t>
            </a:r>
            <a:endParaRPr lang="cs-CZ" sz="2400" dirty="0">
              <a:solidFill>
                <a:srgbClr val="000066"/>
              </a:solidFill>
            </a:endParaRPr>
          </a:p>
          <a:p>
            <a:pPr>
              <a:lnSpc>
                <a:spcPct val="90000"/>
              </a:lnSpc>
              <a:buClr>
                <a:srgbClr val="000066"/>
              </a:buClr>
            </a:pPr>
            <a:r>
              <a:rPr lang="cs-CZ" sz="2400" b="1" dirty="0">
                <a:solidFill>
                  <a:srgbClr val="000066"/>
                </a:solidFill>
              </a:rPr>
              <a:t>menší města:</a:t>
            </a:r>
            <a:r>
              <a:rPr lang="cs-CZ" sz="2400" dirty="0">
                <a:solidFill>
                  <a:srgbClr val="000066"/>
                </a:solidFill>
              </a:rPr>
              <a:t> České Budějovice, Tábor, Jablonec nad Nisou, Znojmo, Jihlava, Zlín, Mělník, Jindřichův Hradec, Přerov, Nymburk</a:t>
            </a:r>
          </a:p>
          <a:p>
            <a:pPr>
              <a:lnSpc>
                <a:spcPct val="90000"/>
              </a:lnSpc>
              <a:buClr>
                <a:srgbClr val="000066"/>
              </a:buClr>
            </a:pPr>
            <a:r>
              <a:rPr lang="cs-CZ" sz="2400" b="1" dirty="0">
                <a:solidFill>
                  <a:srgbClr val="000066"/>
                </a:solidFill>
              </a:rPr>
              <a:t>historická místa:</a:t>
            </a:r>
            <a:r>
              <a:rPr lang="cs-CZ" sz="2400" dirty="0">
                <a:solidFill>
                  <a:srgbClr val="000066"/>
                </a:solidFill>
              </a:rPr>
              <a:t> Český Krumlov, Litomyšl, </a:t>
            </a:r>
            <a:r>
              <a:rPr lang="cs-CZ" sz="2400" dirty="0" err="1">
                <a:solidFill>
                  <a:srgbClr val="000066"/>
                </a:solidFill>
              </a:rPr>
              <a:t>Sychrov</a:t>
            </a:r>
            <a:r>
              <a:rPr lang="cs-CZ" sz="2400" dirty="0">
                <a:solidFill>
                  <a:srgbClr val="000066"/>
                </a:solidFill>
              </a:rPr>
              <a:t>, Mikulov, Bechyně, Zbiroh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  <p:bldP spid="4813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76200"/>
            <a:ext cx="3708400" cy="762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b="1" dirty="0"/>
              <a:t>SWOT KICR v ČR</a:t>
            </a:r>
            <a:br>
              <a:rPr lang="cs-CZ" sz="2800" b="1" dirty="0"/>
            </a:br>
            <a:r>
              <a:rPr lang="cs-CZ" sz="2800" b="1" dirty="0"/>
              <a:t>silné stránky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76400"/>
            <a:ext cx="8229600" cy="44497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atraktivita hlavního města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všechny předpoklady pro pořádání kongresů v Praze </a:t>
            </a:r>
            <a:br>
              <a:rPr lang="cs-CZ" sz="2200" dirty="0">
                <a:solidFill>
                  <a:srgbClr val="000066"/>
                </a:solidFill>
              </a:rPr>
            </a:br>
            <a:r>
              <a:rPr lang="cs-CZ" sz="2200" dirty="0">
                <a:solidFill>
                  <a:srgbClr val="000066"/>
                </a:solidFill>
              </a:rPr>
              <a:t>s výjimkou největších akcí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všechny předpoklady pro pořádání středních a větších kongresů v některých dalších českých městech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příhodné podmínky pro </a:t>
            </a:r>
            <a:r>
              <a:rPr lang="cs-CZ" sz="2200" dirty="0" err="1">
                <a:solidFill>
                  <a:srgbClr val="000066"/>
                </a:solidFill>
              </a:rPr>
              <a:t>incentivní</a:t>
            </a:r>
            <a:r>
              <a:rPr lang="cs-CZ" sz="2200" dirty="0">
                <a:solidFill>
                  <a:srgbClr val="000066"/>
                </a:solidFill>
              </a:rPr>
              <a:t> akce ve všech krajích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konkurenceschopnost cen služeb v rámci KICR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rozvoj nízkonákladové dopravy v ČR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otevření nového terminálu na letišti v Praze - Ruzyni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rostoucí kapacity v hotelech vyšších tříd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úspěšná organizace náročných akcí (MMF/SB, NATO) a velkých kongresů (nejčastěji s lékařským zaměřením)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4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4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7" dur="2000"/>
                                        <p:tgtEl>
                                          <p:spTgt spid="4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491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  <p:bldP spid="4915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3416300" cy="69215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/>
              <a:t>SWOT KICR v ČR </a:t>
            </a:r>
            <a:br>
              <a:rPr lang="cs-CZ" sz="2400" b="1" dirty="0"/>
            </a:br>
            <a:r>
              <a:rPr lang="cs-CZ" sz="2400" b="1" dirty="0"/>
              <a:t>slabé stránky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295400"/>
            <a:ext cx="7772400" cy="4038600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nedostatky zejména v „nehmotných“ podmínkách – marketing, lidské zdroje (orientace na zákazníky, </a:t>
            </a:r>
            <a:br>
              <a:rPr lang="cs-CZ" sz="2200" dirty="0">
                <a:solidFill>
                  <a:srgbClr val="000066"/>
                </a:solidFill>
              </a:rPr>
            </a:br>
            <a:r>
              <a:rPr lang="cs-CZ" sz="2200" dirty="0">
                <a:solidFill>
                  <a:srgbClr val="000066"/>
                </a:solidFill>
              </a:rPr>
              <a:t>jazyková vybavenost)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nedostatečná síť dálnic a rychlostních komunikací </a:t>
            </a:r>
            <a:br>
              <a:rPr lang="cs-CZ" sz="2200" dirty="0">
                <a:solidFill>
                  <a:srgbClr val="000066"/>
                </a:solidFill>
              </a:rPr>
            </a:br>
            <a:r>
              <a:rPr lang="cs-CZ" sz="2200" dirty="0">
                <a:solidFill>
                  <a:srgbClr val="000066"/>
                </a:solidFill>
              </a:rPr>
              <a:t>v České republice 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asociační forma </a:t>
            </a:r>
            <a:r>
              <a:rPr lang="cs-CZ" sz="2200" dirty="0" err="1">
                <a:solidFill>
                  <a:srgbClr val="000066"/>
                </a:solidFill>
              </a:rPr>
              <a:t>convention</a:t>
            </a:r>
            <a:r>
              <a:rPr lang="cs-CZ" sz="2200" dirty="0">
                <a:solidFill>
                  <a:srgbClr val="000066"/>
                </a:solidFill>
              </a:rPr>
              <a:t> </a:t>
            </a:r>
            <a:r>
              <a:rPr lang="cs-CZ" sz="2200" dirty="0" err="1">
                <a:solidFill>
                  <a:srgbClr val="000066"/>
                </a:solidFill>
              </a:rPr>
              <a:t>bureau</a:t>
            </a:r>
            <a:r>
              <a:rPr lang="cs-CZ" sz="2200" dirty="0">
                <a:solidFill>
                  <a:srgbClr val="000066"/>
                </a:solidFill>
              </a:rPr>
              <a:t> (PAKT)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nedostatečné výstavní plochy v KCP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posilování české měny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relativně vysoké ceny ubytování v Praze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nedostatek ubytovacích kapacit vyšších tříd ve většině krajů</a:t>
            </a:r>
          </a:p>
          <a:p>
            <a:pPr>
              <a:lnSpc>
                <a:spcPct val="90000"/>
              </a:lnSpc>
            </a:pPr>
            <a:r>
              <a:rPr lang="cs-CZ" sz="2200" dirty="0">
                <a:solidFill>
                  <a:srgbClr val="000066"/>
                </a:solidFill>
              </a:rPr>
              <a:t>nedostatečné konferenční kapacity pro pořádání největších kongresů</a:t>
            </a:r>
          </a:p>
          <a:p>
            <a:pPr>
              <a:lnSpc>
                <a:spcPct val="90000"/>
              </a:lnSpc>
            </a:pPr>
            <a:endParaRPr lang="cs-CZ" sz="2200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01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01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501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501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501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501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/>
      <p:bldP spid="50179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>
          <a:xfrm>
            <a:off x="66675" y="44450"/>
            <a:ext cx="3641725" cy="6477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/>
              <a:t>SWOT KICR v ČR</a:t>
            </a:r>
            <a:br>
              <a:rPr lang="cs-CZ" sz="2400" b="1" dirty="0"/>
            </a:br>
            <a:r>
              <a:rPr lang="cs-CZ" sz="2400" b="1" dirty="0"/>
              <a:t>příležitosti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400" dirty="0">
                <a:solidFill>
                  <a:srgbClr val="000066"/>
                </a:solidFill>
              </a:rPr>
              <a:t>oživení ve světové ekonomice </a:t>
            </a:r>
          </a:p>
          <a:p>
            <a:r>
              <a:rPr lang="cs-CZ" sz="2400" dirty="0">
                <a:solidFill>
                  <a:srgbClr val="000066"/>
                </a:solidFill>
              </a:rPr>
              <a:t>rostoucí obliba destinací blízkých, známých </a:t>
            </a:r>
            <a:br>
              <a:rPr lang="cs-CZ" sz="2400" dirty="0">
                <a:solidFill>
                  <a:srgbClr val="000066"/>
                </a:solidFill>
              </a:rPr>
            </a:br>
            <a:r>
              <a:rPr lang="cs-CZ" sz="2400" dirty="0">
                <a:solidFill>
                  <a:srgbClr val="000066"/>
                </a:solidFill>
              </a:rPr>
              <a:t>a bezpečných</a:t>
            </a:r>
          </a:p>
          <a:p>
            <a:r>
              <a:rPr lang="cs-CZ" sz="2400" dirty="0">
                <a:solidFill>
                  <a:srgbClr val="000066"/>
                </a:solidFill>
              </a:rPr>
              <a:t>celosvětový trend rozvoje nízkonákladové dopravy</a:t>
            </a:r>
          </a:p>
          <a:p>
            <a:r>
              <a:rPr lang="cs-CZ" sz="2400" dirty="0">
                <a:solidFill>
                  <a:srgbClr val="000066"/>
                </a:solidFill>
              </a:rPr>
              <a:t>prostředky z fondů EU – investice do infrastruktury </a:t>
            </a:r>
            <a:br>
              <a:rPr lang="cs-CZ" sz="2400" dirty="0">
                <a:solidFill>
                  <a:srgbClr val="000066"/>
                </a:solidFill>
              </a:rPr>
            </a:br>
            <a:r>
              <a:rPr lang="cs-CZ" sz="2400" dirty="0">
                <a:solidFill>
                  <a:srgbClr val="000066"/>
                </a:solidFill>
              </a:rPr>
              <a:t>a marketingu</a:t>
            </a:r>
          </a:p>
          <a:p>
            <a:endParaRPr lang="cs-CZ" sz="2400" dirty="0">
              <a:solidFill>
                <a:srgbClr val="0000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7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/>
      <p:bldP spid="6758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66675" y="44450"/>
            <a:ext cx="3568700" cy="6477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b="1" dirty="0"/>
              <a:t>SWOT KICR v ČR</a:t>
            </a:r>
            <a:br>
              <a:rPr lang="cs-CZ" sz="2400" b="1" dirty="0"/>
            </a:br>
            <a:r>
              <a:rPr lang="cs-CZ" sz="2400" b="1" dirty="0"/>
              <a:t>hrozby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buClr>
                <a:srgbClr val="000066"/>
              </a:buClr>
            </a:pPr>
            <a:r>
              <a:rPr lang="cs-CZ" sz="2400" dirty="0">
                <a:solidFill>
                  <a:srgbClr val="000066"/>
                </a:solidFill>
              </a:rPr>
              <a:t>rostoucí konkurence mezi destinacemi</a:t>
            </a:r>
          </a:p>
          <a:p>
            <a:r>
              <a:rPr lang="cs-CZ" sz="2400" dirty="0">
                <a:solidFill>
                  <a:srgbClr val="000066"/>
                </a:solidFill>
              </a:rPr>
              <a:t>rostoucí tlak na náklady</a:t>
            </a:r>
          </a:p>
          <a:p>
            <a:r>
              <a:rPr lang="cs-CZ" sz="2400" dirty="0">
                <a:solidFill>
                  <a:srgbClr val="000066"/>
                </a:solidFill>
              </a:rPr>
              <a:t>fenomén nedostatku času</a:t>
            </a:r>
          </a:p>
          <a:p>
            <a:r>
              <a:rPr lang="cs-CZ" sz="2400" dirty="0">
                <a:solidFill>
                  <a:srgbClr val="000066"/>
                </a:solidFill>
              </a:rPr>
              <a:t>vysoké ceny ropy</a:t>
            </a:r>
          </a:p>
          <a:p>
            <a:r>
              <a:rPr lang="cs-CZ" sz="2400" dirty="0">
                <a:solidFill>
                  <a:srgbClr val="000066"/>
                </a:solidFill>
              </a:rPr>
              <a:t>nebezpečí teroristických útoků na mnoha místech světa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655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8" grpId="0"/>
      <p:bldP spid="65539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5911552"/>
            <a:ext cx="6858000" cy="685800"/>
          </a:xfrm>
        </p:spPr>
        <p:txBody>
          <a:bodyPr/>
          <a:lstStyle/>
          <a:p>
            <a:pPr>
              <a:buFontTx/>
              <a:buNone/>
            </a:pPr>
            <a:r>
              <a:rPr lang="cs-CZ" sz="3600" b="1" dirty="0">
                <a:solidFill>
                  <a:srgbClr val="000066"/>
                </a:solidFill>
              </a:rPr>
              <a:t>Děkuji Vám za pozornost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27584" y="404664"/>
            <a:ext cx="15121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Výstupy</a:t>
            </a:r>
          </a:p>
          <a:p>
            <a:r>
              <a:rPr lang="en-US" sz="2800" dirty="0" smtClean="0">
                <a:solidFill>
                  <a:srgbClr val="FF0000"/>
                </a:solidFill>
              </a:rPr>
              <a:t>TEST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1268760"/>
            <a:ext cx="7920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1. Popište charakteristiku kongresového CR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95736" y="476672"/>
            <a:ext cx="66967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Odpovězte vlastními slovy a uveďte ukázku jednotlivých problematik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1916832"/>
            <a:ext cx="7704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2. Popište </a:t>
            </a:r>
            <a:r>
              <a:rPr lang="cs-CZ" sz="2800" dirty="0">
                <a:solidFill>
                  <a:srgbClr val="FF0000"/>
                </a:solidFill>
              </a:rPr>
              <a:t>n</a:t>
            </a:r>
            <a:r>
              <a:rPr lang="cs-CZ" sz="2800" dirty="0" smtClean="0">
                <a:solidFill>
                  <a:srgbClr val="FF0000"/>
                </a:solidFill>
              </a:rPr>
              <a:t>ejčastější akce KCR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7584" y="2564904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3. Popište ideální </a:t>
            </a:r>
            <a:r>
              <a:rPr lang="cs-CZ" sz="2800" dirty="0">
                <a:solidFill>
                  <a:srgbClr val="FF0000"/>
                </a:solidFill>
              </a:rPr>
              <a:t>p</a:t>
            </a:r>
            <a:r>
              <a:rPr lang="cs-CZ" sz="2800" dirty="0" smtClean="0">
                <a:solidFill>
                  <a:srgbClr val="FF0000"/>
                </a:solidFill>
              </a:rPr>
              <a:t>otenciál destinace z hlediska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kongresového CR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3645024"/>
            <a:ext cx="72008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4. Znáte </a:t>
            </a:r>
            <a:r>
              <a:rPr lang="cs-CZ" sz="2800" dirty="0">
                <a:solidFill>
                  <a:srgbClr val="FF0000"/>
                </a:solidFill>
              </a:rPr>
              <a:t>a</a:t>
            </a:r>
            <a:r>
              <a:rPr lang="cs-CZ" sz="2800" dirty="0" smtClean="0">
                <a:solidFill>
                  <a:srgbClr val="FF0000"/>
                </a:solidFill>
              </a:rPr>
              <a:t>ktuální trendy v oblasti kongresového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a </a:t>
            </a:r>
            <a:r>
              <a:rPr lang="cs-CZ" sz="2800" dirty="0" err="1" smtClean="0">
                <a:solidFill>
                  <a:srgbClr val="FF0000"/>
                </a:solidFill>
              </a:rPr>
              <a:t>incentivního</a:t>
            </a:r>
            <a:r>
              <a:rPr lang="cs-CZ" sz="2800" dirty="0" smtClean="0">
                <a:solidFill>
                  <a:srgbClr val="FF0000"/>
                </a:solidFill>
              </a:rPr>
              <a:t> CR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4725144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5. Popište slabé stránky v rámci SWOT </a:t>
            </a: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kongresového a </a:t>
            </a:r>
            <a:r>
              <a:rPr lang="cs-CZ" sz="2800" dirty="0" err="1" smtClean="0">
                <a:solidFill>
                  <a:srgbClr val="FF0000"/>
                </a:solidFill>
              </a:rPr>
              <a:t>incentivního</a:t>
            </a:r>
            <a:r>
              <a:rPr lang="cs-CZ" sz="2800" dirty="0" smtClean="0">
                <a:solidFill>
                  <a:srgbClr val="FF0000"/>
                </a:solidFill>
              </a:rPr>
              <a:t> CR v ČR </a:t>
            </a:r>
            <a:br>
              <a:rPr lang="cs-CZ" sz="2800" dirty="0" smtClean="0">
                <a:solidFill>
                  <a:srgbClr val="FF0000"/>
                </a:solidFill>
              </a:rPr>
            </a:b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30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/>
      <p:bldP spid="4" grpId="0"/>
      <p:bldP spid="6" grpId="0"/>
      <p:bldP spid="7" grpId="0"/>
      <p:bldP spid="8" grpId="0"/>
      <p:bldP spid="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542</Words>
  <Application>Microsoft Office PowerPoint</Application>
  <PresentationFormat>Předvádění na obrazovce (4:3)</PresentationFormat>
  <Paragraphs>141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Prezentace aplikace PowerPoint</vt:lpstr>
      <vt:lpstr>Kongresový CR (KCR)</vt:lpstr>
      <vt:lpstr>Charakteristiky KCR</vt:lpstr>
      <vt:lpstr>Nejčastější akce KCR</vt:lpstr>
      <vt:lpstr>Potenciál destinace  z hlediska KCR</vt:lpstr>
      <vt:lpstr>Incentivní CR</vt:lpstr>
      <vt:lpstr>Charakteristiky  ICR</vt:lpstr>
      <vt:lpstr>Aktuální trendy  v oblasti KICR (1/2)</vt:lpstr>
      <vt:lpstr>Aktuální trendy  v oblasti KICR (2/2)</vt:lpstr>
      <vt:lpstr>Statistiky – Český  statistický úřad (1/3)</vt:lpstr>
      <vt:lpstr>Praha   kongresová zařízení</vt:lpstr>
      <vt:lpstr>Další kongresová města/místa v ČR</vt:lpstr>
      <vt:lpstr>SWOT KICR v ČR silné stránky</vt:lpstr>
      <vt:lpstr>SWOT KICR v ČR  slabé stránky</vt:lpstr>
      <vt:lpstr>SWOT KICR v ČR příležitosti</vt:lpstr>
      <vt:lpstr>SWOT KICR v ČR hrozby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Pavel</dc:creator>
  <cp:lastModifiedBy>kantor</cp:lastModifiedBy>
  <cp:revision>10</cp:revision>
  <dcterms:created xsi:type="dcterms:W3CDTF">2014-01-02T17:48:37Z</dcterms:created>
  <dcterms:modified xsi:type="dcterms:W3CDTF">2014-02-17T09:51:17Z</dcterms:modified>
</cp:coreProperties>
</file>